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>
        <p:scale>
          <a:sx n="33" d="100"/>
          <a:sy n="33" d="100"/>
        </p:scale>
        <p:origin x="146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2023-06-16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2023-06-16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946400" y="4521200"/>
            <a:ext cx="24828500" cy="43434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altLang="ko-KR" kern="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Single-ended PAM-3 Transceiver with Time-domain Decision Technique and Ground-referenced Signaling for Memory Interfaces</a:t>
            </a:r>
          </a:p>
          <a:p>
            <a:pPr lvl="0" algn="ctr">
              <a:defRPr/>
            </a:pPr>
            <a:r>
              <a:rPr lang="en-US" altLang="ko-KR" kern="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Youngwook Kwon, </a:t>
            </a:r>
            <a:r>
              <a:rPr lang="en-US" altLang="ko-KR" kern="0" dirty="0" err="1">
                <a:ln w="28575">
                  <a:noFill/>
                  <a:prstDash val="dash"/>
                </a:ln>
                <a:solidFill>
                  <a:prstClr val="black"/>
                </a:solidFill>
              </a:rPr>
              <a:t>Seungwoo</a:t>
            </a:r>
            <a:r>
              <a:rPr lang="en-US" altLang="ko-KR" kern="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 Park, and </a:t>
            </a:r>
            <a:r>
              <a:rPr lang="en-US" altLang="ko-KR" kern="0" dirty="0" err="1">
                <a:ln w="28575">
                  <a:noFill/>
                  <a:prstDash val="dash"/>
                </a:ln>
                <a:solidFill>
                  <a:prstClr val="black"/>
                </a:solidFill>
              </a:rPr>
              <a:t>Chulwoo</a:t>
            </a:r>
            <a:r>
              <a:rPr lang="en-US" altLang="ko-KR" kern="0" dirty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 </a:t>
            </a:r>
            <a:r>
              <a:rPr lang="en-US" altLang="ko-KR" kern="0" dirty="0" smtClean="0">
                <a:ln w="28575">
                  <a:noFill/>
                  <a:prstDash val="dash"/>
                </a:ln>
                <a:solidFill>
                  <a:prstClr val="black"/>
                </a:solidFill>
              </a:rPr>
              <a:t>Kim</a:t>
            </a:r>
            <a:endParaRPr lang="en-US" altLang="ko-KR" kern="0" dirty="0">
              <a:ln w="28575">
                <a:noFill/>
                <a:prstDash val="dash"/>
              </a:ln>
              <a:solidFill>
                <a:prstClr val="black"/>
              </a:solidFill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2946400" y="9468610"/>
            <a:ext cx="24841200" cy="5172254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11115" lvl="1" indent="-857250">
              <a:buFont typeface="Arial" panose="020B0604020202020204" pitchFamily="34" charset="0"/>
              <a:buChar char="•"/>
            </a:pPr>
            <a:endParaRPr lang="en-US" altLang="ko-KR" sz="48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marL="2611115" lvl="1" indent="-857250">
              <a:buFont typeface="Arial" panose="020B0604020202020204" pitchFamily="34" charset="0"/>
              <a:buChar char="•"/>
            </a:pPr>
            <a:r>
              <a:rPr lang="en-US" altLang="ko-KR" sz="48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High bandwidth and noise-tolerant transceiver (TRX) is proposed in this paper. Inserting 3 bits in 2 unit intervals (UI) with 3-level pulse amplitude modulation (PAM-3) signaling is implemented using upper, under, and the ground voltage, raising pin efficiency 1.5 times. The charge pump driver in ground-referenced signaling (GRS) reduces simultaneous switching output (SSO) noise and keeps only one return current path. </a:t>
            </a:r>
            <a:endParaRPr lang="ko-KR" altLang="en-US" sz="40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10" name="모서리가 둥근 직사각형 315">
            <a:extLst>
              <a:ext uri="{FF2B5EF4-FFF2-40B4-BE49-F238E27FC236}">
                <a16:creationId xmlns:a16="http://schemas.microsoft.com/office/drawing/2014/main" id="{D1A6C470-F3E1-4A5A-91AB-9B8358D36558}"/>
              </a:ext>
            </a:extLst>
          </p:cNvPr>
          <p:cNvSpPr/>
          <p:nvPr/>
        </p:nvSpPr>
        <p:spPr>
          <a:xfrm>
            <a:off x="4088707" y="9589964"/>
            <a:ext cx="22556585" cy="5986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b="1" dirty="0">
                <a:solidFill>
                  <a:schemeClr val="tx1"/>
                </a:solidFill>
              </a:rPr>
              <a:t>Introduction</a:t>
            </a:r>
            <a:endParaRPr lang="ko-KR" altLang="en-US" sz="4800" b="1" dirty="0">
              <a:solidFill>
                <a:schemeClr val="tx1"/>
              </a:solidFill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2921000" y="15164208"/>
            <a:ext cx="24841200" cy="19379956"/>
          </a:xfrm>
          <a:prstGeom prst="roundRect">
            <a:avLst>
              <a:gd name="adj" fmla="val 6284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2658806" y="35124701"/>
            <a:ext cx="25103394" cy="2693124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14" name="모서리가 둥근 직사각형 315">
            <a:extLst>
              <a:ext uri="{FF2B5EF4-FFF2-40B4-BE49-F238E27FC236}">
                <a16:creationId xmlns:a16="http://schemas.microsoft.com/office/drawing/2014/main" id="{726D0160-FDCA-4CCC-AF42-4AF1ADAD8888}"/>
              </a:ext>
            </a:extLst>
          </p:cNvPr>
          <p:cNvSpPr/>
          <p:nvPr/>
        </p:nvSpPr>
        <p:spPr>
          <a:xfrm>
            <a:off x="4063307" y="15846609"/>
            <a:ext cx="10843190" cy="85454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b="1" smtClean="0">
                <a:solidFill>
                  <a:schemeClr val="tx1"/>
                </a:solidFill>
              </a:rPr>
              <a:t>Transmitter</a:t>
            </a:r>
            <a:endParaRPr lang="ko-KR" altLang="en-US" sz="4800" b="1" dirty="0">
              <a:solidFill>
                <a:schemeClr val="tx1"/>
              </a:solidFill>
            </a:endParaRPr>
          </a:p>
        </p:txBody>
      </p:sp>
      <p:sp>
        <p:nvSpPr>
          <p:cNvPr id="15" name="모서리가 둥근 직사각형 315">
            <a:extLst>
              <a:ext uri="{FF2B5EF4-FFF2-40B4-BE49-F238E27FC236}">
                <a16:creationId xmlns:a16="http://schemas.microsoft.com/office/drawing/2014/main" id="{D6DB896B-EC70-4D4B-9208-10D418AC89BD}"/>
              </a:ext>
            </a:extLst>
          </p:cNvPr>
          <p:cNvSpPr/>
          <p:nvPr/>
        </p:nvSpPr>
        <p:spPr>
          <a:xfrm>
            <a:off x="15776702" y="15846609"/>
            <a:ext cx="10843190" cy="85454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b="1" dirty="0" smtClean="0">
                <a:solidFill>
                  <a:schemeClr val="tx1"/>
                </a:solidFill>
              </a:rPr>
              <a:t>Receiver</a:t>
            </a:r>
            <a:endParaRPr lang="ko-KR" altLang="en-US" sz="4800" b="1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2FAA45-0117-4656-8A56-A4A4AFE2B1AB}"/>
              </a:ext>
            </a:extLst>
          </p:cNvPr>
          <p:cNvSpPr txBox="1"/>
          <p:nvPr/>
        </p:nvSpPr>
        <p:spPr>
          <a:xfrm>
            <a:off x="3886175" y="25530180"/>
            <a:ext cx="110203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ko-KR" sz="4000" dirty="0" smtClean="0"/>
              <a:t>1.5 times higher data rate and SSO noise reduction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ko-KR" sz="4000" dirty="0" smtClean="0"/>
              <a:t>PAM-3 FFE with capacitive and resistive</a:t>
            </a:r>
            <a:endParaRPr lang="ko-KR" altLang="en-US" sz="4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072FCA-4A09-497D-BFD0-FE4FB43408DC}"/>
              </a:ext>
            </a:extLst>
          </p:cNvPr>
          <p:cNvSpPr txBox="1"/>
          <p:nvPr/>
        </p:nvSpPr>
        <p:spPr>
          <a:xfrm>
            <a:off x="21660309" y="23327696"/>
            <a:ext cx="580939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ko-KR" sz="4000" dirty="0" smtClean="0"/>
              <a:t>Time-domain decision technique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ko-KR" sz="4000" dirty="0" smtClean="0"/>
              <a:t>Reduced DFE feedback time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ko-KR" sz="4000" dirty="0" smtClean="0"/>
              <a:t>Increased PAM-3 voltage margin</a:t>
            </a:r>
            <a:endParaRPr lang="ko-KR" altLang="en-US" sz="4000" dirty="0"/>
          </a:p>
        </p:txBody>
      </p:sp>
      <p:sp>
        <p:nvSpPr>
          <p:cNvPr id="18" name="모서리가 둥근 직사각형 315">
            <a:extLst>
              <a:ext uri="{FF2B5EF4-FFF2-40B4-BE49-F238E27FC236}">
                <a16:creationId xmlns:a16="http://schemas.microsoft.com/office/drawing/2014/main" id="{B2C2AE48-B8AD-4081-A1BB-9EFCE881CE7E}"/>
              </a:ext>
            </a:extLst>
          </p:cNvPr>
          <p:cNvSpPr/>
          <p:nvPr/>
        </p:nvSpPr>
        <p:spPr>
          <a:xfrm>
            <a:off x="4063306" y="27534121"/>
            <a:ext cx="22069223" cy="85454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b="1" dirty="0">
                <a:solidFill>
                  <a:schemeClr val="tx1"/>
                </a:solidFill>
              </a:rPr>
              <a:t>Experiment results</a:t>
            </a:r>
            <a:endParaRPr lang="ko-KR" altLang="en-US" sz="4800" b="1" dirty="0">
              <a:solidFill>
                <a:schemeClr val="tx1"/>
              </a:solidFill>
            </a:endParaRPr>
          </a:p>
        </p:txBody>
      </p:sp>
      <p:sp>
        <p:nvSpPr>
          <p:cNvPr id="19" name="모서리가 둥근 직사각형 315">
            <a:extLst>
              <a:ext uri="{FF2B5EF4-FFF2-40B4-BE49-F238E27FC236}">
                <a16:creationId xmlns:a16="http://schemas.microsoft.com/office/drawing/2014/main" id="{CFBB3F3B-4F67-4CF6-B15A-7B3FEBB7B648}"/>
              </a:ext>
            </a:extLst>
          </p:cNvPr>
          <p:cNvSpPr/>
          <p:nvPr/>
        </p:nvSpPr>
        <p:spPr>
          <a:xfrm>
            <a:off x="3886175" y="35168785"/>
            <a:ext cx="22822283" cy="74976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b="1" dirty="0" smtClean="0">
                <a:solidFill>
                  <a:schemeClr val="tx1"/>
                </a:solidFill>
              </a:rPr>
              <a:t>Conclusion</a:t>
            </a:r>
            <a:endParaRPr lang="ko-KR" altLang="en-US" sz="4800" b="1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3CC856E-10EE-4924-9BB9-73011F397E6B}"/>
              </a:ext>
            </a:extLst>
          </p:cNvPr>
          <p:cNvSpPr txBox="1"/>
          <p:nvPr/>
        </p:nvSpPr>
        <p:spPr>
          <a:xfrm>
            <a:off x="3951250" y="36206468"/>
            <a:ext cx="226686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ko-KR" sz="4000" dirty="0"/>
              <a:t>A TRX </a:t>
            </a:r>
            <a:r>
              <a:rPr lang="en-US" altLang="ko-KR" sz="4000" dirty="0" smtClean="0"/>
              <a:t>with increased </a:t>
            </a:r>
            <a:r>
              <a:rPr lang="en-US" altLang="ko-KR" sz="4000" dirty="0"/>
              <a:t>bandwidth and decreased noise vulnerability </a:t>
            </a:r>
            <a:r>
              <a:rPr lang="en-US" altLang="ko-KR" sz="4000" dirty="0" smtClean="0"/>
              <a:t>was implemented </a:t>
            </a:r>
            <a:r>
              <a:rPr lang="en-US" altLang="ko-KR" sz="4000" dirty="0"/>
              <a:t>in 28 nm CMOS technology, targeting </a:t>
            </a:r>
            <a:r>
              <a:rPr lang="en-US" altLang="ko-KR" sz="4000" dirty="0" smtClean="0"/>
              <a:t>MCM applications </a:t>
            </a:r>
            <a:r>
              <a:rPr lang="en-US" altLang="ko-KR" sz="4000" dirty="0"/>
              <a:t>whose pin numbers were increased significantly.</a:t>
            </a:r>
          </a:p>
        </p:txBody>
      </p:sp>
      <p:pic>
        <p:nvPicPr>
          <p:cNvPr id="21" name="그림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76702" y="16739153"/>
            <a:ext cx="10816794" cy="6550543"/>
          </a:xfrm>
          <a:prstGeom prst="rect">
            <a:avLst/>
          </a:prstGeom>
        </p:spPr>
      </p:pic>
      <p:pic>
        <p:nvPicPr>
          <p:cNvPr id="22" name="그림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9344" y="17078517"/>
            <a:ext cx="9748654" cy="4027613"/>
          </a:xfrm>
          <a:prstGeom prst="rect">
            <a:avLst/>
          </a:prstGeom>
        </p:spPr>
      </p:pic>
      <p:pic>
        <p:nvPicPr>
          <p:cNvPr id="23" name="그림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9344" y="20999027"/>
            <a:ext cx="10041151" cy="4466204"/>
          </a:xfrm>
          <a:prstGeom prst="rect">
            <a:avLst/>
          </a:prstGeom>
        </p:spPr>
      </p:pic>
      <p:pic>
        <p:nvPicPr>
          <p:cNvPr id="24" name="그림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97316" y="23155441"/>
            <a:ext cx="5972175" cy="4248150"/>
          </a:xfrm>
          <a:prstGeom prst="rect">
            <a:avLst/>
          </a:prstGeom>
        </p:spPr>
      </p:pic>
      <p:pic>
        <p:nvPicPr>
          <p:cNvPr id="25" name="그림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8799" y="28809438"/>
            <a:ext cx="8528008" cy="5091348"/>
          </a:xfrm>
          <a:prstGeom prst="rect">
            <a:avLst/>
          </a:prstGeom>
        </p:spPr>
      </p:pic>
      <p:pic>
        <p:nvPicPr>
          <p:cNvPr id="26" name="그림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252129" y="28809438"/>
            <a:ext cx="7142844" cy="5098029"/>
          </a:xfrm>
          <a:prstGeom prst="rect">
            <a:avLst/>
          </a:prstGeom>
        </p:spPr>
      </p:pic>
      <p:pic>
        <p:nvPicPr>
          <p:cNvPr id="27" name="그림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404818" y="29065945"/>
            <a:ext cx="8276981" cy="4106108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F7072FCA-4A09-497D-BFD0-FE4FB43408DC}"/>
              </a:ext>
            </a:extLst>
          </p:cNvPr>
          <p:cNvSpPr txBox="1"/>
          <p:nvPr/>
        </p:nvSpPr>
        <p:spPr>
          <a:xfrm>
            <a:off x="5265019" y="33748798"/>
            <a:ext cx="5809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dirty="0" smtClean="0"/>
              <a:t>&lt;TX Eye-diagram&gt;</a:t>
            </a:r>
            <a:endParaRPr lang="ko-KR" altLang="en-US" sz="4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7072FCA-4A09-497D-BFD0-FE4FB43408DC}"/>
              </a:ext>
            </a:extLst>
          </p:cNvPr>
          <p:cNvSpPr txBox="1"/>
          <p:nvPr/>
        </p:nvSpPr>
        <p:spPr>
          <a:xfrm>
            <a:off x="13418431" y="33748798"/>
            <a:ext cx="5809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dirty="0" smtClean="0"/>
              <a:t>&lt;RX Bathtub&gt;</a:t>
            </a:r>
            <a:endParaRPr lang="ko-KR" altLang="en-US" sz="4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7072FCA-4A09-497D-BFD0-FE4FB43408DC}"/>
              </a:ext>
            </a:extLst>
          </p:cNvPr>
          <p:cNvSpPr txBox="1"/>
          <p:nvPr/>
        </p:nvSpPr>
        <p:spPr>
          <a:xfrm>
            <a:off x="20810499" y="33746617"/>
            <a:ext cx="5809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dirty="0" smtClean="0"/>
              <a:t>&lt;TRX Power dissipation&gt;</a:t>
            </a:r>
            <a:endParaRPr lang="ko-KR" altLang="en-US" sz="4000" dirty="0"/>
          </a:p>
        </p:txBody>
      </p:sp>
      <p:sp>
        <p:nvSpPr>
          <p:cNvPr id="34" name="모서리가 둥근 직사각형 33"/>
          <p:cNvSpPr/>
          <p:nvPr/>
        </p:nvSpPr>
        <p:spPr>
          <a:xfrm>
            <a:off x="2811206" y="38403375"/>
            <a:ext cx="25103394" cy="2089833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35" name="모서리가 둥근 직사각형 315">
            <a:extLst>
              <a:ext uri="{FF2B5EF4-FFF2-40B4-BE49-F238E27FC236}">
                <a16:creationId xmlns:a16="http://schemas.microsoft.com/office/drawing/2014/main" id="{CFBB3F3B-4F67-4CF6-B15A-7B3FEBB7B648}"/>
              </a:ext>
            </a:extLst>
          </p:cNvPr>
          <p:cNvSpPr/>
          <p:nvPr/>
        </p:nvSpPr>
        <p:spPr>
          <a:xfrm>
            <a:off x="4038575" y="38689780"/>
            <a:ext cx="22822283" cy="74976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b="1" dirty="0" smtClean="0">
                <a:solidFill>
                  <a:schemeClr val="tx1"/>
                </a:solidFill>
              </a:rPr>
              <a:t>Acknowledgement</a:t>
            </a:r>
            <a:endParaRPr lang="ko-KR" altLang="en-US" sz="4800" b="1" dirty="0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3CC856E-10EE-4924-9BB9-73011F397E6B}"/>
              </a:ext>
            </a:extLst>
          </p:cNvPr>
          <p:cNvSpPr txBox="1"/>
          <p:nvPr/>
        </p:nvSpPr>
        <p:spPr>
          <a:xfrm>
            <a:off x="4103650" y="39485142"/>
            <a:ext cx="226686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dirty="0"/>
              <a:t>The chip fabrication and EDA tool were supported by the IC Design Education Center(IDEC), Korea.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162178" y="7470058"/>
            <a:ext cx="3250841" cy="3237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189</Words>
  <Application>Microsoft Office PowerPoint</Application>
  <PresentationFormat>사용자 지정</PresentationFormat>
  <Paragraphs>20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AISL</cp:lastModifiedBy>
  <cp:revision>10</cp:revision>
  <dcterms:created xsi:type="dcterms:W3CDTF">2018-03-08T06:02:33Z</dcterms:created>
  <dcterms:modified xsi:type="dcterms:W3CDTF">2023-06-15T23:50:25Z</dcterms:modified>
</cp:coreProperties>
</file>