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ko-KR"/>
    </a:defPPr>
    <a:lvl1pPr marL="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1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8" autoAdjust="0"/>
    <p:restoredTop sz="94660"/>
  </p:normalViewPr>
  <p:slideViewPr>
    <p:cSldViewPr snapToGrid="0">
      <p:cViewPr>
        <p:scale>
          <a:sx n="25" d="100"/>
          <a:sy n="25" d="100"/>
        </p:scale>
        <p:origin x="2160" y="-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CB4E-6FA7-43A9-8C9F-DD0C6E95B116}" type="datetimeFigureOut">
              <a:rPr lang="ko-KR" altLang="en-US" smtClean="0"/>
              <a:t>2023-06-16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5" name="그림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9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0CB4E-6FA7-43A9-8C9F-DD0C6E95B116}" type="datetimeFigureOut">
              <a:rPr lang="ko-KR" altLang="en-US" smtClean="0"/>
              <a:t>2023-06-16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5E340-21E0-402F-8489-5A9DC846A58E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9"/>
            <a:ext cx="30276413" cy="42802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792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3027487" rtl="0" eaLnBrk="1" latinLnBrk="1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1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1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1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2946400" y="4521200"/>
            <a:ext cx="24841200" cy="4343400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altLang="ko-KR" kern="0" dirty="0">
                <a:ln w="28575">
                  <a:noFill/>
                  <a:prstDash val="dash"/>
                </a:ln>
                <a:solidFill>
                  <a:prstClr val="black"/>
                </a:solidFill>
              </a:rPr>
              <a:t>A 15 Gb/s Non-return-to-zero Transmitter with 1-tap Pre-emphasis Feed-forward Equalizer for Low-power Memory Interfaces</a:t>
            </a:r>
          </a:p>
          <a:p>
            <a:pPr lvl="0" algn="ctr">
              <a:defRPr/>
            </a:pPr>
            <a:r>
              <a:rPr lang="en-US" altLang="ko-KR" kern="0" dirty="0">
                <a:ln w="28575">
                  <a:noFill/>
                  <a:prstDash val="dash"/>
                </a:ln>
                <a:solidFill>
                  <a:prstClr val="black"/>
                </a:solidFill>
              </a:rPr>
              <a:t>Youngwook Kwon, </a:t>
            </a:r>
            <a:r>
              <a:rPr lang="en-US" altLang="ko-KR" kern="0" dirty="0" err="1">
                <a:ln w="28575">
                  <a:noFill/>
                  <a:prstDash val="dash"/>
                </a:ln>
                <a:solidFill>
                  <a:prstClr val="black"/>
                </a:solidFill>
              </a:rPr>
              <a:t>Jincheol</a:t>
            </a:r>
            <a:r>
              <a:rPr lang="en-US" altLang="ko-KR" kern="0" dirty="0">
                <a:ln w="28575">
                  <a:noFill/>
                  <a:prstDash val="dash"/>
                </a:ln>
                <a:solidFill>
                  <a:prstClr val="black"/>
                </a:solidFill>
              </a:rPr>
              <a:t> Sim, and </a:t>
            </a:r>
            <a:r>
              <a:rPr lang="en-US" altLang="ko-KR" kern="0" dirty="0" err="1">
                <a:ln w="28575">
                  <a:noFill/>
                  <a:prstDash val="dash"/>
                </a:ln>
                <a:solidFill>
                  <a:prstClr val="black"/>
                </a:solidFill>
              </a:rPr>
              <a:t>Chulwoo</a:t>
            </a:r>
            <a:r>
              <a:rPr lang="en-US" altLang="ko-KR" kern="0" dirty="0">
                <a:ln w="28575">
                  <a:noFill/>
                  <a:prstDash val="dash"/>
                </a:ln>
                <a:solidFill>
                  <a:prstClr val="black"/>
                </a:solidFill>
              </a:rPr>
              <a:t> </a:t>
            </a:r>
            <a:r>
              <a:rPr lang="en-US" altLang="ko-KR" kern="0" dirty="0" smtClean="0">
                <a:ln w="28575">
                  <a:noFill/>
                  <a:prstDash val="dash"/>
                </a:ln>
                <a:solidFill>
                  <a:prstClr val="black"/>
                </a:solidFill>
              </a:rPr>
              <a:t>Kim</a:t>
            </a:r>
            <a:endParaRPr lang="ko-KR" altLang="en-US" kern="0" dirty="0">
              <a:ln w="28575">
                <a:noFill/>
                <a:prstDash val="dash"/>
              </a:ln>
              <a:solidFill>
                <a:prstClr val="black"/>
              </a:solidFill>
            </a:endParaRPr>
          </a:p>
        </p:txBody>
      </p:sp>
      <p:sp>
        <p:nvSpPr>
          <p:cNvPr id="7" name="모서리가 둥근 직사각형 6"/>
          <p:cNvSpPr/>
          <p:nvPr/>
        </p:nvSpPr>
        <p:spPr>
          <a:xfrm>
            <a:off x="2946400" y="9468610"/>
            <a:ext cx="24841200" cy="5172254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11115" lvl="1" indent="-857250">
              <a:buFont typeface="Arial" panose="020B0604020202020204" pitchFamily="34" charset="0"/>
              <a:buChar char="•"/>
            </a:pPr>
            <a:endParaRPr lang="en-US" altLang="ko-KR" sz="48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  <a:p>
            <a:pPr marL="2611115" lvl="1" indent="-857250">
              <a:buFont typeface="Arial" panose="020B0604020202020204" pitchFamily="34" charset="0"/>
              <a:buChar char="•"/>
            </a:pP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A 1-tap pre-emphasis transmitter (TX) for a single-ended ground-terminated memory interface with 28 nm CMOS technology. By employing a charge pump scheme, a voltage level below ground was used to remove inter-symbol interference (ISI). The data rate of the proposed work is 15 Gb/s, and the data path power dissipation for the entire design is 20.3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mW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. The measured energy efficiency is 1.35 </a:t>
            </a:r>
            <a:r>
              <a:rPr lang="en-US" altLang="ko-KR" sz="4800" dirty="0" err="1">
                <a:ln w="28575">
                  <a:noFill/>
                  <a:prstDash val="dash"/>
                </a:ln>
                <a:solidFill>
                  <a:schemeClr val="tx1"/>
                </a:solidFill>
              </a:rPr>
              <a:t>pJ</a:t>
            </a:r>
            <a:r>
              <a:rPr lang="en-US" altLang="ko-KR" sz="4800" dirty="0">
                <a:ln w="28575">
                  <a:noFill/>
                  <a:prstDash val="dash"/>
                </a:ln>
                <a:solidFill>
                  <a:schemeClr val="tx1"/>
                </a:solidFill>
              </a:rPr>
              <a:t>/bit, and the total area occupation is 0.008 mm2.</a:t>
            </a:r>
            <a:endParaRPr lang="ko-KR" altLang="en-US" sz="4000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10" name="모서리가 둥근 직사각형 315">
            <a:extLst>
              <a:ext uri="{FF2B5EF4-FFF2-40B4-BE49-F238E27FC236}">
                <a16:creationId xmlns:a16="http://schemas.microsoft.com/office/drawing/2014/main" id="{D1A6C470-F3E1-4A5A-91AB-9B8358D36558}"/>
              </a:ext>
            </a:extLst>
          </p:cNvPr>
          <p:cNvSpPr/>
          <p:nvPr/>
        </p:nvSpPr>
        <p:spPr>
          <a:xfrm>
            <a:off x="4088707" y="9589964"/>
            <a:ext cx="22556585" cy="59868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>
                <a:solidFill>
                  <a:schemeClr val="tx1"/>
                </a:solidFill>
              </a:rPr>
              <a:t>Introduction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34" name="모서리가 둥근 직사각형 33"/>
          <p:cNvSpPr/>
          <p:nvPr/>
        </p:nvSpPr>
        <p:spPr>
          <a:xfrm>
            <a:off x="2811206" y="38403375"/>
            <a:ext cx="25103394" cy="2089833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35" name="모서리가 둥근 직사각형 315">
            <a:extLst>
              <a:ext uri="{FF2B5EF4-FFF2-40B4-BE49-F238E27FC236}">
                <a16:creationId xmlns:a16="http://schemas.microsoft.com/office/drawing/2014/main" id="{CFBB3F3B-4F67-4CF6-B15A-7B3FEBB7B648}"/>
              </a:ext>
            </a:extLst>
          </p:cNvPr>
          <p:cNvSpPr/>
          <p:nvPr/>
        </p:nvSpPr>
        <p:spPr>
          <a:xfrm>
            <a:off x="4038575" y="38689780"/>
            <a:ext cx="22822283" cy="749765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Acknowledgement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3CC856E-10EE-4924-9BB9-73011F397E6B}"/>
              </a:ext>
            </a:extLst>
          </p:cNvPr>
          <p:cNvSpPr txBox="1"/>
          <p:nvPr/>
        </p:nvSpPr>
        <p:spPr>
          <a:xfrm>
            <a:off x="4103650" y="39485142"/>
            <a:ext cx="226686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/>
              <a:t>The chip fabrication and EDA tool were supported by the IC Design Education Center(IDEC), Korea.</a:t>
            </a:r>
          </a:p>
        </p:txBody>
      </p:sp>
      <p:sp>
        <p:nvSpPr>
          <p:cNvPr id="31" name="모서리가 둥근 직사각형 30"/>
          <p:cNvSpPr/>
          <p:nvPr/>
        </p:nvSpPr>
        <p:spPr>
          <a:xfrm>
            <a:off x="2921000" y="15429719"/>
            <a:ext cx="24841200" cy="19379956"/>
          </a:xfrm>
          <a:prstGeom prst="roundRect">
            <a:avLst>
              <a:gd name="adj" fmla="val 6284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32" name="모서리가 둥근 직사각형 31"/>
          <p:cNvSpPr/>
          <p:nvPr/>
        </p:nvSpPr>
        <p:spPr>
          <a:xfrm>
            <a:off x="2658806" y="35390212"/>
            <a:ext cx="25103394" cy="2693124"/>
          </a:xfrm>
          <a:prstGeom prst="round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n w="28575">
                <a:noFill/>
                <a:prstDash val="dash"/>
              </a:ln>
              <a:solidFill>
                <a:schemeClr val="tx1"/>
              </a:solidFill>
            </a:endParaRPr>
          </a:p>
        </p:txBody>
      </p:sp>
      <p:sp>
        <p:nvSpPr>
          <p:cNvPr id="33" name="모서리가 둥근 직사각형 315">
            <a:extLst>
              <a:ext uri="{FF2B5EF4-FFF2-40B4-BE49-F238E27FC236}">
                <a16:creationId xmlns:a16="http://schemas.microsoft.com/office/drawing/2014/main" id="{726D0160-FDCA-4CCC-AF42-4AF1ADAD8888}"/>
              </a:ext>
            </a:extLst>
          </p:cNvPr>
          <p:cNvSpPr/>
          <p:nvPr/>
        </p:nvSpPr>
        <p:spPr>
          <a:xfrm>
            <a:off x="4063307" y="16112120"/>
            <a:ext cx="10843190" cy="85454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Transmitter top architecture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37" name="모서리가 둥근 직사각형 315">
            <a:extLst>
              <a:ext uri="{FF2B5EF4-FFF2-40B4-BE49-F238E27FC236}">
                <a16:creationId xmlns:a16="http://schemas.microsoft.com/office/drawing/2014/main" id="{D6DB896B-EC70-4D4B-9208-10D418AC89BD}"/>
              </a:ext>
            </a:extLst>
          </p:cNvPr>
          <p:cNvSpPr/>
          <p:nvPr/>
        </p:nvSpPr>
        <p:spPr>
          <a:xfrm>
            <a:off x="15776702" y="16112120"/>
            <a:ext cx="10843190" cy="85454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Simulation results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2FAA45-0117-4656-8A56-A4A4AFE2B1AB}"/>
              </a:ext>
            </a:extLst>
          </p:cNvPr>
          <p:cNvSpPr txBox="1"/>
          <p:nvPr/>
        </p:nvSpPr>
        <p:spPr>
          <a:xfrm>
            <a:off x="3886175" y="26153139"/>
            <a:ext cx="110203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NN driver for low swing low power TX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Encoder for charge pump FFE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7072FCA-4A09-497D-BFD0-FE4FB43408DC}"/>
              </a:ext>
            </a:extLst>
          </p:cNvPr>
          <p:cNvSpPr txBox="1"/>
          <p:nvPr/>
        </p:nvSpPr>
        <p:spPr>
          <a:xfrm>
            <a:off x="20899065" y="17232817"/>
            <a:ext cx="580939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No short current by pre-emphasis FFE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No termination aggravation by charge pump</a:t>
            </a:r>
          </a:p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 smtClean="0"/>
              <a:t>Increased voltage margin compared to de-emphasis FFE</a:t>
            </a:r>
            <a:endParaRPr lang="ko-KR" altLang="en-US" sz="4000" dirty="0"/>
          </a:p>
        </p:txBody>
      </p:sp>
      <p:sp>
        <p:nvSpPr>
          <p:cNvPr id="40" name="모서리가 둥근 직사각형 315">
            <a:extLst>
              <a:ext uri="{FF2B5EF4-FFF2-40B4-BE49-F238E27FC236}">
                <a16:creationId xmlns:a16="http://schemas.microsoft.com/office/drawing/2014/main" id="{B2C2AE48-B8AD-4081-A1BB-9EFCE881CE7E}"/>
              </a:ext>
            </a:extLst>
          </p:cNvPr>
          <p:cNvSpPr/>
          <p:nvPr/>
        </p:nvSpPr>
        <p:spPr>
          <a:xfrm>
            <a:off x="4063306" y="27799632"/>
            <a:ext cx="22069223" cy="85454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>
                <a:solidFill>
                  <a:schemeClr val="tx1"/>
                </a:solidFill>
              </a:rPr>
              <a:t>Experiment results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41" name="모서리가 둥근 직사각형 315">
            <a:extLst>
              <a:ext uri="{FF2B5EF4-FFF2-40B4-BE49-F238E27FC236}">
                <a16:creationId xmlns:a16="http://schemas.microsoft.com/office/drawing/2014/main" id="{CFBB3F3B-4F67-4CF6-B15A-7B3FEBB7B648}"/>
              </a:ext>
            </a:extLst>
          </p:cNvPr>
          <p:cNvSpPr/>
          <p:nvPr/>
        </p:nvSpPr>
        <p:spPr>
          <a:xfrm>
            <a:off x="3886175" y="35434296"/>
            <a:ext cx="22822283" cy="749765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b="1" dirty="0" smtClean="0">
                <a:solidFill>
                  <a:schemeClr val="tx1"/>
                </a:solidFill>
              </a:rPr>
              <a:t>Conclusion</a:t>
            </a:r>
            <a:endParaRPr lang="ko-KR" altLang="en-US" sz="4800" b="1" dirty="0">
              <a:solidFill>
                <a:schemeClr val="tx1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3CC856E-10EE-4924-9BB9-73011F397E6B}"/>
              </a:ext>
            </a:extLst>
          </p:cNvPr>
          <p:cNvSpPr txBox="1"/>
          <p:nvPr/>
        </p:nvSpPr>
        <p:spPr>
          <a:xfrm>
            <a:off x="3951250" y="36164203"/>
            <a:ext cx="226686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 typeface="Arial" panose="020B0604020202020204" pitchFamily="34" charset="0"/>
              <a:buChar char="•"/>
            </a:pPr>
            <a:r>
              <a:rPr lang="en-US" altLang="ko-KR" sz="4000" dirty="0"/>
              <a:t>A single-ended TX with a 1-tap FFE for </a:t>
            </a:r>
            <a:r>
              <a:rPr lang="en-US" altLang="ko-KR" sz="4000" dirty="0" smtClean="0"/>
              <a:t>ground-termination logic </a:t>
            </a:r>
            <a:r>
              <a:rPr lang="en-US" altLang="ko-KR" sz="4000" dirty="0"/>
              <a:t>memory interfaces is presented. Using a charge </a:t>
            </a:r>
            <a:r>
              <a:rPr lang="en-US" altLang="ko-KR" sz="4000" dirty="0" smtClean="0"/>
              <a:t>pump scheme</a:t>
            </a:r>
            <a:r>
              <a:rPr lang="en-US" altLang="ko-KR" sz="4000" dirty="0"/>
              <a:t>, which pulls or pushes the charge for the data </a:t>
            </a:r>
            <a:r>
              <a:rPr lang="en-US" altLang="ko-KR" sz="4000" dirty="0" smtClean="0"/>
              <a:t>transition case</a:t>
            </a:r>
            <a:r>
              <a:rPr lang="en-US" altLang="ko-KR" sz="4000" dirty="0"/>
              <a:t>, the ISI is canceled with minimizing the reduction of </a:t>
            </a:r>
            <a:r>
              <a:rPr lang="en-US" altLang="ko-KR" sz="4000" dirty="0" smtClean="0"/>
              <a:t>the vertical </a:t>
            </a:r>
            <a:r>
              <a:rPr lang="en-US" altLang="ko-KR" sz="4000" dirty="0"/>
              <a:t>voltage margin for RX.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072FCA-4A09-497D-BFD0-FE4FB43408DC}"/>
              </a:ext>
            </a:extLst>
          </p:cNvPr>
          <p:cNvSpPr txBox="1"/>
          <p:nvPr/>
        </p:nvSpPr>
        <p:spPr>
          <a:xfrm>
            <a:off x="5032253" y="33809451"/>
            <a:ext cx="5809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&lt;Chip microphotograph&gt;</a:t>
            </a:r>
            <a:endParaRPr lang="ko-KR" altLang="en-US" sz="40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7072FCA-4A09-497D-BFD0-FE4FB43408DC}"/>
              </a:ext>
            </a:extLst>
          </p:cNvPr>
          <p:cNvSpPr txBox="1"/>
          <p:nvPr/>
        </p:nvSpPr>
        <p:spPr>
          <a:xfrm>
            <a:off x="12459947" y="34014309"/>
            <a:ext cx="5809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/>
              <a:t>&lt;TX Eye-diagram&gt;</a:t>
            </a:r>
            <a:endParaRPr lang="ko-KR" altLang="en-US" sz="40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7072FCA-4A09-497D-BFD0-FE4FB43408DC}"/>
              </a:ext>
            </a:extLst>
          </p:cNvPr>
          <p:cNvSpPr txBox="1"/>
          <p:nvPr/>
        </p:nvSpPr>
        <p:spPr>
          <a:xfrm>
            <a:off x="19887641" y="34012128"/>
            <a:ext cx="58093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&lt;TX Power dissipation&gt;</a:t>
            </a:r>
            <a:endParaRPr lang="ko-KR" altLang="en-US" sz="4000" dirty="0"/>
          </a:p>
        </p:txBody>
      </p:sp>
      <p:pic>
        <p:nvPicPr>
          <p:cNvPr id="46" name="그림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8799" y="17381312"/>
            <a:ext cx="11679640" cy="4524711"/>
          </a:xfrm>
          <a:prstGeom prst="rect">
            <a:avLst/>
          </a:prstGeom>
        </p:spPr>
      </p:pic>
      <p:pic>
        <p:nvPicPr>
          <p:cNvPr id="47" name="그림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609" y="22583734"/>
            <a:ext cx="7369353" cy="2757947"/>
          </a:xfrm>
          <a:prstGeom prst="rect">
            <a:avLst/>
          </a:prstGeom>
        </p:spPr>
      </p:pic>
      <p:sp>
        <p:nvSpPr>
          <p:cNvPr id="48" name="직사각형 47"/>
          <p:cNvSpPr/>
          <p:nvPr/>
        </p:nvSpPr>
        <p:spPr>
          <a:xfrm>
            <a:off x="4874201" y="22199644"/>
            <a:ext cx="7760171" cy="3463198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32FAA45-0117-4656-8A56-A4A4AFE2B1AB}"/>
              </a:ext>
            </a:extLst>
          </p:cNvPr>
          <p:cNvSpPr txBox="1"/>
          <p:nvPr/>
        </p:nvSpPr>
        <p:spPr>
          <a:xfrm>
            <a:off x="5019820" y="25561079"/>
            <a:ext cx="78597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/>
              <a:t>&lt;Charge pump scheme&gt;</a:t>
            </a:r>
          </a:p>
        </p:txBody>
      </p:sp>
      <p:pic>
        <p:nvPicPr>
          <p:cNvPr id="50" name="그림 4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6238" y="17309136"/>
            <a:ext cx="5055821" cy="4739832"/>
          </a:xfrm>
          <a:prstGeom prst="rect">
            <a:avLst/>
          </a:prstGeom>
        </p:spPr>
      </p:pic>
      <p:pic>
        <p:nvPicPr>
          <p:cNvPr id="51" name="그림 5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75471" y="22339236"/>
            <a:ext cx="9645651" cy="4986060"/>
          </a:xfrm>
          <a:prstGeom prst="rect">
            <a:avLst/>
          </a:prstGeom>
        </p:spPr>
      </p:pic>
      <p:pic>
        <p:nvPicPr>
          <p:cNvPr id="52" name="그림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4902" y="29099253"/>
            <a:ext cx="7815558" cy="4240165"/>
          </a:xfrm>
          <a:prstGeom prst="rect">
            <a:avLst/>
          </a:prstGeom>
        </p:spPr>
      </p:pic>
      <p:pic>
        <p:nvPicPr>
          <p:cNvPr id="53" name="그림 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74812" y="29177520"/>
            <a:ext cx="8255028" cy="4644292"/>
          </a:xfrm>
          <a:prstGeom prst="rect">
            <a:avLst/>
          </a:prstGeom>
        </p:spPr>
      </p:pic>
      <p:pic>
        <p:nvPicPr>
          <p:cNvPr id="54" name="그림 5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729840" y="28799002"/>
            <a:ext cx="5735676" cy="5236117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021122" y="6571961"/>
            <a:ext cx="3541431" cy="3556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776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231</Words>
  <Application>Microsoft Office PowerPoint</Application>
  <PresentationFormat>사용자 지정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AISL</cp:lastModifiedBy>
  <cp:revision>11</cp:revision>
  <dcterms:created xsi:type="dcterms:W3CDTF">2018-03-08T06:02:33Z</dcterms:created>
  <dcterms:modified xsi:type="dcterms:W3CDTF">2023-06-15T23:51:37Z</dcterms:modified>
</cp:coreProperties>
</file>