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>
        <p:scale>
          <a:sx n="33" d="100"/>
          <a:sy n="33" d="100"/>
        </p:scale>
        <p:origin x="146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2023-06-14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2023-06-14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package" Target="../embeddings/Microsoft_Visio_Drawing.vsdx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943897" y="3504378"/>
            <a:ext cx="28552877" cy="4049253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Design</a:t>
            </a:r>
            <a:r>
              <a:rPr lang="ko-KR" altLang="en-US" b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</a:t>
            </a:r>
            <a:r>
              <a:rPr lang="en-US" altLang="ko-KR" b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of</a:t>
            </a:r>
            <a:r>
              <a:rPr lang="ko-KR" altLang="en-US" b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</a:t>
            </a:r>
            <a:r>
              <a:rPr lang="en-US" altLang="ko-KR" b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NRZ/PAM-3 Multi-mode Transmitter </a:t>
            </a:r>
            <a:br>
              <a:rPr lang="en-US" altLang="ko-KR" b="1">
                <a:ln w="28575">
                  <a:noFill/>
                  <a:prstDash val="dash"/>
                </a:ln>
                <a:solidFill>
                  <a:schemeClr val="tx1"/>
                </a:solidFill>
              </a:rPr>
            </a:br>
            <a:r>
              <a:rPr lang="en-US" altLang="ko-KR" b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for Next-generation Memory Interfaces</a:t>
            </a:r>
          </a:p>
          <a:p>
            <a:pPr algn="ctr"/>
            <a: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Byung-Du Choi and Joo-Hyung Chae</a:t>
            </a:r>
          </a:p>
          <a:p>
            <a:pPr algn="ctr"/>
            <a: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Electronics and Communications Engineering, Kwangwoon University</a:t>
            </a:r>
            <a:endParaRPr lang="ko-KR" altLang="en-US" sz="5200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600200" y="7645400"/>
            <a:ext cx="27279600" cy="111760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2" name="모서리가 둥근 직사각형 5">
            <a:extLst>
              <a:ext uri="{FF2B5EF4-FFF2-40B4-BE49-F238E27FC236}">
                <a16:creationId xmlns:a16="http://schemas.microsoft.com/office/drawing/2014/main" id="{102F6C96-7575-24A5-1B6D-EB72E28A2349}"/>
              </a:ext>
            </a:extLst>
          </p:cNvPr>
          <p:cNvSpPr/>
          <p:nvPr/>
        </p:nvSpPr>
        <p:spPr>
          <a:xfrm>
            <a:off x="1600200" y="9093200"/>
            <a:ext cx="27279600" cy="687070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Tx/>
              <a:buChar char="-"/>
            </a:pPr>
            <a: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Data rate per pin in memory interfaces is </a:t>
            </a:r>
            <a:b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</a:br>
            <a: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continuously increasing. </a:t>
            </a:r>
          </a:p>
          <a:p>
            <a:pPr marL="685800" indent="-685800">
              <a:buFontTx/>
              <a:buChar char="-"/>
            </a:pPr>
            <a: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PAM-4 signaling is a new candidate, but it </a:t>
            </a:r>
            <a:b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</a:br>
            <a: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has a limitation in single-ended signaling </a:t>
            </a:r>
            <a:b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</a:br>
            <a: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owing to reduced SNR.</a:t>
            </a:r>
          </a:p>
          <a:p>
            <a:pPr marL="685800" indent="-685800">
              <a:buFontTx/>
              <a:buChar char="-"/>
            </a:pPr>
            <a: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PAM-3 signaling can be an alternative.</a:t>
            </a:r>
          </a:p>
          <a:p>
            <a:pPr marL="685800" indent="-685800">
              <a:buFontTx/>
              <a:buChar char="-"/>
            </a:pPr>
            <a: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To support backward compatibility, </a:t>
            </a:r>
            <a:b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</a:br>
            <a:r>
              <a:rPr lang="en-US" altLang="ko-KR" sz="5200" u="sng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NRZ/PAM-3 multi-mode</a:t>
            </a:r>
            <a: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is required.</a:t>
            </a:r>
          </a:p>
        </p:txBody>
      </p:sp>
      <p:graphicFrame>
        <p:nvGraphicFramePr>
          <p:cNvPr id="7" name="개체 6">
            <a:extLst>
              <a:ext uri="{FF2B5EF4-FFF2-40B4-BE49-F238E27FC236}">
                <a16:creationId xmlns:a16="http://schemas.microsoft.com/office/drawing/2014/main" id="{D83362E3-4DC5-95AC-A92F-72E20994A3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982630"/>
              </p:ext>
            </p:extLst>
          </p:nvPr>
        </p:nvGraphicFramePr>
        <p:xfrm>
          <a:off x="14097201" y="9534809"/>
          <a:ext cx="7533431" cy="643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486628" imgH="6677198" progId="Visio.Drawing.15">
                  <p:embed/>
                </p:oleObj>
              </mc:Choice>
              <mc:Fallback>
                <p:oleObj name="Visio" r:id="rId2" imgW="7486628" imgH="6677198" progId="Visio.Drawing.15">
                  <p:embed/>
                  <p:pic>
                    <p:nvPicPr>
                      <p:cNvPr id="8" name="개체 7">
                        <a:extLst>
                          <a:ext uri="{FF2B5EF4-FFF2-40B4-BE49-F238E27FC236}">
                            <a16:creationId xmlns:a16="http://schemas.microsoft.com/office/drawing/2014/main" id="{BE1A0BF6-88B0-43AD-3461-ACC110FE41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201" y="9534809"/>
                        <a:ext cx="7533431" cy="6438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모서리가 둥근 직사각형 5">
            <a:extLst>
              <a:ext uri="{FF2B5EF4-FFF2-40B4-BE49-F238E27FC236}">
                <a16:creationId xmlns:a16="http://schemas.microsoft.com/office/drawing/2014/main" id="{FA4CC001-498D-274A-ED83-CAC90F2867AA}"/>
              </a:ext>
            </a:extLst>
          </p:cNvPr>
          <p:cNvSpPr/>
          <p:nvPr/>
        </p:nvSpPr>
        <p:spPr>
          <a:xfrm>
            <a:off x="1580535" y="17684000"/>
            <a:ext cx="27279600" cy="921460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Tx/>
              <a:buChar char="-"/>
            </a:pPr>
            <a: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NRZ/PAM-3 transmitter consists of PRBS </a:t>
            </a:r>
            <a:b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</a:br>
            <a: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generator, PAM3 encoder, mode controller, </a:t>
            </a:r>
            <a:b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</a:br>
            <a: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2:1 serializer, and driver.</a:t>
            </a:r>
          </a:p>
          <a:p>
            <a:pPr marL="685800" indent="-685800">
              <a:buFontTx/>
              <a:buChar char="-"/>
            </a:pPr>
            <a: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According to the operation mode, </a:t>
            </a:r>
            <a:r>
              <a:rPr lang="en-US" altLang="ko-KR" sz="5200" u="sng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the mode </a:t>
            </a:r>
            <a:br>
              <a:rPr lang="en-US" altLang="ko-KR" sz="5200" u="sng">
                <a:ln w="28575">
                  <a:noFill/>
                  <a:prstDash val="dash"/>
                </a:ln>
                <a:solidFill>
                  <a:srgbClr val="FF0000"/>
                </a:solidFill>
              </a:rPr>
            </a:br>
            <a:r>
              <a:rPr lang="en-US" altLang="ko-KR" sz="5200" u="sng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controller adjusts the data transfer path.</a:t>
            </a:r>
          </a:p>
          <a:p>
            <a:pPr marL="685800" indent="-685800">
              <a:buFontTx/>
              <a:buChar char="-"/>
            </a:pPr>
            <a: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PAM-3 encoder performs 3-bit/2UI </a:t>
            </a:r>
            <a:b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</a:br>
            <a: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encoding, leading to a 1.5x data rate.</a:t>
            </a:r>
          </a:p>
          <a:p>
            <a:pPr marL="685800" indent="-685800">
              <a:buFontTx/>
              <a:buChar char="-"/>
            </a:pPr>
            <a: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Output driver can support both NRZ and </a:t>
            </a:r>
            <a:b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</a:br>
            <a: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PAM-3 signalings.</a:t>
            </a:r>
          </a:p>
          <a:p>
            <a:pPr marL="685800" indent="-685800">
              <a:buFontTx/>
              <a:buChar char="-"/>
            </a:pPr>
            <a: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Prototype was fabricated using a 65-nm </a:t>
            </a:r>
            <a:b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</a:br>
            <a: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CMOS process.</a:t>
            </a:r>
          </a:p>
        </p:txBody>
      </p:sp>
      <p:sp>
        <p:nvSpPr>
          <p:cNvPr id="19" name="모서리가 둥근 직사각형 5">
            <a:extLst>
              <a:ext uri="{FF2B5EF4-FFF2-40B4-BE49-F238E27FC236}">
                <a16:creationId xmlns:a16="http://schemas.microsoft.com/office/drawing/2014/main" id="{A1E95650-21F2-4DAD-159C-206B09BFB95D}"/>
              </a:ext>
            </a:extLst>
          </p:cNvPr>
          <p:cNvSpPr/>
          <p:nvPr/>
        </p:nvSpPr>
        <p:spPr>
          <a:xfrm>
            <a:off x="1497806" y="28639475"/>
            <a:ext cx="27279600" cy="5562294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Tx/>
              <a:buChar char="-"/>
            </a:pPr>
            <a: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Using a 4GHz clock signal, a prototype chip </a:t>
            </a:r>
            <a:b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</a:br>
            <a: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for NRZ/PAM-3 transmitter was measured.</a:t>
            </a:r>
          </a:p>
          <a:p>
            <a:pPr marL="685800" indent="-685800">
              <a:buFontTx/>
              <a:buChar char="-"/>
            </a:pPr>
            <a: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8-Gb/s data rate was achieved for NRZ mode.</a:t>
            </a:r>
          </a:p>
          <a:p>
            <a:pPr marL="685800" indent="-685800">
              <a:buFontTx/>
              <a:buChar char="-"/>
            </a:pPr>
            <a:r>
              <a:rPr lang="en-US" altLang="ko-KR" sz="5200" u="sng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12-Gb/s data rate was achieved for PAM-3</a:t>
            </a:r>
            <a:br>
              <a:rPr lang="en-US" altLang="ko-KR" sz="5200" u="sng">
                <a:ln w="28575">
                  <a:noFill/>
                  <a:prstDash val="dash"/>
                </a:ln>
                <a:solidFill>
                  <a:srgbClr val="FF0000"/>
                </a:solidFill>
              </a:rPr>
            </a:br>
            <a:r>
              <a:rPr lang="en-US" altLang="ko-KR" sz="5200" u="sng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mode</a:t>
            </a:r>
            <a: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because PAM-3 signaling can transfer</a:t>
            </a:r>
            <a:b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</a:br>
            <a: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1.5x data compared to NRZ signaling.</a:t>
            </a:r>
          </a:p>
        </p:txBody>
      </p:sp>
      <p:sp>
        <p:nvSpPr>
          <p:cNvPr id="21" name="모서리가 둥근 직사각형 5">
            <a:extLst>
              <a:ext uri="{FF2B5EF4-FFF2-40B4-BE49-F238E27FC236}">
                <a16:creationId xmlns:a16="http://schemas.microsoft.com/office/drawing/2014/main" id="{BE075859-5F21-11C2-FFC4-78043B69814F}"/>
              </a:ext>
            </a:extLst>
          </p:cNvPr>
          <p:cNvSpPr/>
          <p:nvPr/>
        </p:nvSpPr>
        <p:spPr>
          <a:xfrm>
            <a:off x="1600200" y="35519382"/>
            <a:ext cx="13093505" cy="5562291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Tx/>
              <a:buChar char="-"/>
            </a:pPr>
            <a: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PAM-3 can be a promising signaling for next-generation memory interfaces.</a:t>
            </a:r>
          </a:p>
          <a:p>
            <a:pPr marL="685800" indent="-685800">
              <a:buFontTx/>
              <a:buChar char="-"/>
            </a:pPr>
            <a: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NRZ/PAM-3 dual-mode transmitter was implemented and proved.</a:t>
            </a:r>
          </a:p>
          <a:p>
            <a:pPr marL="685800" indent="-685800">
              <a:buFontTx/>
              <a:buChar char="-"/>
            </a:pPr>
            <a:r>
              <a:rPr lang="en-US" altLang="ko-KR" sz="520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The chip fabrication and EDA tool were supported by the IC Design Education Center(IDEC), Korea.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1AA176-2FAC-BD55-7C4E-D25C7F96936A}"/>
              </a:ext>
            </a:extLst>
          </p:cNvPr>
          <p:cNvSpPr txBox="1"/>
          <p:nvPr/>
        </p:nvSpPr>
        <p:spPr>
          <a:xfrm>
            <a:off x="13908151" y="8826333"/>
            <a:ext cx="8356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/>
              <a:t>Memory Interface Trends</a:t>
            </a:r>
            <a:endParaRPr lang="ko-KR" altLang="en-US" sz="4400" b="1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84C0F4DF-17B5-447C-CAA4-CF43E1F53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1096" y="10020561"/>
            <a:ext cx="3900246" cy="2083361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FE9640D-3E0D-AD39-DB8D-47F0D2A9B0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33208" y="10010913"/>
            <a:ext cx="3918309" cy="209300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FDE22CC-CD26-C3DA-649B-2CB34B271B84}"/>
              </a:ext>
            </a:extLst>
          </p:cNvPr>
          <p:cNvSpPr txBox="1"/>
          <p:nvPr/>
        </p:nvSpPr>
        <p:spPr>
          <a:xfrm>
            <a:off x="21863956" y="9283954"/>
            <a:ext cx="3391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/>
              <a:t>NRZ</a:t>
            </a:r>
            <a:endParaRPr lang="ko-KR" altLang="en-US" sz="4400" b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8E6EBC-E740-1CC8-B9E1-E7D29A545A0B}"/>
              </a:ext>
            </a:extLst>
          </p:cNvPr>
          <p:cNvSpPr txBox="1"/>
          <p:nvPr/>
        </p:nvSpPr>
        <p:spPr>
          <a:xfrm>
            <a:off x="26057678" y="9271714"/>
            <a:ext cx="3391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/>
              <a:t>PAM-4</a:t>
            </a:r>
            <a:endParaRPr lang="ko-KR" altLang="en-US" sz="4400" b="1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C6CF3134-08B5-F45D-2E2C-E61600450B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187" y="13158606"/>
            <a:ext cx="3918309" cy="209301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AF8A2E3-EE3E-A410-6261-017C88F782DA}"/>
              </a:ext>
            </a:extLst>
          </p:cNvPr>
          <p:cNvSpPr txBox="1"/>
          <p:nvPr/>
        </p:nvSpPr>
        <p:spPr>
          <a:xfrm>
            <a:off x="23911934" y="12473135"/>
            <a:ext cx="3391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/>
              <a:t>PAM-3</a:t>
            </a:r>
            <a:endParaRPr lang="ko-KR" altLang="en-US" sz="4400" b="1"/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DD662FF7-DD40-1CC5-370D-721AE52F3A61}"/>
              </a:ext>
            </a:extLst>
          </p:cNvPr>
          <p:cNvCxnSpPr>
            <a:cxnSpLocks/>
          </p:cNvCxnSpPr>
          <p:nvPr/>
        </p:nvCxnSpPr>
        <p:spPr>
          <a:xfrm>
            <a:off x="23674632" y="12219135"/>
            <a:ext cx="719272" cy="812148"/>
          </a:xfrm>
          <a:prstGeom prst="straightConnector1">
            <a:avLst/>
          </a:prstGeom>
          <a:ln w="136525" cap="rnd">
            <a:solidFill>
              <a:srgbClr val="FF000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E8B2F4A-8482-3848-92DB-9E5A750391D9}"/>
              </a:ext>
            </a:extLst>
          </p:cNvPr>
          <p:cNvSpPr txBox="1"/>
          <p:nvPr/>
        </p:nvSpPr>
        <p:spPr>
          <a:xfrm>
            <a:off x="21529230" y="12154094"/>
            <a:ext cx="2646494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3600" b="1">
                <a:solidFill>
                  <a:srgbClr val="FF0000"/>
                </a:solidFill>
              </a:rPr>
              <a:t>1.5x </a:t>
            </a:r>
            <a:br>
              <a:rPr lang="en-US" altLang="ko-KR" sz="3600" b="1">
                <a:solidFill>
                  <a:srgbClr val="FF0000"/>
                </a:solidFill>
              </a:rPr>
            </a:br>
            <a:r>
              <a:rPr lang="en-US" altLang="ko-KR" sz="3600" b="1">
                <a:solidFill>
                  <a:srgbClr val="FF0000"/>
                </a:solidFill>
              </a:rPr>
              <a:t>Data Rate</a:t>
            </a:r>
            <a:endParaRPr lang="ko-KR" altLang="en-US" sz="3600" b="1">
              <a:solidFill>
                <a:srgbClr val="FF0000"/>
              </a:solidFill>
            </a:endParaRPr>
          </a:p>
        </p:txBody>
      </p: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EC8334D2-83A5-B839-3898-7F85EDAAA869}"/>
              </a:ext>
            </a:extLst>
          </p:cNvPr>
          <p:cNvCxnSpPr>
            <a:cxnSpLocks/>
          </p:cNvCxnSpPr>
          <p:nvPr/>
        </p:nvCxnSpPr>
        <p:spPr>
          <a:xfrm flipH="1">
            <a:off x="26962020" y="12219135"/>
            <a:ext cx="719272" cy="812148"/>
          </a:xfrm>
          <a:prstGeom prst="straightConnector1">
            <a:avLst/>
          </a:prstGeom>
          <a:ln w="136525" cap="rnd">
            <a:solidFill>
              <a:srgbClr val="FF000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AC23E8B-87B9-B658-8EB4-80FA5FE3CA0E}"/>
              </a:ext>
            </a:extLst>
          </p:cNvPr>
          <p:cNvSpPr txBox="1"/>
          <p:nvPr/>
        </p:nvSpPr>
        <p:spPr>
          <a:xfrm>
            <a:off x="27423834" y="12225332"/>
            <a:ext cx="2646494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3600" b="1">
                <a:solidFill>
                  <a:srgbClr val="FF0000"/>
                </a:solidFill>
              </a:rPr>
              <a:t>Improved SNR</a:t>
            </a:r>
            <a:endParaRPr lang="ko-KR" altLang="en-US" sz="3600" b="1">
              <a:solidFill>
                <a:srgbClr val="FF0000"/>
              </a:solidFill>
            </a:endParaRPr>
          </a:p>
        </p:txBody>
      </p: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EF87DD29-B993-0103-A93A-360CF9CBE245}"/>
              </a:ext>
            </a:extLst>
          </p:cNvPr>
          <p:cNvCxnSpPr>
            <a:cxnSpLocks/>
          </p:cNvCxnSpPr>
          <p:nvPr/>
        </p:nvCxnSpPr>
        <p:spPr>
          <a:xfrm>
            <a:off x="1539170" y="8826333"/>
            <a:ext cx="27279600" cy="0"/>
          </a:xfrm>
          <a:prstGeom prst="line">
            <a:avLst/>
          </a:prstGeom>
          <a:ln w="101600" cap="rnd"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tx1">
                    <a:lumMod val="50000"/>
                    <a:lumOff val="50000"/>
                  </a:schemeClr>
                </a:gs>
                <a:gs pos="83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E9008671-4243-FA1F-E108-535EE47AD8D9}"/>
              </a:ext>
            </a:extLst>
          </p:cNvPr>
          <p:cNvGrpSpPr/>
          <p:nvPr/>
        </p:nvGrpSpPr>
        <p:grpSpPr>
          <a:xfrm>
            <a:off x="1739608" y="15951033"/>
            <a:ext cx="27340630" cy="1434767"/>
            <a:chOff x="1539170" y="16560633"/>
            <a:chExt cx="27340630" cy="1434767"/>
          </a:xfrm>
        </p:grpSpPr>
        <p:sp>
          <p:nvSpPr>
            <p:cNvPr id="14" name="모서리가 둥근 직사각형 5">
              <a:extLst>
                <a:ext uri="{FF2B5EF4-FFF2-40B4-BE49-F238E27FC236}">
                  <a16:creationId xmlns:a16="http://schemas.microsoft.com/office/drawing/2014/main" id="{B91FE042-027A-023D-EEBA-B0EE4DECBAC7}"/>
                </a:ext>
              </a:extLst>
            </p:cNvPr>
            <p:cNvSpPr/>
            <p:nvPr/>
          </p:nvSpPr>
          <p:spPr>
            <a:xfrm>
              <a:off x="1600200" y="16725400"/>
              <a:ext cx="27279600" cy="1117600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>
                  <a:ln w="28575">
                    <a:noFill/>
                    <a:prstDash val="dash"/>
                  </a:ln>
                  <a:solidFill>
                    <a:schemeClr val="tx1"/>
                  </a:solidFill>
                </a:rPr>
                <a:t>Overall Architecture</a:t>
              </a:r>
            </a:p>
          </p:txBody>
        </p:sp>
        <p:cxnSp>
          <p:nvCxnSpPr>
            <p:cNvPr id="44" name="직선 연결선 43">
              <a:extLst>
                <a:ext uri="{FF2B5EF4-FFF2-40B4-BE49-F238E27FC236}">
                  <a16:creationId xmlns:a16="http://schemas.microsoft.com/office/drawing/2014/main" id="{26BC6BA0-7F25-99FA-9345-B1227989023D}"/>
                </a:ext>
              </a:extLst>
            </p:cNvPr>
            <p:cNvCxnSpPr>
              <a:cxnSpLocks/>
            </p:cNvCxnSpPr>
            <p:nvPr/>
          </p:nvCxnSpPr>
          <p:spPr>
            <a:xfrm>
              <a:off x="1539170" y="16560633"/>
              <a:ext cx="27279600" cy="0"/>
            </a:xfrm>
            <a:prstGeom prst="line">
              <a:avLst/>
            </a:prstGeom>
            <a:ln w="101600" cap="rnd"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tx1">
                      <a:lumMod val="50000"/>
                      <a:lumOff val="50000"/>
                    </a:schemeClr>
                  </a:gs>
                  <a:gs pos="8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>
              <a:extLst>
                <a:ext uri="{FF2B5EF4-FFF2-40B4-BE49-F238E27FC236}">
                  <a16:creationId xmlns:a16="http://schemas.microsoft.com/office/drawing/2014/main" id="{2C9C542C-4BB4-DEAA-C73E-FF8BDA44CC3D}"/>
                </a:ext>
              </a:extLst>
            </p:cNvPr>
            <p:cNvCxnSpPr>
              <a:cxnSpLocks/>
            </p:cNvCxnSpPr>
            <p:nvPr/>
          </p:nvCxnSpPr>
          <p:spPr>
            <a:xfrm>
              <a:off x="1539170" y="17995400"/>
              <a:ext cx="27279600" cy="0"/>
            </a:xfrm>
            <a:prstGeom prst="line">
              <a:avLst/>
            </a:prstGeom>
            <a:ln w="101600" cap="rnd"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tx1">
                      <a:lumMod val="50000"/>
                      <a:lumOff val="50000"/>
                    </a:schemeClr>
                  </a:gs>
                  <a:gs pos="8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599B116B-D3DC-17E9-992D-BCF7A161F0FF}"/>
              </a:ext>
            </a:extLst>
          </p:cNvPr>
          <p:cNvCxnSpPr>
            <a:cxnSpLocks/>
          </p:cNvCxnSpPr>
          <p:nvPr/>
        </p:nvCxnSpPr>
        <p:spPr>
          <a:xfrm>
            <a:off x="1539170" y="7502664"/>
            <a:ext cx="27279600" cy="0"/>
          </a:xfrm>
          <a:prstGeom prst="line">
            <a:avLst/>
          </a:prstGeom>
          <a:ln w="101600" cap="rnd"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tx1">
                    <a:lumMod val="50000"/>
                    <a:lumOff val="50000"/>
                  </a:schemeClr>
                </a:gs>
                <a:gs pos="83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그림 47">
            <a:extLst>
              <a:ext uri="{FF2B5EF4-FFF2-40B4-BE49-F238E27FC236}">
                <a16:creationId xmlns:a16="http://schemas.microsoft.com/office/drawing/2014/main" id="{8C75C85D-CD5F-568A-A0CA-A892E4868C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52495" y="17753767"/>
            <a:ext cx="14948721" cy="3222085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1B30FADA-6B7D-6023-082B-8EB3F35F39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52495" y="20858162"/>
            <a:ext cx="14948722" cy="3222085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DB12A642-22E0-0EED-FE6E-F5D3146677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38528" y="24002210"/>
            <a:ext cx="14862688" cy="320354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6E89E226-3004-73DA-48DC-9716EF513DA9}"/>
              </a:ext>
            </a:extLst>
          </p:cNvPr>
          <p:cNvSpPr txBox="1"/>
          <p:nvPr/>
        </p:nvSpPr>
        <p:spPr>
          <a:xfrm>
            <a:off x="14383756" y="23361720"/>
            <a:ext cx="3391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>
                <a:solidFill>
                  <a:srgbClr val="0F02BE"/>
                </a:solidFill>
              </a:rPr>
              <a:t>NRZ Mode</a:t>
            </a:r>
            <a:endParaRPr lang="ko-KR" altLang="en-US" sz="4400" b="1">
              <a:solidFill>
                <a:srgbClr val="0F02BE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3D40583-221B-4887-7C1E-C7D0583B840C}"/>
              </a:ext>
            </a:extLst>
          </p:cNvPr>
          <p:cNvSpPr txBox="1"/>
          <p:nvPr/>
        </p:nvSpPr>
        <p:spPr>
          <a:xfrm>
            <a:off x="14574256" y="20226570"/>
            <a:ext cx="3391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>
                <a:solidFill>
                  <a:srgbClr val="FF0000"/>
                </a:solidFill>
              </a:rPr>
              <a:t>PAM-3 Mode</a:t>
            </a:r>
            <a:endParaRPr lang="ko-KR" altLang="en-US" sz="4400" b="1">
              <a:solidFill>
                <a:srgbClr val="FF0000"/>
              </a:solidFill>
            </a:endParaRPr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15AF9E05-1A68-035D-F2B1-A81150C200F4}"/>
              </a:ext>
            </a:extLst>
          </p:cNvPr>
          <p:cNvGrpSpPr/>
          <p:nvPr/>
        </p:nvGrpSpPr>
        <p:grpSpPr>
          <a:xfrm>
            <a:off x="1739608" y="27561304"/>
            <a:ext cx="27340630" cy="1434767"/>
            <a:chOff x="1539170" y="16560633"/>
            <a:chExt cx="27340630" cy="1434767"/>
          </a:xfrm>
        </p:grpSpPr>
        <p:sp>
          <p:nvSpPr>
            <p:cNvPr id="61" name="모서리가 둥근 직사각형 5">
              <a:extLst>
                <a:ext uri="{FF2B5EF4-FFF2-40B4-BE49-F238E27FC236}">
                  <a16:creationId xmlns:a16="http://schemas.microsoft.com/office/drawing/2014/main" id="{3067F8D1-B4DF-E537-3308-0EAA368AF7D7}"/>
                </a:ext>
              </a:extLst>
            </p:cNvPr>
            <p:cNvSpPr/>
            <p:nvPr/>
          </p:nvSpPr>
          <p:spPr>
            <a:xfrm>
              <a:off x="1600200" y="16725400"/>
              <a:ext cx="27279600" cy="1117600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>
                  <a:ln w="28575">
                    <a:noFill/>
                    <a:prstDash val="dash"/>
                  </a:ln>
                  <a:solidFill>
                    <a:schemeClr val="tx1"/>
                  </a:solidFill>
                </a:rPr>
                <a:t>Measurement Results</a:t>
              </a:r>
            </a:p>
          </p:txBody>
        </p:sp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6F766D78-DE8D-6EBE-6F30-AC45B1E41E2F}"/>
                </a:ext>
              </a:extLst>
            </p:cNvPr>
            <p:cNvCxnSpPr>
              <a:cxnSpLocks/>
            </p:cNvCxnSpPr>
            <p:nvPr/>
          </p:nvCxnSpPr>
          <p:spPr>
            <a:xfrm>
              <a:off x="1539170" y="16560633"/>
              <a:ext cx="27279600" cy="0"/>
            </a:xfrm>
            <a:prstGeom prst="line">
              <a:avLst/>
            </a:prstGeom>
            <a:ln w="101600" cap="rnd"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tx1">
                      <a:lumMod val="50000"/>
                      <a:lumOff val="50000"/>
                    </a:schemeClr>
                  </a:gs>
                  <a:gs pos="8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id="{E9D6E32F-E502-4EF5-E8D8-4876EB73963F}"/>
                </a:ext>
              </a:extLst>
            </p:cNvPr>
            <p:cNvCxnSpPr>
              <a:cxnSpLocks/>
            </p:cNvCxnSpPr>
            <p:nvPr/>
          </p:nvCxnSpPr>
          <p:spPr>
            <a:xfrm>
              <a:off x="1539170" y="17995400"/>
              <a:ext cx="27279600" cy="0"/>
            </a:xfrm>
            <a:prstGeom prst="line">
              <a:avLst/>
            </a:prstGeom>
            <a:ln w="101600" cap="rnd"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tx1">
                      <a:lumMod val="50000"/>
                      <a:lumOff val="50000"/>
                    </a:schemeClr>
                  </a:gs>
                  <a:gs pos="8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46AD8BB3-2C19-50A0-64D5-69AE88F9FE7F}"/>
              </a:ext>
            </a:extLst>
          </p:cNvPr>
          <p:cNvGrpSpPr/>
          <p:nvPr/>
        </p:nvGrpSpPr>
        <p:grpSpPr>
          <a:xfrm>
            <a:off x="14856479" y="29003171"/>
            <a:ext cx="14223759" cy="5802167"/>
            <a:chOff x="14856479" y="29325177"/>
            <a:chExt cx="14223759" cy="5802167"/>
          </a:xfrm>
        </p:grpSpPr>
        <p:pic>
          <p:nvPicPr>
            <p:cNvPr id="67" name="그림 66">
              <a:extLst>
                <a:ext uri="{FF2B5EF4-FFF2-40B4-BE49-F238E27FC236}">
                  <a16:creationId xmlns:a16="http://schemas.microsoft.com/office/drawing/2014/main" id="{07EB3D44-AC69-BF53-64E2-9B865C19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856479" y="30138767"/>
              <a:ext cx="14223759" cy="4988577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3DC03C5-935F-4F9E-34EC-AB3A1158A6BA}"/>
                </a:ext>
              </a:extLst>
            </p:cNvPr>
            <p:cNvSpPr txBox="1"/>
            <p:nvPr/>
          </p:nvSpPr>
          <p:spPr>
            <a:xfrm>
              <a:off x="16768295" y="29356827"/>
              <a:ext cx="33912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/>
                <a:t>NRZ (8Gb/s)</a:t>
              </a:r>
              <a:endParaRPr lang="ko-KR" altLang="en-US" sz="4400" b="1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6BB5EFA-1FBF-8676-A742-0B16DA491F9B}"/>
                </a:ext>
              </a:extLst>
            </p:cNvPr>
            <p:cNvSpPr txBox="1"/>
            <p:nvPr/>
          </p:nvSpPr>
          <p:spPr>
            <a:xfrm>
              <a:off x="22522247" y="29325177"/>
              <a:ext cx="60306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/>
                <a:t>PAM-3 (12Gb/s)</a:t>
              </a:r>
              <a:endParaRPr lang="ko-KR" altLang="en-US" sz="4400" b="1"/>
            </a:p>
          </p:txBody>
        </p:sp>
        <p:cxnSp>
          <p:nvCxnSpPr>
            <p:cNvPr id="71" name="직선 화살표 연결선 70">
              <a:extLst>
                <a:ext uri="{FF2B5EF4-FFF2-40B4-BE49-F238E27FC236}">
                  <a16:creationId xmlns:a16="http://schemas.microsoft.com/office/drawing/2014/main" id="{FED35FF1-BE03-D4DF-4B08-C8492B418451}"/>
                </a:ext>
              </a:extLst>
            </p:cNvPr>
            <p:cNvCxnSpPr>
              <a:cxnSpLocks/>
            </p:cNvCxnSpPr>
            <p:nvPr/>
          </p:nvCxnSpPr>
          <p:spPr>
            <a:xfrm>
              <a:off x="16903632" y="32770915"/>
              <a:ext cx="2947697" cy="0"/>
            </a:xfrm>
            <a:prstGeom prst="straightConnector1">
              <a:avLst/>
            </a:prstGeom>
            <a:ln w="101600">
              <a:solidFill>
                <a:srgbClr val="FF0000"/>
              </a:solidFill>
              <a:headEnd type="arrow"/>
              <a:tailEnd type="arrow"/>
            </a:ln>
            <a:effectLst>
              <a:glow rad="152400">
                <a:schemeClr val="accent4">
                  <a:satMod val="175000"/>
                  <a:alpha val="8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CDC0F73-E770-0FD6-253F-3764B2BD9028}"/>
                </a:ext>
              </a:extLst>
            </p:cNvPr>
            <p:cNvSpPr txBox="1"/>
            <p:nvPr/>
          </p:nvSpPr>
          <p:spPr>
            <a:xfrm>
              <a:off x="16681850" y="31863614"/>
              <a:ext cx="33912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800" b="1">
                  <a:solidFill>
                    <a:srgbClr val="FF0000"/>
                  </a:solidFill>
                  <a:effectLst>
                    <a:glow rad="152400">
                      <a:schemeClr val="accent4">
                        <a:satMod val="175000"/>
                        <a:alpha val="80000"/>
                      </a:schemeClr>
                    </a:glow>
                  </a:effectLst>
                </a:rPr>
                <a:t>1bit/1UI</a:t>
              </a:r>
              <a:endParaRPr lang="ko-KR" altLang="en-US" sz="4800" b="1">
                <a:solidFill>
                  <a:srgbClr val="FF0000"/>
                </a:solidFill>
                <a:effectLst>
                  <a:glow rad="152400">
                    <a:schemeClr val="accent4">
                      <a:satMod val="175000"/>
                      <a:alpha val="80000"/>
                    </a:schemeClr>
                  </a:glow>
                </a:effectLst>
              </a:endParaRPr>
            </a:p>
          </p:txBody>
        </p:sp>
        <p:cxnSp>
          <p:nvCxnSpPr>
            <p:cNvPr id="74" name="직선 화살표 연결선 73">
              <a:extLst>
                <a:ext uri="{FF2B5EF4-FFF2-40B4-BE49-F238E27FC236}">
                  <a16:creationId xmlns:a16="http://schemas.microsoft.com/office/drawing/2014/main" id="{F9FA5A44-7A3B-FEF8-C18F-26661C137E54}"/>
                </a:ext>
              </a:extLst>
            </p:cNvPr>
            <p:cNvCxnSpPr>
              <a:cxnSpLocks/>
            </p:cNvCxnSpPr>
            <p:nvPr/>
          </p:nvCxnSpPr>
          <p:spPr>
            <a:xfrm>
              <a:off x="22522247" y="32724107"/>
              <a:ext cx="6224834" cy="0"/>
            </a:xfrm>
            <a:prstGeom prst="straightConnector1">
              <a:avLst/>
            </a:prstGeom>
            <a:ln w="101600">
              <a:solidFill>
                <a:srgbClr val="FF0000"/>
              </a:solidFill>
              <a:headEnd type="arrow"/>
              <a:tailEnd type="arrow"/>
            </a:ln>
            <a:effectLst>
              <a:glow rad="152400">
                <a:schemeClr val="accent4">
                  <a:satMod val="175000"/>
                  <a:alpha val="8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7876A85-D101-3658-D59D-C3F1A7FDC638}"/>
                </a:ext>
              </a:extLst>
            </p:cNvPr>
            <p:cNvSpPr txBox="1"/>
            <p:nvPr/>
          </p:nvSpPr>
          <p:spPr>
            <a:xfrm>
              <a:off x="24037578" y="31863614"/>
              <a:ext cx="33912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800" b="1">
                  <a:solidFill>
                    <a:srgbClr val="FF0000"/>
                  </a:solidFill>
                  <a:effectLst>
                    <a:glow rad="152400">
                      <a:schemeClr val="accent4">
                        <a:satMod val="175000"/>
                        <a:alpha val="80000"/>
                      </a:schemeClr>
                    </a:glow>
                  </a:effectLst>
                </a:rPr>
                <a:t>3bit/2UI</a:t>
              </a:r>
              <a:endParaRPr lang="ko-KR" altLang="en-US" sz="4800" b="1">
                <a:solidFill>
                  <a:srgbClr val="FF0000"/>
                </a:solidFill>
                <a:effectLst>
                  <a:glow rad="152400">
                    <a:schemeClr val="accent4">
                      <a:satMod val="175000"/>
                      <a:alpha val="80000"/>
                    </a:schemeClr>
                  </a:glow>
                </a:effectLst>
              </a:endParaRPr>
            </a:p>
          </p:txBody>
        </p: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0F4E48B7-99E8-BFA8-FE8A-CB6C07B05C0C}"/>
              </a:ext>
            </a:extLst>
          </p:cNvPr>
          <p:cNvGrpSpPr/>
          <p:nvPr/>
        </p:nvGrpSpPr>
        <p:grpSpPr>
          <a:xfrm>
            <a:off x="1629696" y="33952418"/>
            <a:ext cx="13208831" cy="1434767"/>
            <a:chOff x="1539170" y="16560633"/>
            <a:chExt cx="27340630" cy="1434767"/>
          </a:xfrm>
        </p:grpSpPr>
        <p:sp>
          <p:nvSpPr>
            <p:cNvPr id="79" name="모서리가 둥근 직사각형 5">
              <a:extLst>
                <a:ext uri="{FF2B5EF4-FFF2-40B4-BE49-F238E27FC236}">
                  <a16:creationId xmlns:a16="http://schemas.microsoft.com/office/drawing/2014/main" id="{6A675D92-1E14-4E7B-EE80-9255B7C973FC}"/>
                </a:ext>
              </a:extLst>
            </p:cNvPr>
            <p:cNvSpPr/>
            <p:nvPr/>
          </p:nvSpPr>
          <p:spPr>
            <a:xfrm>
              <a:off x="1600200" y="16725400"/>
              <a:ext cx="27279600" cy="1117600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>
                  <a:ln w="28575">
                    <a:noFill/>
                    <a:prstDash val="dash"/>
                  </a:ln>
                  <a:solidFill>
                    <a:schemeClr val="tx1"/>
                  </a:solidFill>
                </a:rPr>
                <a:t>Conclusion and Acknowledgement</a:t>
              </a:r>
            </a:p>
          </p:txBody>
        </p:sp>
        <p:cxnSp>
          <p:nvCxnSpPr>
            <p:cNvPr id="80" name="직선 연결선 79">
              <a:extLst>
                <a:ext uri="{FF2B5EF4-FFF2-40B4-BE49-F238E27FC236}">
                  <a16:creationId xmlns:a16="http://schemas.microsoft.com/office/drawing/2014/main" id="{7531DC90-FA54-03EC-EF09-8333BA6F43B4}"/>
                </a:ext>
              </a:extLst>
            </p:cNvPr>
            <p:cNvCxnSpPr>
              <a:cxnSpLocks/>
            </p:cNvCxnSpPr>
            <p:nvPr/>
          </p:nvCxnSpPr>
          <p:spPr>
            <a:xfrm>
              <a:off x="1539170" y="16560633"/>
              <a:ext cx="27279600" cy="0"/>
            </a:xfrm>
            <a:prstGeom prst="line">
              <a:avLst/>
            </a:prstGeom>
            <a:ln w="101600" cap="rnd"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tx1">
                      <a:lumMod val="50000"/>
                      <a:lumOff val="50000"/>
                    </a:schemeClr>
                  </a:gs>
                  <a:gs pos="8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직선 연결선 80">
              <a:extLst>
                <a:ext uri="{FF2B5EF4-FFF2-40B4-BE49-F238E27FC236}">
                  <a16:creationId xmlns:a16="http://schemas.microsoft.com/office/drawing/2014/main" id="{8A07304F-12CC-5E9C-9748-631A7FEEA071}"/>
                </a:ext>
              </a:extLst>
            </p:cNvPr>
            <p:cNvCxnSpPr>
              <a:cxnSpLocks/>
            </p:cNvCxnSpPr>
            <p:nvPr/>
          </p:nvCxnSpPr>
          <p:spPr>
            <a:xfrm>
              <a:off x="1539170" y="17995400"/>
              <a:ext cx="27279600" cy="0"/>
            </a:xfrm>
            <a:prstGeom prst="line">
              <a:avLst/>
            </a:prstGeom>
            <a:ln w="101600" cap="rnd"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tx1">
                      <a:lumMod val="50000"/>
                      <a:lumOff val="50000"/>
                    </a:schemeClr>
                  </a:gs>
                  <a:gs pos="8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표 3">
            <a:extLst>
              <a:ext uri="{FF2B5EF4-FFF2-40B4-BE49-F238E27FC236}">
                <a16:creationId xmlns:a16="http://schemas.microsoft.com/office/drawing/2014/main" id="{29277ADC-64DB-683A-A5DB-6DAEC84E0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379818"/>
              </p:ext>
            </p:extLst>
          </p:nvPr>
        </p:nvGraphicFramePr>
        <p:xfrm>
          <a:off x="15012422" y="35505258"/>
          <a:ext cx="14082985" cy="53644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670888">
                  <a:extLst>
                    <a:ext uri="{9D8B030D-6E8A-4147-A177-3AD203B41FA5}">
                      <a16:colId xmlns:a16="http://schemas.microsoft.com/office/drawing/2014/main" val="1094079330"/>
                    </a:ext>
                  </a:extLst>
                </a:gridCol>
                <a:gridCol w="7412097">
                  <a:extLst>
                    <a:ext uri="{9D8B030D-6E8A-4147-A177-3AD203B41FA5}">
                      <a16:colId xmlns:a16="http://schemas.microsoft.com/office/drawing/2014/main" val="3428586973"/>
                    </a:ext>
                  </a:extLst>
                </a:gridCol>
              </a:tblGrid>
              <a:tr h="781773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4600" b="0"/>
                        <a:t>Process</a:t>
                      </a:r>
                      <a:endParaRPr lang="ko-KR" altLang="en-US" sz="4600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4600" b="0"/>
                        <a:t>65 nm CMOS</a:t>
                      </a:r>
                      <a:endParaRPr lang="ko-KR" altLang="en-US" sz="4600" b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4745473"/>
                  </a:ext>
                </a:extLst>
              </a:tr>
              <a:tr h="1473341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4600" b="1">
                          <a:solidFill>
                            <a:srgbClr val="FF0000"/>
                          </a:solidFill>
                        </a:rPr>
                        <a:t>Signaling</a:t>
                      </a:r>
                      <a:endParaRPr lang="ko-KR" altLang="en-US" sz="4600" b="1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4600" b="1">
                          <a:solidFill>
                            <a:srgbClr val="FF0000"/>
                          </a:solidFill>
                        </a:rPr>
                        <a:t>Single-ended Dual-mode PAM-3/NRZ</a:t>
                      </a:r>
                      <a:endParaRPr lang="ko-KR" altLang="en-US" sz="4600" b="1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4607317"/>
                  </a:ext>
                </a:extLst>
              </a:tr>
              <a:tr h="781773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4600" b="0"/>
                        <a:t>Clocking Architecture</a:t>
                      </a:r>
                      <a:endParaRPr lang="ko-KR" altLang="en-US" sz="4600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4600" b="0"/>
                        <a:t>Half-rate </a:t>
                      </a:r>
                      <a:endParaRPr lang="ko-KR" altLang="en-US" sz="4600" b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9547821"/>
                  </a:ext>
                </a:extLst>
              </a:tr>
              <a:tr h="781773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4600" b="0"/>
                        <a:t>Supply</a:t>
                      </a:r>
                      <a:endParaRPr lang="ko-KR" altLang="en-US" sz="4600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4600" b="0"/>
                        <a:t>1.0 V</a:t>
                      </a:r>
                      <a:endParaRPr lang="ko-KR" altLang="en-US" sz="4600" b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5241221"/>
                  </a:ext>
                </a:extLst>
              </a:tr>
              <a:tr h="1473341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4600" b="0"/>
                        <a:t>Data-rate/Pin</a:t>
                      </a:r>
                      <a:endParaRPr lang="ko-KR" altLang="en-US" sz="4600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4600" b="0"/>
                        <a:t>8 Gb/s (NRZ)</a:t>
                      </a:r>
                    </a:p>
                    <a:p>
                      <a:pPr algn="l" latinLnBrk="1"/>
                      <a:r>
                        <a:rPr lang="en-US" altLang="ko-KR" sz="4600" b="0"/>
                        <a:t>12 Gb/s (PAM-3)</a:t>
                      </a:r>
                      <a:endParaRPr lang="ko-KR" altLang="en-US" sz="4600" b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00245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6F36E21-0C11-3266-ABF3-1A9A32B492F9}"/>
              </a:ext>
            </a:extLst>
          </p:cNvPr>
          <p:cNvSpPr txBox="1"/>
          <p:nvPr/>
        </p:nvSpPr>
        <p:spPr>
          <a:xfrm>
            <a:off x="18298970" y="34752038"/>
            <a:ext cx="7282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/>
              <a:t>&lt; Performance Summary &gt;</a:t>
            </a:r>
            <a:endParaRPr lang="ko-KR" altLang="en-US" sz="4400" b="1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E9E5DB0-5F32-CD10-9E78-40DED7EF2B6B}"/>
              </a:ext>
            </a:extLst>
          </p:cNvPr>
          <p:cNvSpPr/>
          <p:nvPr/>
        </p:nvSpPr>
        <p:spPr>
          <a:xfrm>
            <a:off x="15041509" y="36314671"/>
            <a:ext cx="14082984" cy="14043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1E68FE0-8773-7F5D-A02B-EDB1FD81B1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12439" y="3738506"/>
            <a:ext cx="3588777" cy="357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326</Words>
  <Application>Microsoft Office PowerPoint</Application>
  <PresentationFormat>사용자 지정</PresentationFormat>
  <Paragraphs>46</Paragraphs>
  <Slides>1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테마</vt:lpstr>
      <vt:lpstr>Visio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채주형</cp:lastModifiedBy>
  <cp:revision>30</cp:revision>
  <dcterms:created xsi:type="dcterms:W3CDTF">2018-03-08T06:02:33Z</dcterms:created>
  <dcterms:modified xsi:type="dcterms:W3CDTF">2023-06-14T14:43:50Z</dcterms:modified>
</cp:coreProperties>
</file>