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7099300" cy="10234613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25" d="100"/>
          <a:sy n="25" d="100"/>
        </p:scale>
        <p:origin x="2160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emf"/><Relationship Id="rId1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12" Type="http://schemas.openxmlformats.org/officeDocument/2006/relationships/image" Target="../media/image11.png"/><Relationship Id="rId17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e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2.emf"/><Relationship Id="rId5" Type="http://schemas.openxmlformats.org/officeDocument/2006/relationships/image" Target="../media/image6.gif"/><Relationship Id="rId15" Type="http://schemas.openxmlformats.org/officeDocument/2006/relationships/package" Target="../embeddings/Microsoft_Visio_Drawing1.vsdx"/><Relationship Id="rId10" Type="http://schemas.openxmlformats.org/officeDocument/2006/relationships/package" Target="../embeddings/Microsoft_Visio_Drawing.vsdx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0.gi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29">
            <a:extLst>
              <a:ext uri="{FF2B5EF4-FFF2-40B4-BE49-F238E27FC236}">
                <a16:creationId xmlns:a16="http://schemas.microsoft.com/office/drawing/2014/main" id="{B280DFFD-7A94-4B83-962B-026D702C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1346"/>
            <a:ext cx="30275213" cy="27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80" tIns="43540" rIns="87080" bIns="4354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8800" b="1" dirty="0">
                <a:latin typeface="Trebuchet MS" panose="020B0603020202020204" pitchFamily="34" charset="0"/>
                <a:cs typeface="Arial" panose="020B0604020202020204" pitchFamily="34" charset="0"/>
              </a:rPr>
              <a:t>Enhancing Performance and Reliability of </a:t>
            </a:r>
            <a:r>
              <a:rPr lang="en-US" altLang="ja-JP" sz="88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eDRAM</a:t>
            </a:r>
            <a:r>
              <a:rPr lang="en-US" altLang="ja-JP" sz="88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ja-JP" sz="8800" b="1" dirty="0">
                <a:latin typeface="Trebuchet MS" panose="020B0603020202020204" pitchFamily="34" charset="0"/>
                <a:cs typeface="Arial" panose="020B0604020202020204" pitchFamily="34" charset="0"/>
              </a:rPr>
              <a:t>with Pre-Amplifier-Based Sense Amplifier and BIST</a:t>
            </a:r>
          </a:p>
        </p:txBody>
      </p:sp>
      <p:grpSp>
        <p:nvGrpSpPr>
          <p:cNvPr id="14" name="그룹 35">
            <a:extLst>
              <a:ext uri="{FF2B5EF4-FFF2-40B4-BE49-F238E27FC236}">
                <a16:creationId xmlns:a16="http://schemas.microsoft.com/office/drawing/2014/main" id="{D7BF5347-D8BA-4959-8FF8-BD3255B09A37}"/>
              </a:ext>
            </a:extLst>
          </p:cNvPr>
          <p:cNvGrpSpPr>
            <a:grpSpLocks/>
          </p:cNvGrpSpPr>
          <p:nvPr/>
        </p:nvGrpSpPr>
        <p:grpSpPr bwMode="auto">
          <a:xfrm>
            <a:off x="149599" y="7258788"/>
            <a:ext cx="14622679" cy="703118"/>
            <a:chOff x="59946" y="3431358"/>
            <a:chExt cx="9482745" cy="67272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CD47161-1F9A-4843-84CF-E3531639CB59}"/>
                </a:ext>
              </a:extLst>
            </p:cNvPr>
            <p:cNvSpPr/>
            <p:nvPr/>
          </p:nvSpPr>
          <p:spPr>
            <a:xfrm>
              <a:off x="248800" y="3444491"/>
              <a:ext cx="9293891" cy="646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200">
                <a:latin typeface="Trebuchet MS" panose="020B0603020202020204" pitchFamily="34" charset="0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DE90E0-BCFB-48E9-99A3-659850A20CC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946" y="3431358"/>
              <a:ext cx="9296753" cy="672726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2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sp>
        <p:nvSpPr>
          <p:cNvPr id="17" name="Rectangle 56">
            <a:extLst>
              <a:ext uri="{FF2B5EF4-FFF2-40B4-BE49-F238E27FC236}">
                <a16:creationId xmlns:a16="http://schemas.microsoft.com/office/drawing/2014/main" id="{73A50C85-80E8-4D1D-BA09-355C9C62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2" y="8044427"/>
            <a:ext cx="14213278" cy="105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Challenges of </a:t>
            </a:r>
            <a:r>
              <a:rPr lang="en-US" altLang="ko-KR" sz="3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Insufficient sensing margin due to high parasitic-to-cell cap. ratio</a:t>
            </a: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altLang="ko-KR" sz="1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High Cost at Reliability Testing</a:t>
            </a:r>
          </a:p>
        </p:txBody>
      </p:sp>
      <p:grpSp>
        <p:nvGrpSpPr>
          <p:cNvPr id="23" name="그룹 77">
            <a:extLst>
              <a:ext uri="{FF2B5EF4-FFF2-40B4-BE49-F238E27FC236}">
                <a16:creationId xmlns:a16="http://schemas.microsoft.com/office/drawing/2014/main" id="{523689C8-6380-47DD-B15B-CF7C71CF12C2}"/>
              </a:ext>
            </a:extLst>
          </p:cNvPr>
          <p:cNvGrpSpPr>
            <a:grpSpLocks/>
          </p:cNvGrpSpPr>
          <p:nvPr/>
        </p:nvGrpSpPr>
        <p:grpSpPr bwMode="auto">
          <a:xfrm>
            <a:off x="15137606" y="15973533"/>
            <a:ext cx="14552081" cy="703118"/>
            <a:chOff x="59946" y="3431358"/>
            <a:chExt cx="9479021" cy="672726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E137E31-DAC3-4852-8C8D-D4DAD14D3E1B}"/>
                </a:ext>
              </a:extLst>
            </p:cNvPr>
            <p:cNvSpPr/>
            <p:nvPr/>
          </p:nvSpPr>
          <p:spPr>
            <a:xfrm>
              <a:off x="244851" y="3444491"/>
              <a:ext cx="9294116" cy="646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200" dirty="0">
                <a:latin typeface="Trebuchet MS" panose="020B0603020202020204" pitchFamily="34" charset="0"/>
              </a:endParaRP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D6729FFB-180E-4B17-B995-55A758F1222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946" y="3431358"/>
              <a:ext cx="9296032" cy="672726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2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Chip Photo, Measurement and Future Plan</a:t>
              </a:r>
            </a:p>
          </p:txBody>
        </p:sp>
      </p:grpSp>
      <p:grpSp>
        <p:nvGrpSpPr>
          <p:cNvPr id="27" name="그룹 57">
            <a:extLst>
              <a:ext uri="{FF2B5EF4-FFF2-40B4-BE49-F238E27FC236}">
                <a16:creationId xmlns:a16="http://schemas.microsoft.com/office/drawing/2014/main" id="{CD7CE7A2-EF56-4990-9568-A9EE6661F763}"/>
              </a:ext>
            </a:extLst>
          </p:cNvPr>
          <p:cNvGrpSpPr>
            <a:grpSpLocks/>
          </p:cNvGrpSpPr>
          <p:nvPr/>
        </p:nvGrpSpPr>
        <p:grpSpPr bwMode="auto">
          <a:xfrm>
            <a:off x="446463" y="25347744"/>
            <a:ext cx="14416768" cy="744299"/>
            <a:chOff x="244418" y="3377511"/>
            <a:chExt cx="9352744" cy="713468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84D4208-8EE5-44DD-8252-7A714607C4B1}"/>
                </a:ext>
              </a:extLst>
            </p:cNvPr>
            <p:cNvSpPr/>
            <p:nvPr/>
          </p:nvSpPr>
          <p:spPr>
            <a:xfrm>
              <a:off x="244418" y="3444764"/>
              <a:ext cx="9296448" cy="64621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4200" b="1" dirty="0">
                  <a:latin typeface="Trebuchet MS" panose="020B0603020202020204" pitchFamily="34" charset="0"/>
                </a:rPr>
                <a:t>Overall Architecture</a:t>
              </a:r>
              <a:endParaRPr lang="ko-KR" altLang="en-US" sz="4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D2C87FE-D1B0-47C8-9F45-E243F0BE87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0714" y="3377511"/>
              <a:ext cx="9296448" cy="672531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4200" b="1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56">
            <a:extLst>
              <a:ext uri="{FF2B5EF4-FFF2-40B4-BE49-F238E27FC236}">
                <a16:creationId xmlns:a16="http://schemas.microsoft.com/office/drawing/2014/main" id="{3BDB7BD1-9AE4-4DA6-B2D6-86AF77F1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604" y="7307009"/>
            <a:ext cx="14820821" cy="342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BIST Logic for </a:t>
            </a:r>
            <a:r>
              <a:rPr lang="en-US" altLang="ko-KR" sz="3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eDRAM</a:t>
            </a:r>
            <a:endParaRPr lang="en-US" altLang="ko-KR" sz="36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2CD62B6C-6ADF-459D-9B5A-135196D9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3603" y="39922291"/>
            <a:ext cx="13990236" cy="22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715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2800" dirty="0">
                <a:latin typeface="Trebuchet MS" panose="020B0603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Korea.</a:t>
            </a:r>
          </a:p>
        </p:txBody>
      </p:sp>
      <p:grpSp>
        <p:nvGrpSpPr>
          <p:cNvPr id="56" name="그룹 77">
            <a:extLst>
              <a:ext uri="{FF2B5EF4-FFF2-40B4-BE49-F238E27FC236}">
                <a16:creationId xmlns:a16="http://schemas.microsoft.com/office/drawing/2014/main" id="{AA4BDAAF-7ABD-43CA-BACB-8AD4C0AF25BD}"/>
              </a:ext>
            </a:extLst>
          </p:cNvPr>
          <p:cNvGrpSpPr>
            <a:grpSpLocks/>
          </p:cNvGrpSpPr>
          <p:nvPr/>
        </p:nvGrpSpPr>
        <p:grpSpPr bwMode="auto">
          <a:xfrm>
            <a:off x="15277528" y="39252654"/>
            <a:ext cx="14552081" cy="703118"/>
            <a:chOff x="59946" y="3431358"/>
            <a:chExt cx="9479021" cy="672726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3AF5A01-E904-4F62-9766-16F721A864FD}"/>
                </a:ext>
              </a:extLst>
            </p:cNvPr>
            <p:cNvSpPr/>
            <p:nvPr/>
          </p:nvSpPr>
          <p:spPr>
            <a:xfrm>
              <a:off x="244851" y="3444491"/>
              <a:ext cx="9294116" cy="646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4200">
                <a:latin typeface="Trebuchet MS" panose="020B0603020202020204" pitchFamily="34" charset="0"/>
              </a:endParaRPr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059306FD-9386-49E2-A19D-91855865A2B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946" y="3431358"/>
              <a:ext cx="9296032" cy="672726"/>
            </a:xfrm>
            <a:prstGeom prst="rect">
              <a:avLst/>
            </a:prstGeom>
          </p:spPr>
          <p:txBody>
            <a:bodyPr lIns="308585" tIns="154292" rIns="308585" bIns="154292" anchor="ctr"/>
            <a:lstStyle>
              <a:lvl1pPr algn="ctr" defTabSz="3240359" rtl="0" eaLnBrk="1" latinLnBrk="1" hangingPunct="1">
                <a:spcBef>
                  <a:spcPct val="0"/>
                </a:spcBef>
                <a:buNone/>
                <a:defRPr sz="1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870797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2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Acknowledgement</a:t>
              </a:r>
            </a:p>
          </p:txBody>
        </p:sp>
      </p:grpSp>
      <p:sp>
        <p:nvSpPr>
          <p:cNvPr id="69" name="Rectangle 90">
            <a:extLst>
              <a:ext uri="{FF2B5EF4-FFF2-40B4-BE49-F238E27FC236}">
                <a16:creationId xmlns:a16="http://schemas.microsoft.com/office/drawing/2014/main" id="{04A7ED56-B976-40A8-8FF7-A6CC9255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478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직사각형 29">
            <a:extLst>
              <a:ext uri="{FF2B5EF4-FFF2-40B4-BE49-F238E27FC236}">
                <a16:creationId xmlns:a16="http://schemas.microsoft.com/office/drawing/2014/main" id="{9CD4A433-99D1-42B9-9FC4-78516610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3" y="5787794"/>
            <a:ext cx="28723478" cy="11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284" tIns="73642" rIns="147284" bIns="7364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Donghwan Kim*, Gi-Woo Lee* and </a:t>
            </a:r>
            <a:r>
              <a:rPr lang="en-US" altLang="ko-K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SeongHwan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 Cho</a:t>
            </a:r>
          </a:p>
          <a:p>
            <a:pPr algn="ctr"/>
            <a:r>
              <a:rPr lang="en-US" altLang="ja-JP" sz="3200" dirty="0">
                <a:latin typeface="Trebuchet MS" panose="020B0603020202020204" pitchFamily="34" charset="0"/>
                <a:cs typeface="Arial" panose="020B0604020202020204" pitchFamily="34" charset="0"/>
              </a:rPr>
              <a:t>Department of Electrical Engineering, KAIST, Daejeon, Korea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9513D61-6025-4105-BBD0-C7A3A0C0CA26}"/>
              </a:ext>
            </a:extLst>
          </p:cNvPr>
          <p:cNvGrpSpPr/>
          <p:nvPr/>
        </p:nvGrpSpPr>
        <p:grpSpPr>
          <a:xfrm>
            <a:off x="373454" y="22271859"/>
            <a:ext cx="14324814" cy="2554573"/>
            <a:chOff x="208728" y="25196046"/>
            <a:chExt cx="14324814" cy="1350965"/>
          </a:xfrm>
        </p:grpSpPr>
        <p:sp>
          <p:nvSpPr>
            <p:cNvPr id="74" name="내용 개체 틀 2">
              <a:extLst>
                <a:ext uri="{FF2B5EF4-FFF2-40B4-BE49-F238E27FC236}">
                  <a16:creationId xmlns:a16="http://schemas.microsoft.com/office/drawing/2014/main" id="{FEA1CF32-BC0A-456D-B82B-DA06F3FEC1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8728" y="25196046"/>
              <a:ext cx="14324814" cy="1350965"/>
            </a:xfrm>
            <a:prstGeom prst="roundRect">
              <a:avLst>
                <a:gd name="adj" fmla="val 6606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endParaRPr kumimoji="0" lang="en-US" altLang="ko-KR" sz="2800" b="1" baseline="-25000" dirty="0">
                <a:solidFill>
                  <a:srgbClr val="FF0000"/>
                </a:solidFill>
                <a:latin typeface="Arial Narrow" panose="020B0606020202030204" pitchFamily="34" charset="0"/>
                <a:ea typeface="HY그래픽M" pitchFamily="18" charset="-127"/>
              </a:endParaRPr>
            </a:p>
          </p:txBody>
        </p:sp>
        <p:sp>
          <p:nvSpPr>
            <p:cNvPr id="75" name="모서리가 둥근 직사각형 13">
              <a:extLst>
                <a:ext uri="{FF2B5EF4-FFF2-40B4-BE49-F238E27FC236}">
                  <a16:creationId xmlns:a16="http://schemas.microsoft.com/office/drawing/2014/main" id="{864B3D34-C401-489C-8D06-D3016D6BADD9}"/>
                </a:ext>
              </a:extLst>
            </p:cNvPr>
            <p:cNvSpPr/>
            <p:nvPr/>
          </p:nvSpPr>
          <p:spPr>
            <a:xfrm>
              <a:off x="333242" y="25769150"/>
              <a:ext cx="6821770" cy="7387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2000" indent="-162000">
                <a:buFont typeface="Arial" panose="020B0604020202020204" pitchFamily="34" charset="0"/>
                <a:buChar char="•"/>
              </a:pPr>
              <a:r>
                <a:rPr lang="en-US" altLang="ko-KR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Enlarges sensing margin using high gain of pre-AMP</a:t>
              </a:r>
            </a:p>
          </p:txBody>
        </p:sp>
        <p:sp>
          <p:nvSpPr>
            <p:cNvPr id="80" name="모서리가 둥근 직사각형 32">
              <a:extLst>
                <a:ext uri="{FF2B5EF4-FFF2-40B4-BE49-F238E27FC236}">
                  <a16:creationId xmlns:a16="http://schemas.microsoft.com/office/drawing/2014/main" id="{57CEB740-9948-479B-BEE8-81B99B448D84}"/>
                </a:ext>
              </a:extLst>
            </p:cNvPr>
            <p:cNvSpPr/>
            <p:nvPr/>
          </p:nvSpPr>
          <p:spPr>
            <a:xfrm>
              <a:off x="333242" y="25248585"/>
              <a:ext cx="6821770" cy="4282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i="1" dirty="0">
                  <a:solidFill>
                    <a:srgbClr val="0033C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Sense Amplifier with Pre-amplifier</a:t>
              </a:r>
              <a:endParaRPr lang="ko-KR" altLang="en-US" sz="3200" b="1" dirty="0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모서리가 둥근 직사각형 23">
              <a:extLst>
                <a:ext uri="{FF2B5EF4-FFF2-40B4-BE49-F238E27FC236}">
                  <a16:creationId xmlns:a16="http://schemas.microsoft.com/office/drawing/2014/main" id="{FC24CCAC-8519-48EA-A206-454E8E446259}"/>
                </a:ext>
              </a:extLst>
            </p:cNvPr>
            <p:cNvSpPr/>
            <p:nvPr/>
          </p:nvSpPr>
          <p:spPr>
            <a:xfrm>
              <a:off x="7302633" y="25265878"/>
              <a:ext cx="7070086" cy="4282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i="1" dirty="0">
                  <a:solidFill>
                    <a:srgbClr val="0033C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Built-In Self Test(BIST) Logic for </a:t>
              </a:r>
              <a:r>
                <a:rPr lang="en-US" altLang="ko-KR" sz="3200" b="1" i="1" dirty="0" err="1">
                  <a:solidFill>
                    <a:srgbClr val="0033C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eDRAM</a:t>
              </a:r>
              <a:endParaRPr lang="ko-KR" altLang="en-US" sz="3200" b="1" dirty="0">
                <a:solidFill>
                  <a:srgbClr val="0033CC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모서리가 둥근 직사각형 13">
              <a:extLst>
                <a:ext uri="{FF2B5EF4-FFF2-40B4-BE49-F238E27FC236}">
                  <a16:creationId xmlns:a16="http://schemas.microsoft.com/office/drawing/2014/main" id="{FD05CEAC-5E8D-451A-9A92-7F8A68AE2189}"/>
                </a:ext>
              </a:extLst>
            </p:cNvPr>
            <p:cNvSpPr/>
            <p:nvPr/>
          </p:nvSpPr>
          <p:spPr>
            <a:xfrm>
              <a:off x="7307809" y="25769260"/>
              <a:ext cx="7168950" cy="7387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2000" indent="-162000">
                <a:buFont typeface="Arial" panose="020B0604020202020204" pitchFamily="34" charset="0"/>
                <a:buChar char="•"/>
              </a:pPr>
              <a:r>
                <a:rPr lang="en-US" altLang="ko-KR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Reduces the testing cost using 5 adjustable modes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30E8D5-8EA3-4FE2-97D3-FE165644EFDA}"/>
              </a:ext>
            </a:extLst>
          </p:cNvPr>
          <p:cNvSpPr/>
          <p:nvPr/>
        </p:nvSpPr>
        <p:spPr>
          <a:xfrm>
            <a:off x="505612" y="21343924"/>
            <a:ext cx="15135225" cy="655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Contributions and Scope of the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56">
                <a:extLst>
                  <a:ext uri="{FF2B5EF4-FFF2-40B4-BE49-F238E27FC236}">
                    <a16:creationId xmlns:a16="http://schemas.microsoft.com/office/drawing/2014/main" id="{E4FE1F99-0C03-4D3C-BE4B-2AF841452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9654" y="16814400"/>
                <a:ext cx="14855559" cy="2534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55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indent="0" eaLnBrk="1" fontAlgn="auto" hangingPunct="1">
                  <a:spcBef>
                    <a:spcPct val="20000"/>
                  </a:spcBef>
                  <a:spcAft>
                    <a:spcPts val="0"/>
                  </a:spcAft>
                  <a:buFontTx/>
                  <a:buBlip>
                    <a:blip r:embed="rId3"/>
                  </a:buBlip>
                  <a:defRPr/>
                </a:pPr>
                <a:r>
                  <a:rPr lang="en-US" altLang="ko-KR" sz="3600" b="1" dirty="0">
                    <a:latin typeface="Trebuchet MS" panose="020B0603020202020204" pitchFamily="34" charset="0"/>
                    <a:cs typeface="Arial" panose="020B0604020202020204" pitchFamily="34" charset="0"/>
                  </a:rPr>
                  <a:t> Implemented with TSMC 65nm Technology(HM-2201)</a:t>
                </a:r>
              </a:p>
              <a:p>
                <a:pPr marL="800100" lvl="1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3200" dirty="0">
                    <a:latin typeface="Trebuchet MS" panose="020B0603020202020204" pitchFamily="34" charset="0"/>
                    <a:cs typeface="Arial" panose="020B0604020202020204" pitchFamily="34" charset="0"/>
                  </a:rPr>
                  <a:t>256x256 cell array with 256 SAs</a:t>
                </a:r>
              </a:p>
              <a:p>
                <a:pPr marL="800100" lvl="1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3200" dirty="0">
                    <a:latin typeface="Trebuchet MS" panose="020B0603020202020204" pitchFamily="34" charset="0"/>
                    <a:cs typeface="Arial" panose="020B0604020202020204" pitchFamily="34" charset="0"/>
                  </a:rPr>
                  <a:t>Effective area: 0.61</a:t>
                </a:r>
                <a14:m>
                  <m:oMath xmlns:m="http://schemas.openxmlformats.org/officeDocument/2006/math">
                    <m:r>
                      <a:rPr lang="en-US" altLang="ko-KR" sz="3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ko-KR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  <a:p>
                <a:pPr marL="400050"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altLang="ko-KR" sz="2800" b="1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Rectangle 56">
                <a:extLst>
                  <a:ext uri="{FF2B5EF4-FFF2-40B4-BE49-F238E27FC236}">
                    <a16:creationId xmlns:a16="http://schemas.microsoft.com/office/drawing/2014/main" id="{E4FE1F99-0C03-4D3C-BE4B-2AF8414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19654" y="16814400"/>
                <a:ext cx="14855559" cy="2534152"/>
              </a:xfrm>
              <a:prstGeom prst="rect">
                <a:avLst/>
              </a:prstGeom>
              <a:blipFill>
                <a:blip r:embed="rId4"/>
                <a:stretch>
                  <a:fillRect t="-33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56">
            <a:extLst>
              <a:ext uri="{FF2B5EF4-FFF2-40B4-BE49-F238E27FC236}">
                <a16:creationId xmlns:a16="http://schemas.microsoft.com/office/drawing/2014/main" id="{357AB460-A08C-4DA2-80D5-E1BC60B1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46" y="38058054"/>
            <a:ext cx="14855559" cy="27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Future Plan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Auto-zeroing technique can relieve the mismatch effects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0005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8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A9ADA5E7-23DC-4593-8472-417C0B1E8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581" y="18855988"/>
            <a:ext cx="4154465" cy="4154465"/>
          </a:xfrm>
          <a:prstGeom prst="rect">
            <a:avLst/>
          </a:prstGeom>
          <a:noFill/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4176D61-1AC6-4327-83C5-84E8D1510D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05" b="9874"/>
          <a:stretch/>
        </p:blipFill>
        <p:spPr>
          <a:xfrm>
            <a:off x="1562230" y="9516271"/>
            <a:ext cx="9273260" cy="5245685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CD60B3C6-6344-4926-ABA0-9082C137FF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131" y="7786016"/>
            <a:ext cx="6333447" cy="664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059E8D65-98A1-404F-9F24-8EC4EBFE0FD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 bwMode="auto">
          <a:xfrm>
            <a:off x="16065486" y="24414896"/>
            <a:ext cx="13279642" cy="2690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B5502-9119-47FD-B1C0-0C9645DBCF36}"/>
              </a:ext>
            </a:extLst>
          </p:cNvPr>
          <p:cNvSpPr txBox="1"/>
          <p:nvPr/>
        </p:nvSpPr>
        <p:spPr>
          <a:xfrm>
            <a:off x="23829902" y="10871889"/>
            <a:ext cx="4084773" cy="273921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3200" b="1" u="sng" dirty="0">
                <a:latin typeface="Trebuchet MS" panose="020B0603020202020204" pitchFamily="34" charset="0"/>
              </a:rPr>
              <a:t>5 BIST Modes</a:t>
            </a:r>
          </a:p>
          <a:p>
            <a:r>
              <a:rPr lang="en-US" altLang="ko-KR" sz="2800" dirty="0">
                <a:latin typeface="Trebuchet MS" panose="020B0603020202020204" pitchFamily="34" charset="0"/>
              </a:rPr>
              <a:t>- RESET</a:t>
            </a:r>
          </a:p>
          <a:p>
            <a:r>
              <a:rPr lang="en-US" altLang="ko-KR" sz="2800" dirty="0">
                <a:latin typeface="Trebuchet MS" panose="020B0603020202020204" pitchFamily="34" charset="0"/>
              </a:rPr>
              <a:t>- PRESET</a:t>
            </a:r>
          </a:p>
          <a:p>
            <a:r>
              <a:rPr lang="en-US" altLang="ko-KR" sz="2800" dirty="0">
                <a:latin typeface="Trebuchet MS" panose="020B0603020202020204" pitchFamily="34" charset="0"/>
              </a:rPr>
              <a:t>- NORMAL</a:t>
            </a:r>
          </a:p>
          <a:p>
            <a:r>
              <a:rPr lang="en-US" altLang="ko-KR" sz="2800" dirty="0">
                <a:latin typeface="Trebuchet MS" panose="020B0603020202020204" pitchFamily="34" charset="0"/>
              </a:rPr>
              <a:t>- RETENTION(RET)</a:t>
            </a:r>
          </a:p>
          <a:p>
            <a:r>
              <a:rPr lang="en-US" altLang="ko-KR" sz="2800" dirty="0">
                <a:latin typeface="Trebuchet MS" panose="020B0603020202020204" pitchFamily="34" charset="0"/>
              </a:rPr>
              <a:t>- Sequential Check(SQC)</a:t>
            </a: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A8F1EFC1-BED1-47A6-9B2B-E1F5BDC40E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278" y="18833559"/>
            <a:ext cx="9407695" cy="4176894"/>
          </a:xfrm>
          <a:prstGeom prst="rect">
            <a:avLst/>
          </a:prstGeom>
          <a:noFill/>
        </p:spPr>
      </p:pic>
      <p:sp>
        <p:nvSpPr>
          <p:cNvPr id="71" name="Rectangle 56">
            <a:extLst>
              <a:ext uri="{FF2B5EF4-FFF2-40B4-BE49-F238E27FC236}">
                <a16:creationId xmlns:a16="http://schemas.microsoft.com/office/drawing/2014/main" id="{41C62E08-A827-46CA-A7AC-FA06E731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7528" y="27687393"/>
            <a:ext cx="14855559" cy="253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Tx/>
              <a:buBlip>
                <a:blip r:embed="rId3">
                  <a:extLst/>
                </a:blip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Large Variation of Pre-Amplifier due to Offset Mismatch</a:t>
            </a: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000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8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내용 개체 틀 2">
            <a:extLst>
              <a:ext uri="{FF2B5EF4-FFF2-40B4-BE49-F238E27FC236}">
                <a16:creationId xmlns:a16="http://schemas.microsoft.com/office/drawing/2014/main" id="{386B61FF-3E30-420D-8347-81D6844212EE}"/>
              </a:ext>
            </a:extLst>
          </p:cNvPr>
          <p:cNvSpPr txBox="1">
            <a:spLocks/>
          </p:cNvSpPr>
          <p:nvPr/>
        </p:nvSpPr>
        <p:spPr bwMode="auto">
          <a:xfrm>
            <a:off x="2886584" y="14890642"/>
            <a:ext cx="9439928" cy="2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Sensing Margin Relationship w/ respect to # of WLs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내용 개체 틀 2">
            <a:extLst>
              <a:ext uri="{FF2B5EF4-FFF2-40B4-BE49-F238E27FC236}">
                <a16:creationId xmlns:a16="http://schemas.microsoft.com/office/drawing/2014/main" id="{0E0A30C9-9114-4AA2-AE82-9E80B797133A}"/>
              </a:ext>
            </a:extLst>
          </p:cNvPr>
          <p:cNvSpPr txBox="1">
            <a:spLocks/>
          </p:cNvSpPr>
          <p:nvPr/>
        </p:nvSpPr>
        <p:spPr bwMode="auto">
          <a:xfrm>
            <a:off x="18091050" y="14023018"/>
            <a:ext cx="9439928" cy="52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State Machine of BIST Modes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BE360C9-EC4E-4C0A-ADF0-A45D2C7D51A6}"/>
              </a:ext>
            </a:extLst>
          </p:cNvPr>
          <p:cNvSpPr/>
          <p:nvPr/>
        </p:nvSpPr>
        <p:spPr>
          <a:xfrm>
            <a:off x="26065526" y="28747669"/>
            <a:ext cx="3764083" cy="432119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u="sng" dirty="0">
                <a:solidFill>
                  <a:schemeClr val="tx1"/>
                </a:solidFill>
              </a:rPr>
              <a:t>Analysis</a:t>
            </a:r>
          </a:p>
          <a:p>
            <a:pPr algn="ctr"/>
            <a:endParaRPr lang="en-US" altLang="ko-KR" sz="1600" b="1" dirty="0">
              <a:solidFill>
                <a:schemeClr val="tx1"/>
              </a:solidFill>
            </a:endParaRPr>
          </a:p>
          <a:p>
            <a:pPr marL="252000" indent="-252000">
              <a:buFontTx/>
              <a:buChar char="-"/>
            </a:pPr>
            <a:r>
              <a:rPr lang="en-US" altLang="ko-KR" sz="2800" b="1" dirty="0">
                <a:solidFill>
                  <a:schemeClr val="tx1"/>
                </a:solidFill>
              </a:rPr>
              <a:t>The offset of Pre-AMP is amplified by C</a:t>
            </a:r>
            <a:r>
              <a:rPr lang="en-US" altLang="ko-KR" sz="2800" b="1" baseline="-25000" dirty="0">
                <a:solidFill>
                  <a:schemeClr val="tx1"/>
                </a:solidFill>
              </a:rPr>
              <a:t>P</a:t>
            </a:r>
            <a:r>
              <a:rPr lang="en-US" altLang="ko-KR" sz="2800" b="1" dirty="0">
                <a:solidFill>
                  <a:schemeClr val="tx1"/>
                </a:solidFill>
              </a:rPr>
              <a:t>/C</a:t>
            </a:r>
            <a:r>
              <a:rPr lang="en-US" altLang="ko-KR" sz="2800" b="1" baseline="-25000" dirty="0">
                <a:solidFill>
                  <a:schemeClr val="tx1"/>
                </a:solidFill>
              </a:rPr>
              <a:t>0</a:t>
            </a:r>
            <a:r>
              <a:rPr lang="en-US" altLang="ko-KR" sz="2800" b="1" dirty="0">
                <a:solidFill>
                  <a:schemeClr val="tx1"/>
                </a:solidFill>
              </a:rPr>
              <a:t>(1</a:t>
            </a:r>
            <a:r>
              <a:rPr lang="en-US" altLang="ko-KR" sz="2800" b="1" baseline="30000" dirty="0">
                <a:solidFill>
                  <a:schemeClr val="tx1"/>
                </a:solidFill>
              </a:rPr>
              <a:t>st</a:t>
            </a:r>
            <a:r>
              <a:rPr lang="en-US" altLang="ko-KR" sz="2800" b="1" dirty="0">
                <a:solidFill>
                  <a:schemeClr val="tx1"/>
                </a:solidFill>
              </a:rPr>
              <a:t> AMP)</a:t>
            </a:r>
          </a:p>
          <a:p>
            <a:pPr marL="252000" indent="-252000">
              <a:buFontTx/>
              <a:buChar char="-"/>
            </a:pPr>
            <a:r>
              <a:rPr lang="en-US" altLang="ko-KR" sz="2800" b="1" dirty="0">
                <a:solidFill>
                  <a:schemeClr val="tx1"/>
                </a:solidFill>
              </a:rPr>
              <a:t>The offset variation of AMP should be minimized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내용 개체 틀 2">
            <a:extLst>
              <a:ext uri="{FF2B5EF4-FFF2-40B4-BE49-F238E27FC236}">
                <a16:creationId xmlns:a16="http://schemas.microsoft.com/office/drawing/2014/main" id="{002A4C4F-3EC8-4AD8-88D3-27534D904BD0}"/>
              </a:ext>
            </a:extLst>
          </p:cNvPr>
          <p:cNvSpPr txBox="1">
            <a:spLocks/>
          </p:cNvSpPr>
          <p:nvPr/>
        </p:nvSpPr>
        <p:spPr bwMode="auto">
          <a:xfrm>
            <a:off x="14948263" y="23125132"/>
            <a:ext cx="5753100" cy="3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Chip Photo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내용 개체 틀 2">
            <a:extLst>
              <a:ext uri="{FF2B5EF4-FFF2-40B4-BE49-F238E27FC236}">
                <a16:creationId xmlns:a16="http://schemas.microsoft.com/office/drawing/2014/main" id="{F4CA49DE-9664-4B09-9D31-DC3777183613}"/>
              </a:ext>
            </a:extLst>
          </p:cNvPr>
          <p:cNvSpPr txBox="1">
            <a:spLocks/>
          </p:cNvSpPr>
          <p:nvPr/>
        </p:nvSpPr>
        <p:spPr bwMode="auto">
          <a:xfrm>
            <a:off x="22161575" y="23125132"/>
            <a:ext cx="5753100" cy="3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Measurement Set-up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내용 개체 틀 2">
            <a:extLst>
              <a:ext uri="{FF2B5EF4-FFF2-40B4-BE49-F238E27FC236}">
                <a16:creationId xmlns:a16="http://schemas.microsoft.com/office/drawing/2014/main" id="{3EB91EB0-3F8C-47B4-AD30-35487F15F9E3}"/>
              </a:ext>
            </a:extLst>
          </p:cNvPr>
          <p:cNvSpPr txBox="1">
            <a:spLocks/>
          </p:cNvSpPr>
          <p:nvPr/>
        </p:nvSpPr>
        <p:spPr bwMode="auto">
          <a:xfrm>
            <a:off x="18617334" y="37591213"/>
            <a:ext cx="8577180" cy="5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Measurement of Pre-AMP Over Multiple Chips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1D76DD8A-42C8-43C0-8838-D48B11D78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83989"/>
              </p:ext>
            </p:extLst>
          </p:nvPr>
        </p:nvGraphicFramePr>
        <p:xfrm>
          <a:off x="16681229" y="33328557"/>
          <a:ext cx="6147621" cy="419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" name="Visio" r:id="rId10" imgW="3324225" imgH="2409825" progId="Visio.Drawing.15">
                  <p:embed/>
                </p:oleObj>
              </mc:Choice>
              <mc:Fallback>
                <p:oleObj name="Visio" r:id="rId10" imgW="3324225" imgH="24098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681229" y="33328557"/>
                        <a:ext cx="6147621" cy="4198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내용 개체 틀 2">
            <a:extLst>
              <a:ext uri="{FF2B5EF4-FFF2-40B4-BE49-F238E27FC236}">
                <a16:creationId xmlns:a16="http://schemas.microsoft.com/office/drawing/2014/main" id="{AFE8B0C0-7AF4-4608-8873-1D2DA4DDC0B9}"/>
              </a:ext>
            </a:extLst>
          </p:cNvPr>
          <p:cNvSpPr txBox="1">
            <a:spLocks/>
          </p:cNvSpPr>
          <p:nvPr/>
        </p:nvSpPr>
        <p:spPr bwMode="auto">
          <a:xfrm>
            <a:off x="2599774" y="20659354"/>
            <a:ext cx="9439928" cy="52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Expensive Cost for DRAM Reliability Testing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A657D1E8-61ED-44D7-A63D-B427F1C5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5514" y="14643435"/>
            <a:ext cx="14820821" cy="342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The five individual modes are designed to automatically produce their respective outputs, thus</a:t>
            </a:r>
            <a:r>
              <a:rPr lang="ko-KR" alt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latin typeface="Trebuchet MS" panose="020B0603020202020204" pitchFamily="34" charset="0"/>
                <a:cs typeface="Arial" panose="020B0604020202020204" pitchFamily="34" charset="0"/>
              </a:rPr>
              <a:t>reducing the testing cost significantly</a:t>
            </a:r>
          </a:p>
        </p:txBody>
      </p:sp>
      <p:pic>
        <p:nvPicPr>
          <p:cNvPr id="2523" name="Picture 1499" descr="https://chart.googleapis.com/chart?chs=300x300&amp;cht=qr&amp;chl=https%3A%2F%2Fwww.idec.or.kr%2Fmpw%2Fcdc_video%2Fview%2F%3F%26cdc_no%3D41%26no%3D3764&amp;choe=UTF-8">
            <a:extLst>
              <a:ext uri="{FF2B5EF4-FFF2-40B4-BE49-F238E27FC236}">
                <a16:creationId xmlns:a16="http://schemas.microsoft.com/office/drawing/2014/main" id="{CE56D8F1-F900-4D21-AFCA-DF383984F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8810" r="8328" b="8405"/>
          <a:stretch/>
        </p:blipFill>
        <p:spPr bwMode="auto">
          <a:xfrm>
            <a:off x="24155399" y="6403318"/>
            <a:ext cx="3759276" cy="37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6">
            <a:extLst>
              <a:ext uri="{FF2B5EF4-FFF2-40B4-BE49-F238E27FC236}">
                <a16:creationId xmlns:a16="http://schemas.microsoft.com/office/drawing/2014/main" id="{89276ED5-44E4-48D1-9E04-29103F20B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9654" y="23865730"/>
            <a:ext cx="14855559" cy="253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Verification of BIST Logic through Simulation</a:t>
            </a:r>
            <a:endParaRPr lang="en-US" altLang="ko-KR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4000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8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내용 개체 틀 2">
            <a:extLst>
              <a:ext uri="{FF2B5EF4-FFF2-40B4-BE49-F238E27FC236}">
                <a16:creationId xmlns:a16="http://schemas.microsoft.com/office/drawing/2014/main" id="{755372BD-74B0-4904-84B0-ACE3D74C6752}"/>
              </a:ext>
            </a:extLst>
          </p:cNvPr>
          <p:cNvSpPr txBox="1">
            <a:spLocks/>
          </p:cNvSpPr>
          <p:nvPr/>
        </p:nvSpPr>
        <p:spPr bwMode="auto">
          <a:xfrm>
            <a:off x="18411437" y="27099348"/>
            <a:ext cx="8587740" cy="3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Verification of Two Modes(RET and SQC) 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E1B2F48-2A3E-4A76-A498-D1AB08315A63}"/>
              </a:ext>
            </a:extLst>
          </p:cNvPr>
          <p:cNvSpPr/>
          <p:nvPr/>
        </p:nvSpPr>
        <p:spPr>
          <a:xfrm>
            <a:off x="15501926" y="33426417"/>
            <a:ext cx="7053652" cy="4114242"/>
          </a:xfrm>
          <a:prstGeom prst="rect">
            <a:avLst/>
          </a:prstGeom>
          <a:noFill/>
          <a:ln w="76200" cap="rnd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DF4CAFA-657C-4998-A20B-0C8CC78AE3A7}"/>
              </a:ext>
            </a:extLst>
          </p:cNvPr>
          <p:cNvGrpSpPr/>
          <p:nvPr/>
        </p:nvGrpSpPr>
        <p:grpSpPr>
          <a:xfrm>
            <a:off x="23987812" y="33816742"/>
            <a:ext cx="5408977" cy="3451343"/>
            <a:chOff x="23188214" y="33715162"/>
            <a:chExt cx="6086026" cy="4354488"/>
          </a:xfrm>
        </p:grpSpPr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BC58D825-3D98-4166-9204-224F4D5C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188214" y="33715162"/>
              <a:ext cx="5803817" cy="4354488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C5B77041-AF8C-44A4-A056-73600725C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309275" y="35962428"/>
              <a:ext cx="2171713" cy="1628785"/>
            </a:xfrm>
            <a:prstGeom prst="rect">
              <a:avLst/>
            </a:prstGeom>
          </p:spPr>
        </p:pic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356A636C-86F5-426F-807B-4CEDF2D81044}"/>
                </a:ext>
              </a:extLst>
            </p:cNvPr>
            <p:cNvSpPr/>
            <p:nvPr/>
          </p:nvSpPr>
          <p:spPr>
            <a:xfrm>
              <a:off x="28068058" y="34197820"/>
              <a:ext cx="792088" cy="695028"/>
            </a:xfrm>
            <a:prstGeom prst="ellipse">
              <a:avLst/>
            </a:prstGeom>
            <a:ln w="28575">
              <a:solidFill>
                <a:srgbClr val="FF0000"/>
              </a:solidFill>
              <a:prstDash val="sysDash"/>
            </a:ln>
          </p:spPr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5383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0767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26150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1533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76917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52300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27683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03066" algn="l" defTabSz="950767" rtl="0" eaLnBrk="1" latinLnBrk="1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buFont typeface="Wingdings" pitchFamily="2" charset="2"/>
                <a:buChar char="q"/>
              </a:pPr>
              <a:endParaRPr lang="ko-KR" altLang="en-US" b="1" dirty="0">
                <a:latin typeface="+mj-lt"/>
              </a:endParaRPr>
            </a:p>
          </p:txBody>
        </p: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D0A9DA02-7BA5-4207-95E4-A71620ED51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662154" y="34796284"/>
              <a:ext cx="696192" cy="131016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6186A39E-015F-4918-B718-2B99B6448B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545076" y="36182605"/>
              <a:ext cx="0" cy="85994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6" name="TextBox 24">
              <a:extLst>
                <a:ext uri="{FF2B5EF4-FFF2-40B4-BE49-F238E27FC236}">
                  <a16:creationId xmlns:a16="http://schemas.microsoft.com/office/drawing/2014/main" id="{9E702C4C-5E80-4836-801A-6167265470CD}"/>
                </a:ext>
              </a:extLst>
            </p:cNvPr>
            <p:cNvSpPr txBox="1"/>
            <p:nvPr/>
          </p:nvSpPr>
          <p:spPr>
            <a:xfrm rot="16200000">
              <a:off x="27936765" y="36287389"/>
              <a:ext cx="2016978" cy="65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75383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50767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426150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901533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376917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852300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327683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03066" algn="l" defTabSz="950767" rtl="0" eaLnBrk="1" latinLnBrk="1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62mV</a:t>
              </a:r>
              <a:endParaRPr lang="ko-KR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24C75B-85C3-4A5B-8CB9-49D0AC5B6C28}"/>
              </a:ext>
            </a:extLst>
          </p:cNvPr>
          <p:cNvSpPr txBox="1"/>
          <p:nvPr/>
        </p:nvSpPr>
        <p:spPr>
          <a:xfrm>
            <a:off x="19226592" y="34818317"/>
            <a:ext cx="3182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Mismatch</a:t>
            </a:r>
          </a:p>
          <a:p>
            <a:r>
              <a:rPr lang="en-US" altLang="ko-KR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(370mV variation)</a:t>
            </a:r>
            <a:endParaRPr lang="ko-KR" alt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38FC7-A558-4F50-A686-9DBBC0EC4851}"/>
              </a:ext>
            </a:extLst>
          </p:cNvPr>
          <p:cNvSpPr txBox="1"/>
          <p:nvPr/>
        </p:nvSpPr>
        <p:spPr>
          <a:xfrm rot="16200000">
            <a:off x="14724463" y="34403795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Meas. #1</a:t>
            </a:r>
            <a:endParaRPr lang="ko-KR" altLang="en-US" sz="44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EDA7561-A5DE-4ABB-BB29-65CB52C363DB}"/>
              </a:ext>
            </a:extLst>
          </p:cNvPr>
          <p:cNvSpPr txBox="1"/>
          <p:nvPr/>
        </p:nvSpPr>
        <p:spPr>
          <a:xfrm rot="16200000">
            <a:off x="22034117" y="34403795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Meas. #2</a:t>
            </a:r>
            <a:endParaRPr lang="ko-KR" altLang="en-US" sz="44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3982CD55-6B6C-47AC-8586-5291975E2195}"/>
              </a:ext>
            </a:extLst>
          </p:cNvPr>
          <p:cNvSpPr/>
          <p:nvPr/>
        </p:nvSpPr>
        <p:spPr>
          <a:xfrm>
            <a:off x="22863410" y="33426417"/>
            <a:ext cx="6966199" cy="4164796"/>
          </a:xfrm>
          <a:prstGeom prst="rect">
            <a:avLst/>
          </a:prstGeom>
          <a:noFill/>
          <a:ln w="76200" cap="rnd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76B3837-4FF9-436D-83D6-D756D8300954}"/>
              </a:ext>
            </a:extLst>
          </p:cNvPr>
          <p:cNvSpPr/>
          <p:nvPr/>
        </p:nvSpPr>
        <p:spPr>
          <a:xfrm rot="16200000">
            <a:off x="15692949" y="35128780"/>
            <a:ext cx="2340414" cy="594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OUT1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6D98A381-D77D-4A88-8463-20952E58447D}"/>
              </a:ext>
            </a:extLst>
          </p:cNvPr>
          <p:cNvSpPr/>
          <p:nvPr/>
        </p:nvSpPr>
        <p:spPr>
          <a:xfrm rot="16200000">
            <a:off x="22692015" y="35182945"/>
            <a:ext cx="3590624" cy="26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3646D3F-D619-4AEF-93D1-E9CB1D51FEAB}"/>
              </a:ext>
            </a:extLst>
          </p:cNvPr>
          <p:cNvSpPr/>
          <p:nvPr/>
        </p:nvSpPr>
        <p:spPr>
          <a:xfrm rot="16200000">
            <a:off x="22902147" y="35231709"/>
            <a:ext cx="2340414" cy="446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OUT2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926F1731-AAEF-49E0-8AE7-1F7E3CCBA69D}"/>
              </a:ext>
            </a:extLst>
          </p:cNvPr>
          <p:cNvSpPr/>
          <p:nvPr/>
        </p:nvSpPr>
        <p:spPr>
          <a:xfrm rot="16200000">
            <a:off x="24131846" y="35350060"/>
            <a:ext cx="676275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DCAA21C-72B0-40C4-A54E-994EB58E4947}"/>
              </a:ext>
            </a:extLst>
          </p:cNvPr>
          <p:cNvSpPr/>
          <p:nvPr/>
        </p:nvSpPr>
        <p:spPr>
          <a:xfrm rot="16200000">
            <a:off x="24170517" y="36584368"/>
            <a:ext cx="598933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E302C80A-3BB7-4809-97B8-EDD9AC7076F3}"/>
              </a:ext>
            </a:extLst>
          </p:cNvPr>
          <p:cNvSpPr/>
          <p:nvPr/>
        </p:nvSpPr>
        <p:spPr>
          <a:xfrm rot="16200000">
            <a:off x="24135753" y="33976647"/>
            <a:ext cx="676275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81627B94-41F6-461B-B1FA-CFAF201E30B9}"/>
              </a:ext>
            </a:extLst>
          </p:cNvPr>
          <p:cNvSpPr/>
          <p:nvPr/>
        </p:nvSpPr>
        <p:spPr>
          <a:xfrm>
            <a:off x="24625254" y="36902048"/>
            <a:ext cx="4214231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9716BF8E-37B3-430F-AFD1-7755FE80EA66}"/>
              </a:ext>
            </a:extLst>
          </p:cNvPr>
          <p:cNvSpPr/>
          <p:nvPr/>
        </p:nvSpPr>
        <p:spPr>
          <a:xfrm>
            <a:off x="24450369" y="36915633"/>
            <a:ext cx="553319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84EFE563-FD77-4980-B24B-7EA42D33070F}"/>
              </a:ext>
            </a:extLst>
          </p:cNvPr>
          <p:cNvSpPr/>
          <p:nvPr/>
        </p:nvSpPr>
        <p:spPr>
          <a:xfrm>
            <a:off x="26330007" y="36915633"/>
            <a:ext cx="553319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DB019342-8D78-458D-949E-CDE3506C22B6}"/>
              </a:ext>
            </a:extLst>
          </p:cNvPr>
          <p:cNvSpPr/>
          <p:nvPr/>
        </p:nvSpPr>
        <p:spPr>
          <a:xfrm>
            <a:off x="28347003" y="36899198"/>
            <a:ext cx="553319" cy="2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2A6F24-D63D-4B3C-BD6A-7703AFF8D9B0}"/>
              </a:ext>
            </a:extLst>
          </p:cNvPr>
          <p:cNvSpPr txBox="1"/>
          <p:nvPr/>
        </p:nvSpPr>
        <p:spPr>
          <a:xfrm>
            <a:off x="24545383" y="33455742"/>
            <a:ext cx="516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3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</a:t>
            </a:r>
            <a:r>
              <a:rPr lang="en-US" altLang="ko-KR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Mismatch</a:t>
            </a:r>
            <a:endParaRPr lang="ko-KR" alt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075A66B7-E0A2-41AD-92F8-D1E937A145D8}"/>
              </a:ext>
            </a:extLst>
          </p:cNvPr>
          <p:cNvSpPr/>
          <p:nvPr/>
        </p:nvSpPr>
        <p:spPr>
          <a:xfrm>
            <a:off x="20796268" y="37137626"/>
            <a:ext cx="1501768" cy="32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IN1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405ACF25-DB28-46D0-B59D-BEA7D5D27839}"/>
              </a:ext>
            </a:extLst>
          </p:cNvPr>
          <p:cNvSpPr/>
          <p:nvPr/>
        </p:nvSpPr>
        <p:spPr>
          <a:xfrm>
            <a:off x="25909297" y="37197837"/>
            <a:ext cx="1501768" cy="32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IN2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2B1EAE27-427F-4001-843A-8364DFFE5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80624"/>
              </p:ext>
            </p:extLst>
          </p:nvPr>
        </p:nvGraphicFramePr>
        <p:xfrm>
          <a:off x="15277528" y="28501841"/>
          <a:ext cx="10484520" cy="456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" name="Visio" r:id="rId15" imgW="6638925" imgH="2590800" progId="Visio.Drawing.15">
                  <p:embed/>
                </p:oleObj>
              </mc:Choice>
              <mc:Fallback>
                <p:oleObj name="Visio" r:id="rId15" imgW="6638925" imgH="25908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77528" y="28501841"/>
                        <a:ext cx="10484520" cy="4561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>
            <a:extLst>
              <a:ext uri="{FF2B5EF4-FFF2-40B4-BE49-F238E27FC236}">
                <a16:creationId xmlns:a16="http://schemas.microsoft.com/office/drawing/2014/main" id="{38C11693-D9B9-4D90-93F5-3CCDD918B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092047"/>
              </p:ext>
            </p:extLst>
          </p:nvPr>
        </p:nvGraphicFramePr>
        <p:xfrm>
          <a:off x="1136650" y="16557623"/>
          <a:ext cx="1316355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" name="Visio" r:id="rId17" imgW="10096500" imgH="3286125" progId="Visio.Drawing.15">
                  <p:embed/>
                </p:oleObj>
              </mc:Choice>
              <mc:Fallback>
                <p:oleObj name="Visio" r:id="rId17" imgW="10096500" imgH="32861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36650" y="16557623"/>
                        <a:ext cx="1316355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56">
            <a:extLst>
              <a:ext uri="{FF2B5EF4-FFF2-40B4-BE49-F238E27FC236}">
                <a16:creationId xmlns:a16="http://schemas.microsoft.com/office/drawing/2014/main" id="{01D6C23D-DAE7-418B-BB0F-E48F6EE3D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49" y="26236890"/>
            <a:ext cx="13990236" cy="39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Implementation of </a:t>
            </a:r>
            <a:r>
              <a:rPr lang="en-US" altLang="ko-KR" sz="3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3600" b="1" dirty="0">
                <a:latin typeface="Trebuchet MS" panose="020B0603020202020204" pitchFamily="34" charset="0"/>
                <a:cs typeface="Arial" panose="020B0604020202020204" pitchFamily="34" charset="0"/>
              </a:rPr>
              <a:t> Macro </a:t>
            </a:r>
            <a:endParaRPr lang="en-US" altLang="ko-KR" sz="3600" b="1" dirty="0">
              <a:latin typeface="Trebuchet MS" panose="020B0603020202020204" pitchFamily="34" charset="0"/>
            </a:endParaRPr>
          </a:p>
        </p:txBody>
      </p:sp>
      <p:sp>
        <p:nvSpPr>
          <p:cNvPr id="97" name="내용 개체 틀 2">
            <a:extLst>
              <a:ext uri="{FF2B5EF4-FFF2-40B4-BE49-F238E27FC236}">
                <a16:creationId xmlns:a16="http://schemas.microsoft.com/office/drawing/2014/main" id="{2C709218-2566-4F32-9BC2-D46ABE665563}"/>
              </a:ext>
            </a:extLst>
          </p:cNvPr>
          <p:cNvSpPr txBox="1">
            <a:spLocks/>
          </p:cNvSpPr>
          <p:nvPr/>
        </p:nvSpPr>
        <p:spPr bwMode="auto">
          <a:xfrm>
            <a:off x="1752600" y="32346680"/>
            <a:ext cx="7075068" cy="54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Overall Architecture of </a:t>
            </a:r>
            <a:r>
              <a:rPr lang="en-US" altLang="ko-KR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eDRAM</a:t>
            </a: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 Macro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5B7AD7DE-2B3C-4F83-8141-C05D4665A07E}"/>
              </a:ext>
            </a:extLst>
          </p:cNvPr>
          <p:cNvSpPr/>
          <p:nvPr/>
        </p:nvSpPr>
        <p:spPr>
          <a:xfrm>
            <a:off x="612356" y="33067442"/>
            <a:ext cx="15135225" cy="655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ko-KR" sz="3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latin typeface="Trebuchet MS" panose="020B0603020202020204" pitchFamily="34" charset="0"/>
              </a:rPr>
              <a:t>Sense Amplifier with Pre-Amplifier</a:t>
            </a:r>
          </a:p>
        </p:txBody>
      </p:sp>
      <p:pic>
        <p:nvPicPr>
          <p:cNvPr id="107" name="그림 106">
            <a:extLst>
              <a:ext uri="{FF2B5EF4-FFF2-40B4-BE49-F238E27FC236}">
                <a16:creationId xmlns:a16="http://schemas.microsoft.com/office/drawing/2014/main" id="{998B9569-AA25-4D23-A4C8-3E618091A6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525" y="27101310"/>
            <a:ext cx="9284177" cy="524537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F7453EE6-E0F6-44A2-B1E6-E699F07D76F9}"/>
              </a:ext>
            </a:extLst>
          </p:cNvPr>
          <p:cNvSpPr txBox="1"/>
          <p:nvPr/>
        </p:nvSpPr>
        <p:spPr>
          <a:xfrm>
            <a:off x="9723604" y="28523666"/>
            <a:ext cx="5421602" cy="24006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3000" b="1" dirty="0"/>
              <a:t>Among the 256 bits from the memory MAT, the 16 bits selected by the column decoder are sent to the chip's external interface and the BIST block. </a:t>
            </a:r>
            <a:endParaRPr lang="ko-KR" altLang="en-US" sz="3000" b="1" dirty="0"/>
          </a:p>
        </p:txBody>
      </p:sp>
      <p:sp>
        <p:nvSpPr>
          <p:cNvPr id="109" name="내용 개체 틀 2">
            <a:extLst>
              <a:ext uri="{FF2B5EF4-FFF2-40B4-BE49-F238E27FC236}">
                <a16:creationId xmlns:a16="http://schemas.microsoft.com/office/drawing/2014/main" id="{0E8DED1E-1714-4B19-8FAB-B266C7903DB2}"/>
              </a:ext>
            </a:extLst>
          </p:cNvPr>
          <p:cNvSpPr txBox="1">
            <a:spLocks/>
          </p:cNvSpPr>
          <p:nvPr/>
        </p:nvSpPr>
        <p:spPr bwMode="auto">
          <a:xfrm>
            <a:off x="8885" y="40327307"/>
            <a:ext cx="11687815" cy="54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895" indent="-28573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i="0">
                <a:solidFill>
                  <a:schemeClr val="tx1"/>
                </a:solidFill>
                <a:latin typeface="+mj-lt"/>
                <a:ea typeface="+mn-ea"/>
              </a:defRPr>
            </a:lvl2pPr>
            <a:lvl3pPr marL="1142914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3pPr>
            <a:lvl4pPr marL="1600080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4pPr>
            <a:lvl5pPr marL="2057247" indent="-228584" algn="ctr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 i="0">
                <a:solidFill>
                  <a:schemeClr val="tx1"/>
                </a:solidFill>
                <a:latin typeface="+mj-lt"/>
                <a:ea typeface="+mn-ea"/>
              </a:defRPr>
            </a:lvl5pPr>
            <a:lvl6pPr marL="2514412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578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8744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5910" indent="-22858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kern="0" dirty="0">
                <a:latin typeface="Arial" panose="020B0604020202020204" pitchFamily="34" charset="0"/>
                <a:cs typeface="Arial" panose="020B0604020202020204" pitchFamily="34" charset="0"/>
              </a:rPr>
              <a:t>Configuration and the operation of the proposed Sense Amplifier</a:t>
            </a:r>
            <a:endParaRPr lang="ko-KR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C3038EB-E6A8-4169-BBEE-AAC2DC15B83A}"/>
              </a:ext>
            </a:extLst>
          </p:cNvPr>
          <p:cNvSpPr txBox="1"/>
          <p:nvPr/>
        </p:nvSpPr>
        <p:spPr>
          <a:xfrm>
            <a:off x="9647962" y="34264565"/>
            <a:ext cx="5421602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3000" b="1" dirty="0"/>
              <a:t>The preamplifier consists of two stages in total. The first stage adopts a folded </a:t>
            </a:r>
            <a:r>
              <a:rPr lang="en-US" altLang="ko-KR" sz="3000" b="1" dirty="0" err="1"/>
              <a:t>cascode</a:t>
            </a:r>
            <a:r>
              <a:rPr lang="en-US" altLang="ko-KR" sz="3000" b="1" dirty="0"/>
              <a:t> structure to achieve high gain.</a:t>
            </a:r>
            <a:endParaRPr lang="ko-KR" altLang="en-US" sz="30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D7FCAA-512A-4D56-9F7A-A87466B675AE}"/>
              </a:ext>
            </a:extLst>
          </p:cNvPr>
          <p:cNvSpPr txBox="1"/>
          <p:nvPr/>
        </p:nvSpPr>
        <p:spPr>
          <a:xfrm>
            <a:off x="9679507" y="37045563"/>
            <a:ext cx="5588395" cy="24006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3000" b="1" dirty="0"/>
              <a:t>By the operation of switched capacitor amplifiers, it is possible to convert the charge stored in the cell directly into voltage without any charge sharing.</a:t>
            </a:r>
            <a:endParaRPr lang="ko-KR" altLang="en-US" sz="3000" b="1" dirty="0"/>
          </a:p>
        </p:txBody>
      </p:sp>
      <p:pic>
        <p:nvPicPr>
          <p:cNvPr id="112" name="그림 111">
            <a:extLst>
              <a:ext uri="{FF2B5EF4-FFF2-40B4-BE49-F238E27FC236}">
                <a16:creationId xmlns:a16="http://schemas.microsoft.com/office/drawing/2014/main" id="{7B07AD29-2075-47E2-A256-18125064AB3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3240" y="33906461"/>
            <a:ext cx="9090329" cy="6237470"/>
          </a:xfrm>
          <a:prstGeom prst="rect">
            <a:avLst/>
          </a:prstGeom>
        </p:spPr>
      </p:pic>
      <p:sp>
        <p:nvSpPr>
          <p:cNvPr id="117" name="모서리가 둥근 직사각형 13">
            <a:extLst>
              <a:ext uri="{FF2B5EF4-FFF2-40B4-BE49-F238E27FC236}">
                <a16:creationId xmlns:a16="http://schemas.microsoft.com/office/drawing/2014/main" id="{667853FE-0F91-45B3-BAD1-ED094FFA4539}"/>
              </a:ext>
            </a:extLst>
          </p:cNvPr>
          <p:cNvSpPr/>
          <p:nvPr/>
        </p:nvSpPr>
        <p:spPr>
          <a:xfrm>
            <a:off x="11259148" y="9941703"/>
            <a:ext cx="3856541" cy="1397006"/>
          </a:xfrm>
          <a:prstGeom prst="roundRect">
            <a:avLst/>
          </a:prstGeom>
          <a:solidFill>
            <a:srgbClr val="FFF9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Bad Sensing Margin</a:t>
            </a:r>
          </a:p>
        </p:txBody>
      </p:sp>
      <p:sp>
        <p:nvSpPr>
          <p:cNvPr id="118" name="모서리가 둥근 직사각형 13">
            <a:extLst>
              <a:ext uri="{FF2B5EF4-FFF2-40B4-BE49-F238E27FC236}">
                <a16:creationId xmlns:a16="http://schemas.microsoft.com/office/drawing/2014/main" id="{DC6284F9-BFD2-49C9-8064-0F7D74765B06}"/>
              </a:ext>
            </a:extLst>
          </p:cNvPr>
          <p:cNvSpPr/>
          <p:nvPr/>
        </p:nvSpPr>
        <p:spPr>
          <a:xfrm>
            <a:off x="11259148" y="13027722"/>
            <a:ext cx="3856541" cy="1397006"/>
          </a:xfrm>
          <a:prstGeom prst="roundRect">
            <a:avLst/>
          </a:prstGeom>
          <a:solidFill>
            <a:srgbClr val="FFF9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Sensing Failure</a:t>
            </a: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99131303-FC43-4443-8F08-65D18B53EF9E}"/>
              </a:ext>
            </a:extLst>
          </p:cNvPr>
          <p:cNvSpPr/>
          <p:nvPr/>
        </p:nvSpPr>
        <p:spPr>
          <a:xfrm>
            <a:off x="12945102" y="11661855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5292</TotalTime>
  <Words>418</Words>
  <Application>Microsoft Office PowerPoint</Application>
  <PresentationFormat>사용자 지정</PresentationFormat>
  <Paragraphs>80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16" baseType="lpstr">
      <vt:lpstr>HY그래픽M</vt:lpstr>
      <vt:lpstr>ＭＳ Ｐゴシック</vt:lpstr>
      <vt:lpstr>新細明體</vt:lpstr>
      <vt:lpstr>굴림</vt:lpstr>
      <vt:lpstr>맑은 고딕</vt:lpstr>
      <vt:lpstr>Arial</vt:lpstr>
      <vt:lpstr>Arial Narrow</vt:lpstr>
      <vt:lpstr>Calibri</vt:lpstr>
      <vt:lpstr>Calibri Light</vt:lpstr>
      <vt:lpstr>Cambria Math</vt:lpstr>
      <vt:lpstr>Trebuchet MS</vt:lpstr>
      <vt:lpstr>Wingdings</vt:lpstr>
      <vt:lpstr>Office 테마</vt:lpstr>
      <vt:lpstr>Visio</vt:lpstr>
      <vt:lpstr>Microsoft Visio 드로잉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DHKIM</cp:lastModifiedBy>
  <cp:revision>206</cp:revision>
  <cp:lastPrinted>2021-06-21T08:28:47Z</cp:lastPrinted>
  <dcterms:created xsi:type="dcterms:W3CDTF">2018-03-08T06:02:33Z</dcterms:created>
  <dcterms:modified xsi:type="dcterms:W3CDTF">2023-06-21T13:01:29Z</dcterms:modified>
</cp:coreProperties>
</file>