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3" autoAdjust="0"/>
    <p:restoredTop sz="94660"/>
  </p:normalViewPr>
  <p:slideViewPr>
    <p:cSldViewPr snapToGrid="0">
      <p:cViewPr>
        <p:scale>
          <a:sx n="25" d="100"/>
          <a:sy n="25" d="100"/>
        </p:scale>
        <p:origin x="726" y="-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2023-06-14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2023-06-14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모서리가 둥근 직사각형 41"/>
          <p:cNvSpPr/>
          <p:nvPr/>
        </p:nvSpPr>
        <p:spPr>
          <a:xfrm>
            <a:off x="146283" y="8342846"/>
            <a:ext cx="29968079" cy="4429672"/>
          </a:xfrm>
          <a:prstGeom prst="roundRect">
            <a:avLst>
              <a:gd name="adj" fmla="val 3288"/>
            </a:avLst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667"/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36" y="41411161"/>
            <a:ext cx="12829035" cy="1122533"/>
          </a:xfrm>
          <a:prstGeom prst="rect">
            <a:avLst/>
          </a:prstGeom>
        </p:spPr>
      </p:pic>
      <p:sp>
        <p:nvSpPr>
          <p:cNvPr id="38" name="모서리가 둥근 직사각형 37"/>
          <p:cNvSpPr/>
          <p:nvPr/>
        </p:nvSpPr>
        <p:spPr>
          <a:xfrm>
            <a:off x="10814695" y="8510726"/>
            <a:ext cx="9298036" cy="909574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46" b="1" dirty="0" smtClean="0"/>
              <a:t>INTORDUCTION</a:t>
            </a:r>
            <a:endParaRPr lang="ko-KR" altLang="en-US" sz="4446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72254" y="14626568"/>
            <a:ext cx="1446251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ko-KR" sz="4000" b="1" dirty="0" smtClean="0">
                <a:ln w="28575">
                  <a:noFill/>
                  <a:prstDash val="dash"/>
                </a:ln>
              </a:rPr>
              <a:t>Proposed Transmitter</a:t>
            </a:r>
          </a:p>
          <a:p>
            <a:pPr marL="540000" lvl="1" indent="-34290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Output </a:t>
            </a:r>
            <a:r>
              <a:rPr lang="en-US" altLang="ko-KR" sz="4000" dirty="0">
                <a:latin typeface="Calibri" panose="020F0502020204030204" pitchFamily="34" charset="0"/>
                <a:cs typeface="Calibri" panose="020F0502020204030204" pitchFamily="34" charset="0"/>
              </a:rPr>
              <a:t>drivers transfer data at different times by phase controller circuit which consists of phase interpolator (PI) and transmission gate (TG), and TG is added to turn function on and off</a:t>
            </a:r>
            <a:r>
              <a:rPr lang="en-US" altLang="ko-K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ko-K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0000" lvl="1" indent="-34290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Each </a:t>
            </a:r>
            <a:r>
              <a:rPr lang="en-US" altLang="ko-KR" sz="4000" dirty="0">
                <a:latin typeface="Calibri" panose="020F0502020204030204" pitchFamily="34" charset="0"/>
                <a:cs typeface="Calibri" panose="020F0502020204030204" pitchFamily="34" charset="0"/>
              </a:rPr>
              <a:t>channel is synchronized by different phase clock</a:t>
            </a:r>
            <a:r>
              <a:rPr lang="en-US" altLang="ko-K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ko-KR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모서리가 둥근 직사각형 51"/>
          <p:cNvSpPr/>
          <p:nvPr/>
        </p:nvSpPr>
        <p:spPr>
          <a:xfrm>
            <a:off x="146282" y="13018382"/>
            <a:ext cx="14788486" cy="21481995"/>
          </a:xfrm>
          <a:prstGeom prst="roundRect">
            <a:avLst>
              <a:gd name="adj" fmla="val 1237"/>
            </a:avLst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667"/>
          </a:p>
        </p:txBody>
      </p:sp>
      <p:sp>
        <p:nvSpPr>
          <p:cNvPr id="3" name="직사각형 2"/>
          <p:cNvSpPr/>
          <p:nvPr/>
        </p:nvSpPr>
        <p:spPr>
          <a:xfrm>
            <a:off x="543306" y="9453615"/>
            <a:ext cx="2974412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4000" dirty="0" smtClean="0"/>
              <a:t>The transmitter (</a:t>
            </a:r>
            <a:r>
              <a:rPr lang="en-US" altLang="ko-KR" sz="4000" dirty="0" err="1" smtClean="0"/>
              <a:t>Tx</a:t>
            </a:r>
            <a:r>
              <a:rPr lang="en-US" altLang="ko-KR" sz="4000" dirty="0" smtClean="0"/>
              <a:t>) in  the DRAM </a:t>
            </a:r>
            <a:r>
              <a:rPr lang="en-US" altLang="ko-KR" sz="4000" dirty="0"/>
              <a:t>memory I/O interface has many output drivers which use a lot of current due to communication with other chips through the backplane channel. Using a lot of current at once </a:t>
            </a:r>
            <a:r>
              <a:rPr lang="en-US" altLang="ko-KR" sz="4000" dirty="0" smtClean="0"/>
              <a:t>induces </a:t>
            </a:r>
            <a:r>
              <a:rPr lang="en-US" altLang="ko-KR" sz="4000" dirty="0"/>
              <a:t>EMI problem. </a:t>
            </a:r>
            <a:endParaRPr lang="en-US" altLang="ko-KR" sz="4000" dirty="0" smtClean="0"/>
          </a:p>
          <a:p>
            <a:pPr fontAlgn="base"/>
            <a:r>
              <a:rPr lang="en-US" altLang="ko-KR" sz="4000" dirty="0" smtClean="0"/>
              <a:t>The receiver </a:t>
            </a:r>
            <a:r>
              <a:rPr lang="en-US" altLang="ko-KR" sz="4000" dirty="0"/>
              <a:t>(Rx) include decision feedback equalizer (DFE) to equalize the data, which transferred through the backplane channel. The DFE occupies a lot of area and consumes a lot of power, because the DFE is needed per data pins. </a:t>
            </a:r>
            <a:endParaRPr lang="en-US" altLang="ko-KR" sz="4000" dirty="0" smtClean="0"/>
          </a:p>
          <a:p>
            <a:pPr fontAlgn="base"/>
            <a:r>
              <a:rPr lang="en-US" altLang="ko-KR" sz="4000" dirty="0" smtClean="0"/>
              <a:t>Thus, We aim to solve EMI problem in </a:t>
            </a:r>
            <a:r>
              <a:rPr lang="en-US" altLang="ko-KR" sz="4000" dirty="0" err="1" smtClean="0"/>
              <a:t>Tx</a:t>
            </a:r>
            <a:r>
              <a:rPr lang="en-US" altLang="ko-KR" sz="4000" dirty="0" smtClean="0"/>
              <a:t> and reduce power in Rx.</a:t>
            </a:r>
            <a:endParaRPr lang="en-US" altLang="ko-KR" sz="4000" dirty="0"/>
          </a:p>
        </p:txBody>
      </p:sp>
      <p:pic>
        <p:nvPicPr>
          <p:cNvPr id="65" name="그림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13" y="25600985"/>
            <a:ext cx="7911773" cy="4403676"/>
          </a:xfrm>
          <a:prstGeom prst="rect">
            <a:avLst/>
          </a:prstGeom>
        </p:spPr>
      </p:pic>
      <p:sp>
        <p:nvSpPr>
          <p:cNvPr id="68" name="모서리가 둥근 직사각형 67"/>
          <p:cNvSpPr/>
          <p:nvPr/>
        </p:nvSpPr>
        <p:spPr>
          <a:xfrm>
            <a:off x="684164" y="13391846"/>
            <a:ext cx="9298036" cy="909574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46" b="1" dirty="0" smtClean="0"/>
              <a:t>PROPOSED TRANSMITTER and RESULT</a:t>
            </a:r>
            <a:endParaRPr lang="ko-KR" altLang="en-US" sz="4446" b="1" dirty="0"/>
          </a:p>
        </p:txBody>
      </p:sp>
      <p:sp>
        <p:nvSpPr>
          <p:cNvPr id="69" name="Rectangle 6"/>
          <p:cNvSpPr>
            <a:spLocks noChangeArrowheads="1"/>
          </p:cNvSpPr>
          <p:nvPr/>
        </p:nvSpPr>
        <p:spPr bwMode="auto">
          <a:xfrm>
            <a:off x="0" y="0"/>
            <a:ext cx="30275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모서리가 둥근 직사각형 61"/>
          <p:cNvSpPr/>
          <p:nvPr/>
        </p:nvSpPr>
        <p:spPr>
          <a:xfrm>
            <a:off x="15675604" y="13379743"/>
            <a:ext cx="9298036" cy="909574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46" b="1" dirty="0" smtClean="0"/>
              <a:t>PROPOSED DFE and RESULT</a:t>
            </a:r>
            <a:endParaRPr lang="ko-KR" altLang="en-US" sz="4446" b="1" dirty="0"/>
          </a:p>
        </p:txBody>
      </p:sp>
      <p:pic>
        <p:nvPicPr>
          <p:cNvPr id="1029" name="_x280211992" descr="EMB0003a76416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7414" y="19880286"/>
            <a:ext cx="7950634" cy="556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_x280211112" descr="EMB0003a76416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322" y="18404290"/>
            <a:ext cx="6096331" cy="547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893627" y="31409483"/>
            <a:ext cx="6623435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ko-KR" sz="40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23 % reduced </a:t>
            </a:r>
            <a:r>
              <a:rPr lang="en-US" altLang="ko-KR" sz="4000" b="1" dirty="0" smtClean="0">
                <a:ln w="28575">
                  <a:noFill/>
                  <a:prstDash val="dash"/>
                </a:ln>
              </a:rPr>
              <a:t>Maximum </a:t>
            </a:r>
            <a:r>
              <a:rPr lang="en-US" altLang="ko-KR" sz="4000" b="1" dirty="0">
                <a:ln w="28575">
                  <a:noFill/>
                  <a:prstDash val="dash"/>
                </a:ln>
              </a:rPr>
              <a:t>Current Peak</a:t>
            </a:r>
          </a:p>
          <a:p>
            <a:pPr marL="540000" lvl="1" indent="-34290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4000" dirty="0">
                <a:latin typeface="Calibri" panose="020F0502020204030204" pitchFamily="34" charset="0"/>
                <a:cs typeface="Calibri" panose="020F0502020204030204" pitchFamily="34" charset="0"/>
              </a:rPr>
              <a:t> Normal mode : 163 mA</a:t>
            </a:r>
          </a:p>
          <a:p>
            <a:pPr marL="540000" lvl="1" indent="-34290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4000" dirty="0">
                <a:latin typeface="Calibri" panose="020F0502020204030204" pitchFamily="34" charset="0"/>
                <a:cs typeface="Calibri" panose="020F0502020204030204" pitchFamily="34" charset="0"/>
              </a:rPr>
              <a:t> Low EMI mode : 126 mA</a:t>
            </a:r>
          </a:p>
          <a:p>
            <a:pPr marL="482850" lvl="1" indent="-285750">
              <a:spcBef>
                <a:spcPts val="600"/>
              </a:spcBef>
              <a:buFont typeface="Wingdings" panose="05000000000000000000" pitchFamily="2" charset="2"/>
              <a:buChar char="à"/>
            </a:pPr>
            <a:endParaRPr lang="en-US" altLang="ko-KR" sz="4000" b="1" dirty="0"/>
          </a:p>
        </p:txBody>
      </p:sp>
      <p:pic>
        <p:nvPicPr>
          <p:cNvPr id="77" name="_x264247232" descr="EMB00006da8756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469" y="25600985"/>
            <a:ext cx="4962647" cy="42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Box 78"/>
          <p:cNvSpPr txBox="1"/>
          <p:nvPr/>
        </p:nvSpPr>
        <p:spPr>
          <a:xfrm>
            <a:off x="8728403" y="31283722"/>
            <a:ext cx="613658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ko-KR" sz="4000" b="1" dirty="0" smtClean="0">
                <a:ln w="28575">
                  <a:noFill/>
                  <a:prstDash val="dash"/>
                </a:ln>
              </a:rPr>
              <a:t>Performance of QCC</a:t>
            </a:r>
          </a:p>
          <a:p>
            <a:pPr marL="540000" lvl="1" indent="-34290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Duty cycle error : 0.2 %</a:t>
            </a:r>
          </a:p>
          <a:p>
            <a:pPr marL="540000" lvl="1" indent="-34290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phase error : 1.08 </a:t>
            </a:r>
            <a:r>
              <a:rPr lang="ko-KR" alt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˚</a:t>
            </a:r>
            <a:endParaRPr lang="en-US" altLang="ko-KR" sz="40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7697705" y="24118296"/>
            <a:ext cx="7237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cs typeface="Arial" panose="020B0604020202020204" pitchFamily="34" charset="0"/>
              </a:rPr>
              <a:t>&lt; Block diagram </a:t>
            </a:r>
          </a:p>
          <a:p>
            <a:pPr algn="ctr"/>
            <a:r>
              <a:rPr lang="en-US" altLang="ko-KR" sz="4000" b="1" dirty="0" smtClean="0">
                <a:cs typeface="Arial" panose="020B0604020202020204" pitchFamily="34" charset="0"/>
              </a:rPr>
              <a:t>of proposed transmitter &gt;</a:t>
            </a:r>
            <a:endParaRPr lang="ko-KR" altLang="en-US" sz="4000" b="1" dirty="0">
              <a:cs typeface="Arial" panose="020B0604020202020204" pitchFamily="34" charset="0"/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8728403" y="29832443"/>
            <a:ext cx="63037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/>
              <a:t>&lt; Measured waveform </a:t>
            </a:r>
          </a:p>
          <a:p>
            <a:pPr algn="ctr"/>
            <a:r>
              <a:rPr lang="en-US" altLang="ko-KR" sz="4000" b="1" dirty="0" smtClean="0"/>
              <a:t>of corrected clock by QCC &gt;</a:t>
            </a:r>
            <a:endParaRPr lang="ko-KR" altLang="en-US" sz="40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15582127" y="14486174"/>
            <a:ext cx="13700946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ko-KR" sz="4000" b="1" dirty="0" smtClean="0">
                <a:ln w="28575">
                  <a:noFill/>
                  <a:prstDash val="dash"/>
                </a:ln>
              </a:rPr>
              <a:t>Proposed DFE in Receiver</a:t>
            </a:r>
          </a:p>
          <a:p>
            <a:pPr marL="540000" lvl="1" indent="-34290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4000" dirty="0"/>
              <a:t>DFE with low supply </a:t>
            </a:r>
            <a:r>
              <a:rPr lang="en-US" altLang="ko-KR" sz="4000" dirty="0" smtClean="0"/>
              <a:t>voltage operation is implemented to reduce the power consumption.</a:t>
            </a:r>
          </a:p>
          <a:p>
            <a:pPr marL="540000" lvl="1" indent="-34290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4000" dirty="0" smtClean="0"/>
              <a:t>The DFE calibrates tap weighting by control the output signal common mode.</a:t>
            </a:r>
          </a:p>
          <a:p>
            <a:pPr marL="540000" lvl="1" indent="-34290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4000" dirty="0" smtClean="0"/>
              <a:t> It is 2-tap 4 interleaved structure.</a:t>
            </a:r>
          </a:p>
          <a:p>
            <a:pPr marL="540000" lvl="1" indent="-34290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4000" dirty="0" smtClean="0"/>
              <a:t> Consist of 4 Integrators, 4 latches and 4 RZ-to-NRZ.</a:t>
            </a:r>
          </a:p>
          <a:p>
            <a:pPr marL="540000" lvl="1" indent="-34290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4000" dirty="0" smtClean="0"/>
              <a:t> The RZ-to-NRZ is for quarter rate operation. </a:t>
            </a:r>
          </a:p>
        </p:txBody>
      </p:sp>
      <p:sp>
        <p:nvSpPr>
          <p:cNvPr id="75" name="Rectangle 12"/>
          <p:cNvSpPr>
            <a:spLocks noChangeArrowheads="1"/>
          </p:cNvSpPr>
          <p:nvPr/>
        </p:nvSpPr>
        <p:spPr bwMode="auto">
          <a:xfrm>
            <a:off x="39166800" y="2033496"/>
            <a:ext cx="65909371" cy="1790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4" name="Rectangle 14"/>
          <p:cNvSpPr>
            <a:spLocks noChangeArrowheads="1"/>
          </p:cNvSpPr>
          <p:nvPr/>
        </p:nvSpPr>
        <p:spPr bwMode="auto">
          <a:xfrm>
            <a:off x="0" y="0"/>
            <a:ext cx="30275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37" name="_x280206072" descr="EMB0003a76416b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6778" y="25610641"/>
            <a:ext cx="8655087" cy="356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3676738" y="23747364"/>
            <a:ext cx="63157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smtClean="0">
                <a:cs typeface="Arial" panose="020B0604020202020204" pitchFamily="34" charset="0"/>
              </a:rPr>
              <a:t>&lt; Block diagram </a:t>
            </a:r>
          </a:p>
          <a:p>
            <a:pPr algn="ctr"/>
            <a:r>
              <a:rPr lang="en-US" altLang="ko-KR" sz="4000" b="1" dirty="0" smtClean="0">
                <a:cs typeface="Arial" panose="020B0604020202020204" pitchFamily="34" charset="0"/>
              </a:rPr>
              <a:t>of proposed DFE&gt;</a:t>
            </a:r>
            <a:endParaRPr lang="ko-KR" altLang="en-US" sz="4000" b="1" dirty="0">
              <a:cs typeface="Arial" panose="020B0604020202020204" pitchFamily="34" charset="0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-4481115" y="29980464"/>
            <a:ext cx="178975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/>
              <a:t>&lt; Output current profile </a:t>
            </a:r>
          </a:p>
          <a:p>
            <a:pPr algn="ctr"/>
            <a:r>
              <a:rPr lang="en-US" altLang="ko-KR" sz="4000" b="1" dirty="0" smtClean="0"/>
              <a:t>of the proposed transmitter &gt;</a:t>
            </a:r>
            <a:endParaRPr lang="ko-KR" altLang="en-US" sz="4000" b="1" dirty="0"/>
          </a:p>
        </p:txBody>
      </p:sp>
      <p:sp>
        <p:nvSpPr>
          <p:cNvPr id="2" name="직사각형 1"/>
          <p:cNvSpPr/>
          <p:nvPr/>
        </p:nvSpPr>
        <p:spPr>
          <a:xfrm>
            <a:off x="15149929" y="29036619"/>
            <a:ext cx="151352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ko-KR" sz="4000" b="1" dirty="0" smtClean="0">
                <a:cs typeface="Arial" panose="020B0604020202020204" pitchFamily="34" charset="0"/>
              </a:rPr>
              <a:t>&lt; Eye-diagram </a:t>
            </a:r>
            <a:r>
              <a:rPr lang="en-US" altLang="ko-KR" sz="4000" b="1" dirty="0">
                <a:cs typeface="Arial" panose="020B0604020202020204" pitchFamily="34" charset="0"/>
              </a:rPr>
              <a:t>(a) after channel and (b) after </a:t>
            </a:r>
            <a:r>
              <a:rPr lang="en-US" altLang="ko-KR" sz="4000" b="1" dirty="0" smtClean="0">
                <a:cs typeface="Arial" panose="020B0604020202020204" pitchFamily="34" charset="0"/>
              </a:rPr>
              <a:t>DFE &gt;</a:t>
            </a:r>
            <a:endParaRPr lang="ko-KR" altLang="en-US" sz="4000" b="1" dirty="0">
              <a:cs typeface="Arial" panose="020B0604020202020204" pitchFamily="34" charset="0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14864988" y="33482438"/>
            <a:ext cx="151352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ko-KR" sz="4000" b="1" dirty="0" smtClean="0">
                <a:cs typeface="Arial" panose="020B0604020202020204" pitchFamily="34" charset="0"/>
              </a:rPr>
              <a:t>&lt; performance of the proposed DFE and the conventional DFE &gt;</a:t>
            </a:r>
            <a:endParaRPr lang="ko-KR" altLang="en-US" sz="4000" b="1" dirty="0"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497737" y="29843919"/>
            <a:ext cx="613658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ko-KR" sz="4000" b="1" dirty="0" smtClean="0">
                <a:ln w="28575">
                  <a:noFill/>
                  <a:prstDash val="dash"/>
                </a:ln>
              </a:rPr>
              <a:t>Proposed DFE</a:t>
            </a:r>
          </a:p>
          <a:p>
            <a:pPr marL="540000" lvl="1" indent="-34290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Power : 3.32 </a:t>
            </a:r>
            <a:r>
              <a:rPr lang="ko-KR" alt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㎽</a:t>
            </a:r>
            <a:r>
              <a:rPr lang="en-US" altLang="ko-K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40000" lvl="1" indent="-34290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Area : 0.00276 </a:t>
            </a:r>
            <a:r>
              <a:rPr lang="ko-KR" alt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㎟ </a:t>
            </a:r>
            <a:endParaRPr lang="en-US" altLang="ko-KR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0000" lvl="1" indent="-34290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FOM1 : 0.28 </a:t>
            </a:r>
            <a:r>
              <a:rPr lang="en-US" altLang="ko-KR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pJ</a:t>
            </a:r>
            <a:r>
              <a:rPr lang="en-US" altLang="ko-K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/b</a:t>
            </a:r>
          </a:p>
          <a:p>
            <a:pPr marL="540000" lvl="1" indent="-34290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FOM2 : 0.0187 </a:t>
            </a:r>
            <a:r>
              <a:rPr lang="en-US" altLang="ko-KR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pJ</a:t>
            </a:r>
            <a:r>
              <a:rPr lang="en-US" altLang="ko-K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/b/dB</a:t>
            </a:r>
          </a:p>
        </p:txBody>
      </p:sp>
      <p:sp>
        <p:nvSpPr>
          <p:cNvPr id="34" name="모서리가 둥근 직사각형 33"/>
          <p:cNvSpPr/>
          <p:nvPr/>
        </p:nvSpPr>
        <p:spPr>
          <a:xfrm>
            <a:off x="143107" y="34746243"/>
            <a:ext cx="29971253" cy="3860174"/>
          </a:xfrm>
          <a:prstGeom prst="roundRect">
            <a:avLst>
              <a:gd name="adj" fmla="val 4818"/>
            </a:avLst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667"/>
          </a:p>
        </p:txBody>
      </p:sp>
      <p:sp>
        <p:nvSpPr>
          <p:cNvPr id="36" name="모서리가 둥근 직사각형 35"/>
          <p:cNvSpPr/>
          <p:nvPr/>
        </p:nvSpPr>
        <p:spPr>
          <a:xfrm>
            <a:off x="684164" y="34971828"/>
            <a:ext cx="8490748" cy="66679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46" b="1" dirty="0" smtClean="0"/>
              <a:t>CONCLUSION</a:t>
            </a:r>
            <a:endParaRPr lang="ko-KR" altLang="en-US" sz="4446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13809" y="35752430"/>
            <a:ext cx="298950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4000" dirty="0"/>
              <a:t>T</a:t>
            </a:r>
            <a:r>
              <a:rPr lang="en-US" altLang="ko-KR" sz="4000" dirty="0" smtClean="0"/>
              <a:t>he </a:t>
            </a:r>
            <a:r>
              <a:rPr lang="en-US" altLang="ko-KR" sz="4000" dirty="0"/>
              <a:t>low EMI and low power transceiver for DRAM I/O interface is designed</a:t>
            </a:r>
            <a:r>
              <a:rPr lang="en-US" altLang="ko-KR" sz="4000" dirty="0" smtClean="0"/>
              <a:t>. The proposed transmitter is operated in max. 3.2Gb/s and DFE is operated in max. 12Gb/s. </a:t>
            </a:r>
            <a:r>
              <a:rPr lang="en-US" altLang="ko-KR" sz="4000" dirty="0"/>
              <a:t>In transmitter, max. current peak is reduced by </a:t>
            </a:r>
            <a:r>
              <a:rPr lang="en-US" altLang="ko-KR" sz="4000" dirty="0" smtClean="0"/>
              <a:t>23% </a:t>
            </a:r>
            <a:r>
              <a:rPr lang="en-US" altLang="ko-KR" sz="4000" dirty="0"/>
              <a:t>and QCC corrects the clock in 58 cycles. And max. phase and duty error is 3.75ps and 0.2% in measured results. </a:t>
            </a:r>
            <a:r>
              <a:rPr lang="en-US" altLang="ko-KR" sz="4000" dirty="0" smtClean="0"/>
              <a:t>The </a:t>
            </a:r>
            <a:r>
              <a:rPr lang="en-US" altLang="ko-KR" sz="4000" dirty="0"/>
              <a:t>proposed DFE compensates for the FR4 PCB channel loss of -15 dB at 12 Gb/s and consumes 3.32 </a:t>
            </a:r>
            <a:r>
              <a:rPr lang="ko-KR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㎽</a:t>
            </a:r>
            <a:r>
              <a:rPr lang="en-US" altLang="ko-KR" sz="4000" dirty="0" smtClean="0"/>
              <a:t> </a:t>
            </a:r>
            <a:r>
              <a:rPr lang="en-US" altLang="ko-KR" sz="4000" dirty="0"/>
              <a:t>achieving 0.28 </a:t>
            </a:r>
            <a:r>
              <a:rPr lang="en-US" altLang="ko-KR" sz="4000" dirty="0" err="1"/>
              <a:t>pJ</a:t>
            </a:r>
            <a:r>
              <a:rPr lang="en-US" altLang="ko-KR" sz="4000" dirty="0"/>
              <a:t>/bit for PRBS-7 input</a:t>
            </a:r>
            <a:r>
              <a:rPr lang="en-US" altLang="ko-KR" sz="4000" dirty="0" smtClean="0"/>
              <a:t>.</a:t>
            </a:r>
          </a:p>
          <a:p>
            <a:pPr fontAlgn="base"/>
            <a:endParaRPr lang="en-US" altLang="ko-KR" sz="4000" dirty="0"/>
          </a:p>
          <a:p>
            <a:pPr fontAlgn="base"/>
            <a:endParaRPr lang="en-US" altLang="ko-KR" sz="4000" dirty="0"/>
          </a:p>
        </p:txBody>
      </p:sp>
      <p:sp>
        <p:nvSpPr>
          <p:cNvPr id="4" name="직사각형 3"/>
          <p:cNvSpPr/>
          <p:nvPr/>
        </p:nvSpPr>
        <p:spPr>
          <a:xfrm>
            <a:off x="402147" y="3507082"/>
            <a:ext cx="2987306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6600" b="1" dirty="0">
                <a:cs typeface="Arial" panose="020B0604020202020204" pitchFamily="34" charset="0"/>
              </a:rPr>
              <a:t>A Low EMI </a:t>
            </a:r>
            <a:r>
              <a:rPr lang="en-US" altLang="ko-KR" sz="6600" b="1" dirty="0" smtClean="0">
                <a:cs typeface="Arial" panose="020B0604020202020204" pitchFamily="34" charset="0"/>
              </a:rPr>
              <a:t>Transceiver </a:t>
            </a:r>
            <a:r>
              <a:rPr lang="en-US" altLang="ko-KR" sz="6600" b="1" dirty="0">
                <a:cs typeface="Arial" panose="020B0604020202020204" pitchFamily="34" charset="0"/>
              </a:rPr>
              <a:t>for DRAM Interface with Quadrature Clock Corrector and </a:t>
            </a:r>
            <a:r>
              <a:rPr lang="en-US" altLang="ko-KR" sz="6600" b="1" dirty="0" smtClean="0">
                <a:cs typeface="Arial" panose="020B0604020202020204" pitchFamily="34" charset="0"/>
              </a:rPr>
              <a:t>Decision </a:t>
            </a:r>
            <a:r>
              <a:rPr lang="en-US" altLang="ko-KR" sz="6600" b="1" dirty="0">
                <a:cs typeface="Arial" panose="020B0604020202020204" pitchFamily="34" charset="0"/>
              </a:rPr>
              <a:t>Feedback Equalizer</a:t>
            </a:r>
          </a:p>
          <a:p>
            <a:pPr algn="ctr"/>
            <a:endParaRPr lang="en-US" altLang="ko-KR" sz="1800" b="1" dirty="0">
              <a:cs typeface="Arial" panose="020B0604020202020204" pitchFamily="34" charset="0"/>
            </a:endParaRPr>
          </a:p>
          <a:p>
            <a:pPr algn="ctr"/>
            <a:r>
              <a:rPr lang="en-US" altLang="ko-KR" sz="4400" b="1" dirty="0" smtClean="0">
                <a:cs typeface="Arial" panose="020B0604020202020204" pitchFamily="34" charset="0"/>
              </a:rPr>
              <a:t>Hyun-Bin </a:t>
            </a:r>
            <a:r>
              <a:rPr lang="en-US" altLang="ko-KR" sz="4400" b="1" dirty="0">
                <a:cs typeface="Arial" panose="020B0604020202020204" pitchFamily="34" charset="0"/>
              </a:rPr>
              <a:t>Lee, Dong-Wan </a:t>
            </a:r>
            <a:r>
              <a:rPr lang="en-US" altLang="ko-KR" sz="4400" b="1" dirty="0" err="1">
                <a:cs typeface="Arial" panose="020B0604020202020204" pitchFamily="34" charset="0"/>
              </a:rPr>
              <a:t>Ko</a:t>
            </a:r>
            <a:r>
              <a:rPr lang="en-US" altLang="ko-KR" sz="4400" b="1" dirty="0">
                <a:cs typeface="Arial" panose="020B0604020202020204" pitchFamily="34" charset="0"/>
              </a:rPr>
              <a:t>, Won-Young Lee</a:t>
            </a:r>
          </a:p>
          <a:p>
            <a:pPr algn="ctr"/>
            <a:endParaRPr lang="en-US" altLang="ko-K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ko-KR" sz="4400" b="1" dirty="0"/>
              <a:t>Dept. of Electronic and IT Media Engineering</a:t>
            </a:r>
          </a:p>
          <a:p>
            <a:pPr algn="ctr"/>
            <a:r>
              <a:rPr lang="en-US" altLang="ko-KR" sz="4400" b="1" dirty="0"/>
              <a:t>Seoul National University of Science and Technology</a:t>
            </a:r>
          </a:p>
        </p:txBody>
      </p:sp>
      <p:sp>
        <p:nvSpPr>
          <p:cNvPr id="40" name="모서리가 둥근 직사각형 39"/>
          <p:cNvSpPr/>
          <p:nvPr/>
        </p:nvSpPr>
        <p:spPr>
          <a:xfrm>
            <a:off x="148989" y="3507082"/>
            <a:ext cx="29968079" cy="4680205"/>
          </a:xfrm>
          <a:prstGeom prst="roundRect">
            <a:avLst>
              <a:gd name="adj" fmla="val 3288"/>
            </a:avLst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667"/>
          </a:p>
        </p:txBody>
      </p:sp>
      <p:sp>
        <p:nvSpPr>
          <p:cNvPr id="37" name="TextBox 36"/>
          <p:cNvSpPr txBox="1"/>
          <p:nvPr/>
        </p:nvSpPr>
        <p:spPr>
          <a:xfrm>
            <a:off x="472254" y="17105392"/>
            <a:ext cx="7452546" cy="763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en-US" altLang="ko-KR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0000" lvl="1" indent="-34290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US" altLang="ko-KR" sz="4000" dirty="0">
                <a:latin typeface="Calibri" panose="020F0502020204030204" pitchFamily="34" charset="0"/>
                <a:cs typeface="Calibri" panose="020F0502020204030204" pitchFamily="34" charset="0"/>
              </a:rPr>
              <a:t>current consumption used at one time is reduced</a:t>
            </a:r>
            <a:r>
              <a:rPr lang="en-US" altLang="ko-K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97100" lvl="1">
              <a:spcBef>
                <a:spcPts val="600"/>
              </a:spcBef>
            </a:pPr>
            <a:endParaRPr lang="en-US" altLang="ko-KR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0000" lvl="1" indent="-34290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Quadrature </a:t>
            </a:r>
            <a:r>
              <a:rPr lang="en-US" altLang="ko-KR" sz="4000" dirty="0">
                <a:latin typeface="Calibri" panose="020F0502020204030204" pitchFamily="34" charset="0"/>
                <a:cs typeface="Calibri" panose="020F0502020204030204" pitchFamily="34" charset="0"/>
              </a:rPr>
              <a:t>Clock Corrector(QCC) corrects the clock distortion for signal integrity.</a:t>
            </a:r>
          </a:p>
          <a:p>
            <a:pPr marL="540000" lvl="1" indent="-34290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4000" dirty="0">
                <a:latin typeface="Calibri" panose="020F0502020204030204" pitchFamily="34" charset="0"/>
                <a:cs typeface="Calibri" panose="020F0502020204030204" pitchFamily="34" charset="0"/>
              </a:rPr>
              <a:t> QCC operates to dual loop, thus clock correct time is faster than conventional clock </a:t>
            </a:r>
            <a:r>
              <a:rPr lang="en-US" altLang="ko-K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corrector</a:t>
            </a:r>
            <a:r>
              <a:rPr lang="en-US" altLang="ko-KR" sz="4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540000" lvl="1" indent="-342900">
              <a:spcBef>
                <a:spcPts val="600"/>
              </a:spcBef>
              <a:buFont typeface="Symbol" panose="05050102010706020507" pitchFamily="18" charset="2"/>
              <a:buChar char="-"/>
            </a:pPr>
            <a:endParaRPr lang="en-US" altLang="ko-K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82850" lvl="1" indent="-285750">
              <a:spcBef>
                <a:spcPts val="600"/>
              </a:spcBef>
              <a:buFont typeface="Wingdings" panose="05000000000000000000" pitchFamily="2" charset="2"/>
              <a:buChar char="à"/>
            </a:pPr>
            <a:r>
              <a:rPr lang="en-US" altLang="ko-KR" sz="4000" b="1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Reducing </a:t>
            </a:r>
            <a:r>
              <a:rPr lang="en-US" altLang="ko-KR" sz="4000" b="1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EMI problem.</a:t>
            </a:r>
            <a:r>
              <a:rPr lang="en-US" altLang="ko-KR" sz="4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endParaRPr lang="en-US" altLang="ko-KR" sz="4000" b="1" dirty="0"/>
          </a:p>
        </p:txBody>
      </p:sp>
      <p:sp>
        <p:nvSpPr>
          <p:cNvPr id="45" name="모서리가 둥근 직사각형 44"/>
          <p:cNvSpPr/>
          <p:nvPr/>
        </p:nvSpPr>
        <p:spPr>
          <a:xfrm>
            <a:off x="15272306" y="13018382"/>
            <a:ext cx="14842054" cy="21481995"/>
          </a:xfrm>
          <a:prstGeom prst="roundRect">
            <a:avLst>
              <a:gd name="adj" fmla="val 1237"/>
            </a:avLst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667"/>
          </a:p>
        </p:txBody>
      </p:sp>
      <p:sp>
        <p:nvSpPr>
          <p:cNvPr id="6" name="직사각형 5"/>
          <p:cNvSpPr/>
          <p:nvPr/>
        </p:nvSpPr>
        <p:spPr>
          <a:xfrm>
            <a:off x="634780" y="39879967"/>
            <a:ext cx="2811784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4500" dirty="0" smtClean="0">
                <a:solidFill>
                  <a:srgbClr val="323232"/>
                </a:solidFill>
              </a:rPr>
              <a:t>The </a:t>
            </a:r>
            <a:r>
              <a:rPr lang="en-US" altLang="ko-KR" sz="4500" dirty="0">
                <a:solidFill>
                  <a:srgbClr val="323232"/>
                </a:solidFill>
              </a:rPr>
              <a:t>chip fabrication and EDA tool were supported by the IC Design Education Center(IDEC), Korea.</a:t>
            </a:r>
            <a:endParaRPr lang="ko-KR" altLang="en-US" sz="4500" dirty="0"/>
          </a:p>
        </p:txBody>
      </p:sp>
      <p:sp>
        <p:nvSpPr>
          <p:cNvPr id="46" name="모서리가 둥근 직사각형 45"/>
          <p:cNvSpPr/>
          <p:nvPr/>
        </p:nvSpPr>
        <p:spPr>
          <a:xfrm>
            <a:off x="143107" y="38852282"/>
            <a:ext cx="29971253" cy="2005583"/>
          </a:xfrm>
          <a:prstGeom prst="roundRect">
            <a:avLst>
              <a:gd name="adj" fmla="val 3288"/>
            </a:avLst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7667"/>
          </a:p>
        </p:txBody>
      </p:sp>
      <p:sp>
        <p:nvSpPr>
          <p:cNvPr id="47" name="모서리가 둥근 직사각형 46"/>
          <p:cNvSpPr/>
          <p:nvPr/>
        </p:nvSpPr>
        <p:spPr>
          <a:xfrm>
            <a:off x="684164" y="39083708"/>
            <a:ext cx="8490748" cy="66679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w="101600" h="101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46" b="1" dirty="0" smtClean="0"/>
              <a:t>ACKNOWLEDGMENT</a:t>
            </a:r>
            <a:endParaRPr lang="ko-KR" altLang="en-US" sz="4446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3015027" y="29904508"/>
            <a:ext cx="613658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ko-KR" sz="4000" b="1" dirty="0" smtClean="0">
                <a:ln w="28575">
                  <a:noFill/>
                  <a:prstDash val="dash"/>
                </a:ln>
              </a:rPr>
              <a:t>Conventional DFE </a:t>
            </a:r>
          </a:p>
          <a:p>
            <a:pPr marL="540000" lvl="1" indent="-34290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Power : 4.16 </a:t>
            </a:r>
            <a:r>
              <a:rPr lang="ko-KR" alt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㎽</a:t>
            </a:r>
            <a:r>
              <a:rPr lang="en-US" altLang="ko-K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40000" lvl="1" indent="-34290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Area : 0.0036 </a:t>
            </a:r>
            <a:r>
              <a:rPr lang="ko-KR" alt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㎟ </a:t>
            </a:r>
            <a:endParaRPr lang="en-US" altLang="ko-KR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0000" lvl="1" indent="-34290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FOM1 : 0.35 </a:t>
            </a:r>
            <a:r>
              <a:rPr lang="en-US" altLang="ko-KR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pJ</a:t>
            </a:r>
            <a:r>
              <a:rPr lang="en-US" altLang="ko-K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/b</a:t>
            </a:r>
          </a:p>
          <a:p>
            <a:pPr marL="540000" lvl="1" indent="-342900"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en-US" altLang="ko-K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FOM2 : 0.0158 </a:t>
            </a:r>
            <a:r>
              <a:rPr lang="en-US" altLang="ko-KR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pJ</a:t>
            </a:r>
            <a:r>
              <a:rPr lang="en-US" altLang="ko-KR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/b/dB</a:t>
            </a:r>
          </a:p>
        </p:txBody>
      </p:sp>
      <p:pic>
        <p:nvPicPr>
          <p:cNvPr id="1026" name="Picture 2" descr="https://chart.googleapis.com/chart?chs=300x300&amp;cht=qr&amp;chl=https%3A%2F%2Fwww.idec.or.kr%2Fmpw%2Fcdc_video%2Fview%2F%3F%26cdc_no%3D41%26no%3D3768&amp;choe=UTF-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292" y="4484277"/>
            <a:ext cx="3588650" cy="358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13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9648</TotalTime>
  <Words>560</Words>
  <Application>Microsoft Office PowerPoint</Application>
  <PresentationFormat>사용자 지정</PresentationFormat>
  <Paragraphs>58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맑은 고딕</vt:lpstr>
      <vt:lpstr>Arial</vt:lpstr>
      <vt:lpstr>Calibri</vt:lpstr>
      <vt:lpstr>Calibri Light</vt:lpstr>
      <vt:lpstr>Symbol</vt:lpstr>
      <vt:lpstr>Wingdings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MCSLAB</cp:lastModifiedBy>
  <cp:revision>59</cp:revision>
  <dcterms:created xsi:type="dcterms:W3CDTF">2018-03-08T06:02:33Z</dcterms:created>
  <dcterms:modified xsi:type="dcterms:W3CDTF">2023-06-14T07:02:35Z</dcterms:modified>
</cp:coreProperties>
</file>