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-444" y="4032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18093423"/>
            <a:ext cx="16133762" cy="591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7161" y="11205388"/>
            <a:ext cx="6420789" cy="443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2946400" y="4318000"/>
            <a:ext cx="24841200" cy="52832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0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 28-nm CMOS High PSRR and Stability Low Dropout Regulator Using Feed-Forward with Current Sensing</a:t>
            </a:r>
          </a:p>
          <a:p>
            <a:pPr algn="ctr"/>
            <a:r>
              <a:rPr lang="en-US" altLang="ko-KR" sz="55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Bongsu</a:t>
            </a:r>
            <a:r>
              <a:rPr lang="en-US" altLang="ko-KR" sz="55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Kim and </a:t>
            </a:r>
            <a:r>
              <a:rPr lang="en-US" altLang="ko-KR" sz="55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Junyoung</a:t>
            </a:r>
            <a:r>
              <a:rPr lang="en-US" altLang="ko-KR" sz="55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Song</a:t>
            </a:r>
          </a:p>
          <a:p>
            <a:pPr algn="ctr"/>
            <a:r>
              <a:rPr lang="en-US" altLang="ko-KR" sz="55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Dept. of Electronics Engineering, Incheon National University, Incheon, South Korea</a:t>
            </a:r>
            <a:endParaRPr lang="ko-KR" altLang="en-US" sz="55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946400" y="11226800"/>
            <a:ext cx="12198350" cy="47371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LDO regulators are  preferred for low  output voltage, low dropout voltage, and low output noise application.</a:t>
            </a:r>
          </a:p>
          <a:p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PSRR is a critical performance parameter that measures their ability to maintain stable output voltage.</a:t>
            </a:r>
          </a:p>
          <a:p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Conventional LDO structures rely on passive filtering techniques that have limited effectiveness at higher frequencies.</a:t>
            </a:r>
            <a:endParaRPr lang="ko-KR" altLang="en-US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946400" y="17449800"/>
            <a:ext cx="24841200" cy="15163800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46400" y="10058400"/>
            <a:ext cx="5969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0" b="1" dirty="0" smtClean="0"/>
              <a:t>1. Background</a:t>
            </a:r>
            <a:endParaRPr lang="ko-KR" altLang="en-US" sz="7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849600" y="10057249"/>
            <a:ext cx="75057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0" b="1" dirty="0"/>
              <a:t>2</a:t>
            </a:r>
            <a:r>
              <a:rPr lang="en-US" altLang="ko-KR" sz="7000" b="1" dirty="0" smtClean="0"/>
              <a:t>. Proposed Design</a:t>
            </a:r>
            <a:endParaRPr lang="ko-KR" altLang="en-US" sz="7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46399" y="16280249"/>
            <a:ext cx="218911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0" b="1" dirty="0"/>
              <a:t>3</a:t>
            </a:r>
            <a:r>
              <a:rPr lang="en-US" altLang="ko-KR" sz="7000" b="1" dirty="0" smtClean="0"/>
              <a:t>. System Architecture &amp; Simulation Results</a:t>
            </a:r>
            <a:endParaRPr lang="ko-KR" altLang="en-US" sz="7000" b="1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2946400" y="34213800"/>
            <a:ext cx="24841200" cy="31623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 </a:t>
            </a:r>
            <a:r>
              <a:rPr lang="en-US" altLang="ko-KR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When </a:t>
            </a:r>
            <a:r>
              <a:rPr lang="en-US" altLang="ko-KR" sz="42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there are fluctuations between </a:t>
            </a:r>
            <a:r>
              <a:rPr lang="en-US" altLang="ko-KR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5mA </a:t>
            </a:r>
            <a:r>
              <a:rPr lang="en-US" altLang="ko-KR" sz="42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and </a:t>
            </a:r>
            <a:r>
              <a:rPr lang="en-US" altLang="ko-KR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10mA, </a:t>
            </a:r>
            <a:r>
              <a:rPr lang="en-US" altLang="ko-KR" sz="42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the overshoot and undershoot are 419uV and 385uV, respectively</a:t>
            </a:r>
            <a:r>
              <a:rPr lang="en-US" altLang="ko-KR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 </a:t>
            </a:r>
            <a:r>
              <a:rPr lang="en-US" altLang="ko-KR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 stable PM for the overall stability of LDO is established by creating a zero generator using current sensing.</a:t>
            </a:r>
            <a:endParaRPr lang="en-US" altLang="ko-KR" sz="3000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</a:t>
            </a:r>
            <a:r>
              <a:rPr lang="ko-KR" altLang="en-US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Results shows a -63dB at 10kHz and performs well at all frequency.</a:t>
            </a:r>
            <a:endParaRPr lang="ko-KR" altLang="en-US" sz="42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6400" y="37185600"/>
            <a:ext cx="24841200" cy="495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0" b="1" dirty="0" smtClean="0">
                <a:ln w="28575">
                  <a:noFill/>
                  <a:prstDash val="dash"/>
                </a:ln>
              </a:rPr>
              <a:t>Acknowledgement</a:t>
            </a:r>
            <a:r>
              <a:rPr lang="en-US" altLang="ko-KR" sz="7200" dirty="0" smtClean="0">
                <a:ln w="28575">
                  <a:noFill/>
                  <a:prstDash val="dash"/>
                </a:ln>
              </a:rPr>
              <a:t>   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The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chip fabrication was supported by the IC Design Education Center(IDEC), Korea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</a:t>
            </a:r>
          </a:p>
          <a:p>
            <a:r>
              <a:rPr lang="en-US" altLang="ko-KR" sz="5000" b="1" dirty="0">
                <a:ln w="28575">
                  <a:noFill/>
                  <a:prstDash val="dash"/>
                </a:ln>
              </a:rPr>
              <a:t>Reference   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[1]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J.  Jiang,  W.  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Shu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 and  J.  S.  Chang,  "A 65-nm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CMOS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Low Dropout Regulator Featuring &gt;60-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dB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PSRR Over 10-MHz Frequency Range and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100-mA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Load Current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</a:t>
            </a:r>
          </a:p>
          <a:p>
            <a:r>
              <a:rPr lang="en-US" altLang="ko-KR" sz="25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                                                 Range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," in IEEE Journal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of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Solid-State Circuits, vol. 53, no. 8, pp. 2331-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2342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 Aug. 2018. </a:t>
            </a:r>
            <a:endParaRPr lang="en-US" altLang="ko-KR" sz="25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25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                                           [2]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K. Joshi, S. 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Manandhar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 and B. 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Bakkaloglu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 "A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5.6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μ A Wide Bandwidth, High Power Supply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Rejection 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Linear  Low-Dropout  Regulator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With 68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dB of PSR Up To </a:t>
            </a:r>
            <a:endParaRPr lang="en-US" altLang="ko-KR" sz="25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25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                                                 2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MHz," in IEEE Journal of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Solid-State 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Circuits,  vol.  55,  no.  8,  pp.  2151-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2160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 Aug. 2020. </a:t>
            </a:r>
            <a:endParaRPr lang="en-US" altLang="ko-KR" sz="25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25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                                           [3]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M. El-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Nozahi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 A. 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Amer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 J. Torres, K. 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Entesari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and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E. Sanchez-</a:t>
            </a:r>
            <a:r>
              <a:rPr lang="en-US" altLang="ko-KR" sz="2500" dirty="0" err="1">
                <a:ln w="28575">
                  <a:noFill/>
                  <a:prstDash val="dash"/>
                </a:ln>
              </a:rPr>
              <a:t>Sinencio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, "High PSR Low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Drop-Out 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Regulator  With  Feed-Forward 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Ripple Cancellation 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Technique,"  in 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  </a:t>
            </a:r>
          </a:p>
          <a:p>
            <a:r>
              <a:rPr lang="en-US" altLang="ko-KR" sz="25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                                                  IEEE Journal 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of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Solid-State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Circuits, vol. 45, no. 3, pp. 565-577, </a:t>
            </a:r>
            <a:r>
              <a:rPr lang="en-US" altLang="ko-KR" sz="2500" dirty="0" smtClean="0">
                <a:ln w="28575">
                  <a:noFill/>
                  <a:prstDash val="dash"/>
                </a:ln>
              </a:rPr>
              <a:t>March </a:t>
            </a:r>
            <a:r>
              <a:rPr lang="en-US" altLang="ko-KR" sz="2500" dirty="0">
                <a:ln w="28575">
                  <a:noFill/>
                  <a:prstDash val="dash"/>
                </a:ln>
              </a:rPr>
              <a:t>2010.                </a:t>
            </a:r>
            <a:endParaRPr lang="ko-KR" altLang="en-US" sz="2500" dirty="0">
              <a:ln w="28575">
                <a:noFill/>
                <a:prstDash val="dash"/>
              </a:ln>
            </a:endParaRPr>
          </a:p>
          <a:p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46400" y="33044249"/>
            <a:ext cx="115697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0" b="1" dirty="0" smtClean="0"/>
              <a:t>4. Conclusion</a:t>
            </a:r>
            <a:endParaRPr lang="ko-KR" altLang="en-US" sz="7000" b="1" dirty="0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15849600" y="11227951"/>
            <a:ext cx="12198350" cy="47371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</a:t>
            </a:r>
            <a:r>
              <a:rPr lang="ko-KR" altLang="en-US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Using </a:t>
            </a:r>
            <a:r>
              <a:rPr lang="en-US" altLang="ko-KR" sz="40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feedforward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a</a:t>
            </a:r>
          </a:p>
          <a:p>
            <a:pPr algn="just"/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high PSRR was a achieved.</a:t>
            </a:r>
          </a:p>
          <a:p>
            <a:pPr algn="just"/>
            <a:r>
              <a:rPr lang="ko-KR" altLang="en-US" sz="3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■ </a:t>
            </a:r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To regulate overall </a:t>
            </a:r>
          </a:p>
          <a:p>
            <a:pPr algn="just"/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stability, generate zero </a:t>
            </a:r>
          </a:p>
          <a:p>
            <a:pPr algn="just"/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using the current sensing </a:t>
            </a:r>
          </a:p>
          <a:p>
            <a:pPr algn="just"/>
            <a:r>
              <a:rPr lang="en-US" altLang="ko-KR" sz="4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Block.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589" y="25120029"/>
            <a:ext cx="7707692" cy="5825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0162" y="18611852"/>
            <a:ext cx="855027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7070" y="25820798"/>
            <a:ext cx="7653092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9200" y="25064566"/>
            <a:ext cx="5735095" cy="615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2228152" y="15522210"/>
            <a:ext cx="762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Fig. 1. Proposed </a:t>
            </a:r>
            <a:r>
              <a:rPr lang="en-US" altLang="ko-KR" sz="2000" b="1" dirty="0" err="1" smtClean="0"/>
              <a:t>feedforward</a:t>
            </a:r>
            <a:r>
              <a:rPr lang="en-US" altLang="ko-KR" sz="2000" b="1" dirty="0" smtClean="0"/>
              <a:t> LDO block diagram</a:t>
            </a:r>
            <a:endParaRPr lang="ko-KR" alt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201297" y="24099156"/>
            <a:ext cx="7623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/>
              <a:t>Fig. 2. Schematic of the proposed </a:t>
            </a:r>
            <a:r>
              <a:rPr lang="en-US" altLang="ko-KR" sz="2500" b="1" dirty="0" err="1" smtClean="0"/>
              <a:t>feedforward</a:t>
            </a:r>
            <a:r>
              <a:rPr lang="en-US" altLang="ko-KR" sz="2500" b="1" dirty="0" smtClean="0"/>
              <a:t> LDO</a:t>
            </a:r>
            <a:endParaRPr lang="ko-KR" altLang="en-US" sz="25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0461684" y="24099156"/>
            <a:ext cx="7623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/>
              <a:t>Fig. 3. Schematic of the current sensing</a:t>
            </a:r>
            <a:endParaRPr lang="ko-KR" altLang="en-US" sz="25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899769" y="31223175"/>
            <a:ext cx="7623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/>
              <a:t>Fig. 4. Mathematical model of the LDO</a:t>
            </a:r>
            <a:endParaRPr lang="ko-KR" altLang="en-US" sz="25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2605492" y="31223175"/>
            <a:ext cx="7623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/>
              <a:t>Fig. 5. </a:t>
            </a:r>
            <a:r>
              <a:rPr lang="en-US" altLang="ko-KR" sz="2500" b="1" dirty="0" smtClean="0"/>
              <a:t> Simulation measured </a:t>
            </a:r>
            <a:r>
              <a:rPr lang="en-US" altLang="ko-KR" sz="2500" b="1" dirty="0" smtClean="0"/>
              <a:t>PSRR (I</a:t>
            </a:r>
            <a:r>
              <a:rPr lang="en-US" altLang="ko-KR" sz="2500" b="1" baseline="-25000" dirty="0" smtClean="0"/>
              <a:t>LOAD </a:t>
            </a:r>
            <a:r>
              <a:rPr lang="en-US" altLang="ko-KR" sz="2500" b="1" dirty="0" smtClean="0"/>
              <a:t>= 10mA) </a:t>
            </a:r>
            <a:endParaRPr lang="ko-KR" altLang="en-US" sz="25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0347782" y="31223175"/>
            <a:ext cx="7623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/>
              <a:t>Fig. 6</a:t>
            </a:r>
            <a:r>
              <a:rPr lang="en-US" altLang="ko-KR" sz="2500" b="1" dirty="0" smtClean="0"/>
              <a:t>. Simulation </a:t>
            </a:r>
            <a:r>
              <a:rPr lang="en-US" altLang="ko-KR" sz="2500" b="1" dirty="0"/>
              <a:t>m</a:t>
            </a:r>
            <a:r>
              <a:rPr lang="en-US" altLang="ko-KR" sz="2500" b="1" dirty="0" smtClean="0"/>
              <a:t>easured </a:t>
            </a:r>
            <a:r>
              <a:rPr lang="en-US" altLang="ko-KR" sz="2500" b="1" dirty="0" smtClean="0"/>
              <a:t>load transient response</a:t>
            </a:r>
          </a:p>
          <a:p>
            <a:r>
              <a:rPr lang="en-US" altLang="ko-KR" sz="2500" b="1" dirty="0" smtClean="0"/>
              <a:t>            (5mA </a:t>
            </a:r>
            <a:r>
              <a:rPr lang="ko-KR" altLang="en-US" sz="2500" b="1" dirty="0" smtClean="0"/>
              <a:t>→ </a:t>
            </a:r>
            <a:r>
              <a:rPr lang="en-US" altLang="ko-KR" sz="2500" b="1" dirty="0" smtClean="0"/>
              <a:t>10mA </a:t>
            </a:r>
            <a:r>
              <a:rPr lang="ko-KR" altLang="en-US" sz="2500" b="1" dirty="0" smtClean="0"/>
              <a:t>→ </a:t>
            </a:r>
            <a:r>
              <a:rPr lang="en-US" altLang="ko-KR" sz="2500" b="1" dirty="0" smtClean="0"/>
              <a:t>5mA )</a:t>
            </a:r>
            <a:endParaRPr lang="ko-KR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459</Words>
  <Application>Microsoft Office PowerPoint</Application>
  <PresentationFormat>사용자 지정</PresentationFormat>
  <Paragraphs>33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bongs</cp:lastModifiedBy>
  <cp:revision>24</cp:revision>
  <dcterms:created xsi:type="dcterms:W3CDTF">2018-03-08T06:02:33Z</dcterms:created>
  <dcterms:modified xsi:type="dcterms:W3CDTF">2023-06-12T11:58:35Z</dcterms:modified>
</cp:coreProperties>
</file>