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p15:clr>
            <a:srgbClr val="A4A3A4"/>
          </p15:clr>
        </p15:guide>
        <p15:guide id="2" pos="95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p:cViewPr>
        <p:scale>
          <a:sx n="33" d="100"/>
          <a:sy n="33" d="100"/>
        </p:scale>
        <p:origin x="1464" y="24"/>
      </p:cViewPr>
      <p:guideLst>
        <p:guide orient="horz" pos="13481"/>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2023-06-14</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2023-06-14</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모서리가 둥근 직사각형 4"/>
          <p:cNvSpPr/>
          <p:nvPr/>
        </p:nvSpPr>
        <p:spPr>
          <a:xfrm>
            <a:off x="2946400" y="4052528"/>
            <a:ext cx="24841200" cy="5217573"/>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7000" b="1" dirty="0">
                <a:ln w="28575">
                  <a:noFill/>
                  <a:prstDash val="dash"/>
                </a:ln>
                <a:solidFill>
                  <a:schemeClr val="tx1"/>
                </a:solidFill>
              </a:rPr>
              <a:t>A 8GHz Phase interpolator based on charge pump with 0.23% Phase Error</a:t>
            </a:r>
          </a:p>
          <a:p>
            <a:pPr algn="ctr"/>
            <a:r>
              <a:rPr lang="en-US" altLang="ko-KR" sz="5500" dirty="0" err="1">
                <a:ln w="28575">
                  <a:noFill/>
                  <a:prstDash val="dash"/>
                </a:ln>
                <a:solidFill>
                  <a:schemeClr val="tx1"/>
                </a:solidFill>
              </a:rPr>
              <a:t>Hyunsu</a:t>
            </a:r>
            <a:r>
              <a:rPr lang="en-US" altLang="ko-KR" sz="5500" dirty="0">
                <a:ln w="28575">
                  <a:noFill/>
                  <a:prstDash val="dash"/>
                </a:ln>
                <a:solidFill>
                  <a:schemeClr val="tx1"/>
                </a:solidFill>
              </a:rPr>
              <a:t> Jang, </a:t>
            </a:r>
            <a:r>
              <a:rPr lang="en-US" altLang="ko-KR" sz="5500" dirty="0" err="1">
                <a:ln w="28575">
                  <a:noFill/>
                  <a:prstDash val="dash"/>
                </a:ln>
                <a:solidFill>
                  <a:schemeClr val="tx1"/>
                </a:solidFill>
              </a:rPr>
              <a:t>Jongchan</a:t>
            </a:r>
            <a:r>
              <a:rPr lang="en-US" altLang="ko-KR" sz="5500" dirty="0">
                <a:ln w="28575">
                  <a:noFill/>
                  <a:prstDash val="dash"/>
                </a:ln>
                <a:solidFill>
                  <a:schemeClr val="tx1"/>
                </a:solidFill>
              </a:rPr>
              <a:t> An, </a:t>
            </a:r>
            <a:r>
              <a:rPr lang="en-US" altLang="ko-KR" sz="5500" dirty="0" err="1">
                <a:ln w="28575">
                  <a:noFill/>
                  <a:prstDash val="dash"/>
                </a:ln>
                <a:solidFill>
                  <a:schemeClr val="tx1"/>
                </a:solidFill>
              </a:rPr>
              <a:t>Gwangmyeong</a:t>
            </a:r>
            <a:r>
              <a:rPr lang="en-US" altLang="ko-KR" sz="5500" dirty="0">
                <a:ln w="28575">
                  <a:noFill/>
                  <a:prstDash val="dash"/>
                </a:ln>
                <a:solidFill>
                  <a:schemeClr val="tx1"/>
                </a:solidFill>
              </a:rPr>
              <a:t> An, </a:t>
            </a:r>
            <a:r>
              <a:rPr lang="en-US" altLang="ko-KR" sz="5500" dirty="0" err="1">
                <a:ln w="28575">
                  <a:noFill/>
                  <a:prstDash val="dash"/>
                </a:ln>
                <a:solidFill>
                  <a:schemeClr val="tx1"/>
                </a:solidFill>
              </a:rPr>
              <a:t>Yoonsang</a:t>
            </a:r>
            <a:r>
              <a:rPr lang="en-US" altLang="ko-KR" sz="5500" dirty="0">
                <a:ln w="28575">
                  <a:noFill/>
                  <a:prstDash val="dash"/>
                </a:ln>
                <a:solidFill>
                  <a:schemeClr val="tx1"/>
                </a:solidFill>
              </a:rPr>
              <a:t> Lee, </a:t>
            </a:r>
            <a:r>
              <a:rPr lang="en-US" altLang="ko-KR" sz="5500" dirty="0" err="1">
                <a:ln w="28575">
                  <a:noFill/>
                  <a:prstDash val="dash"/>
                </a:ln>
                <a:solidFill>
                  <a:schemeClr val="tx1"/>
                </a:solidFill>
              </a:rPr>
              <a:t>Geungbae</a:t>
            </a:r>
            <a:r>
              <a:rPr lang="en-US" altLang="ko-KR" sz="5500" dirty="0">
                <a:ln w="28575">
                  <a:noFill/>
                  <a:prstDash val="dash"/>
                </a:ln>
                <a:solidFill>
                  <a:schemeClr val="tx1"/>
                </a:solidFill>
              </a:rPr>
              <a:t> Kim,</a:t>
            </a:r>
            <a:r>
              <a:rPr lang="ko-KR" altLang="en-US" sz="5500" dirty="0">
                <a:ln w="28575">
                  <a:noFill/>
                  <a:prstDash val="dash"/>
                </a:ln>
                <a:solidFill>
                  <a:schemeClr val="tx1"/>
                </a:solidFill>
              </a:rPr>
              <a:t> </a:t>
            </a:r>
            <a:r>
              <a:rPr lang="en-US" altLang="ko-KR" sz="5500" dirty="0" err="1">
                <a:ln w="28575">
                  <a:noFill/>
                  <a:prstDash val="dash"/>
                </a:ln>
                <a:solidFill>
                  <a:schemeClr val="tx1"/>
                </a:solidFill>
              </a:rPr>
              <a:t>Jinsoo</a:t>
            </a:r>
            <a:r>
              <a:rPr lang="en-US" altLang="ko-KR" sz="5500" dirty="0">
                <a:ln w="28575">
                  <a:noFill/>
                  <a:prstDash val="dash"/>
                </a:ln>
                <a:solidFill>
                  <a:schemeClr val="tx1"/>
                </a:solidFill>
              </a:rPr>
              <a:t> Bae, </a:t>
            </a:r>
            <a:r>
              <a:rPr lang="en-US" altLang="ko-KR" sz="5500" dirty="0" err="1">
                <a:ln w="28575">
                  <a:noFill/>
                  <a:prstDash val="dash"/>
                </a:ln>
                <a:solidFill>
                  <a:schemeClr val="tx1"/>
                </a:solidFill>
              </a:rPr>
              <a:t>Junyoung</a:t>
            </a:r>
            <a:r>
              <a:rPr lang="en-US" altLang="ko-KR" sz="5500" dirty="0">
                <a:ln w="28575">
                  <a:noFill/>
                  <a:prstDash val="dash"/>
                </a:ln>
                <a:solidFill>
                  <a:schemeClr val="tx1"/>
                </a:solidFill>
              </a:rPr>
              <a:t> Song*</a:t>
            </a:r>
          </a:p>
          <a:p>
            <a:pPr algn="ctr"/>
            <a:r>
              <a:rPr lang="en-US" altLang="ko-KR" sz="5500" dirty="0">
                <a:ln w="28575">
                  <a:noFill/>
                  <a:prstDash val="dash"/>
                </a:ln>
                <a:solidFill>
                  <a:schemeClr val="tx1"/>
                </a:solidFill>
              </a:rPr>
              <a:t>Dept. of Electronics Engineering, Incheon National University, Incheon, South Korea</a:t>
            </a:r>
            <a:endParaRPr lang="ko-KR" altLang="en-US" sz="5500" dirty="0">
              <a:ln w="28575">
                <a:noFill/>
                <a:prstDash val="dash"/>
              </a:ln>
              <a:solidFill>
                <a:schemeClr val="tx1"/>
              </a:solidFill>
            </a:endParaRPr>
          </a:p>
        </p:txBody>
      </p:sp>
      <p:sp>
        <p:nvSpPr>
          <p:cNvPr id="6" name="모서리가 둥근 직사각형 5"/>
          <p:cNvSpPr/>
          <p:nvPr/>
        </p:nvSpPr>
        <p:spPr>
          <a:xfrm>
            <a:off x="2946400" y="10666356"/>
            <a:ext cx="12198350" cy="5613892"/>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o-KR" altLang="en-US" sz="3000" dirty="0">
                <a:ln w="28575">
                  <a:noFill/>
                  <a:prstDash val="dash"/>
                </a:ln>
                <a:solidFill>
                  <a:schemeClr val="tx1"/>
                </a:solidFill>
              </a:rPr>
              <a:t>■</a:t>
            </a:r>
            <a:r>
              <a:rPr lang="en-US" altLang="ko-KR" sz="4000" dirty="0">
                <a:ln w="28575">
                  <a:noFill/>
                  <a:prstDash val="dash"/>
                </a:ln>
                <a:solidFill>
                  <a:schemeClr val="tx1"/>
                </a:solidFill>
              </a:rPr>
              <a:t>Phase interpolators are widely used in digital communication systems for generating intermediate phase signals between two input signals.</a:t>
            </a:r>
          </a:p>
          <a:p>
            <a:r>
              <a:rPr lang="ko-KR" altLang="en-US" sz="3000" dirty="0">
                <a:ln w="28575">
                  <a:noFill/>
                  <a:prstDash val="dash"/>
                </a:ln>
                <a:solidFill>
                  <a:schemeClr val="tx1"/>
                </a:solidFill>
              </a:rPr>
              <a:t>■ </a:t>
            </a:r>
            <a:r>
              <a:rPr lang="en-US" altLang="ko-KR" sz="4000" dirty="0">
                <a:ln w="28575">
                  <a:noFill/>
                  <a:prstDash val="dash"/>
                </a:ln>
                <a:solidFill>
                  <a:schemeClr val="tx1"/>
                </a:solidFill>
              </a:rPr>
              <a:t>The inherent issue of a PI operating in current mode is the substantial current consumption by the PI.</a:t>
            </a:r>
          </a:p>
          <a:p>
            <a:r>
              <a:rPr lang="ko-KR" altLang="en-US" sz="3000" dirty="0">
                <a:ln w="28575">
                  <a:noFill/>
                  <a:prstDash val="dash"/>
                </a:ln>
                <a:solidFill>
                  <a:schemeClr val="tx1"/>
                </a:solidFill>
              </a:rPr>
              <a:t>■</a:t>
            </a:r>
            <a:r>
              <a:rPr lang="ko-KR" altLang="en-US" sz="4000" dirty="0">
                <a:ln w="28575">
                  <a:noFill/>
                  <a:prstDash val="dash"/>
                </a:ln>
                <a:solidFill>
                  <a:schemeClr val="tx1"/>
                </a:solidFill>
              </a:rPr>
              <a:t> </a:t>
            </a:r>
            <a:r>
              <a:rPr lang="en-US" altLang="ko-KR" sz="4000" dirty="0">
                <a:ln w="28575">
                  <a:noFill/>
                  <a:prstDash val="dash"/>
                </a:ln>
                <a:solidFill>
                  <a:schemeClr val="tx1"/>
                </a:solidFill>
              </a:rPr>
              <a:t>The conventional PI using an inverter results in a significant power consumption.</a:t>
            </a:r>
            <a:endParaRPr lang="ko-KR" altLang="en-US" sz="4000" dirty="0">
              <a:ln w="28575">
                <a:noFill/>
                <a:prstDash val="dash"/>
              </a:ln>
              <a:solidFill>
                <a:schemeClr val="tx1"/>
              </a:solidFill>
            </a:endParaRPr>
          </a:p>
        </p:txBody>
      </p:sp>
      <p:sp>
        <p:nvSpPr>
          <p:cNvPr id="8" name="모서리가 둥근 직사각형 7"/>
          <p:cNvSpPr/>
          <p:nvPr/>
        </p:nvSpPr>
        <p:spPr>
          <a:xfrm>
            <a:off x="2946400" y="17449800"/>
            <a:ext cx="25101550" cy="15144135"/>
          </a:xfrm>
          <a:prstGeom prst="roundRect">
            <a:avLst>
              <a:gd name="adj" fmla="val 628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dirty="0">
              <a:ln w="28575">
                <a:noFill/>
                <a:prstDash val="dash"/>
              </a:ln>
              <a:solidFill>
                <a:schemeClr val="tx1"/>
              </a:solidFill>
            </a:endParaRPr>
          </a:p>
        </p:txBody>
      </p:sp>
      <p:sp>
        <p:nvSpPr>
          <p:cNvPr id="2" name="TextBox 1"/>
          <p:cNvSpPr txBox="1"/>
          <p:nvPr/>
        </p:nvSpPr>
        <p:spPr>
          <a:xfrm>
            <a:off x="2946399" y="9496806"/>
            <a:ext cx="5969000" cy="1169551"/>
          </a:xfrm>
          <a:prstGeom prst="rect">
            <a:avLst/>
          </a:prstGeom>
          <a:noFill/>
        </p:spPr>
        <p:txBody>
          <a:bodyPr wrap="square" rtlCol="0">
            <a:spAutoFit/>
          </a:bodyPr>
          <a:lstStyle/>
          <a:p>
            <a:r>
              <a:rPr lang="en-US" altLang="ko-KR" sz="7000" b="1" dirty="0"/>
              <a:t>1. Background</a:t>
            </a:r>
            <a:endParaRPr lang="ko-KR" altLang="en-US" sz="7000" b="1" dirty="0"/>
          </a:p>
        </p:txBody>
      </p:sp>
      <p:sp>
        <p:nvSpPr>
          <p:cNvPr id="13" name="TextBox 12"/>
          <p:cNvSpPr txBox="1"/>
          <p:nvPr/>
        </p:nvSpPr>
        <p:spPr>
          <a:xfrm>
            <a:off x="15849600" y="9496806"/>
            <a:ext cx="7505700" cy="1169551"/>
          </a:xfrm>
          <a:prstGeom prst="rect">
            <a:avLst/>
          </a:prstGeom>
          <a:noFill/>
        </p:spPr>
        <p:txBody>
          <a:bodyPr wrap="square" rtlCol="0">
            <a:spAutoFit/>
          </a:bodyPr>
          <a:lstStyle/>
          <a:p>
            <a:r>
              <a:rPr lang="en-US" altLang="ko-KR" sz="7000" b="1" dirty="0"/>
              <a:t>2. Proposed Design</a:t>
            </a:r>
            <a:endParaRPr lang="ko-KR" altLang="en-US" sz="7000" b="1" dirty="0"/>
          </a:p>
        </p:txBody>
      </p:sp>
      <p:sp>
        <p:nvSpPr>
          <p:cNvPr id="16" name="TextBox 15"/>
          <p:cNvSpPr txBox="1"/>
          <p:nvPr/>
        </p:nvSpPr>
        <p:spPr>
          <a:xfrm>
            <a:off x="2946399" y="16280249"/>
            <a:ext cx="21891155" cy="1169551"/>
          </a:xfrm>
          <a:prstGeom prst="rect">
            <a:avLst/>
          </a:prstGeom>
          <a:noFill/>
        </p:spPr>
        <p:txBody>
          <a:bodyPr wrap="square" rtlCol="0">
            <a:spAutoFit/>
          </a:bodyPr>
          <a:lstStyle/>
          <a:p>
            <a:r>
              <a:rPr lang="en-US" altLang="ko-KR" sz="7000" b="1" dirty="0"/>
              <a:t>3. System Architecture &amp; Simulation Results</a:t>
            </a:r>
            <a:endParaRPr lang="ko-KR" altLang="en-US" sz="7000" b="1" dirty="0"/>
          </a:p>
        </p:txBody>
      </p:sp>
      <p:sp>
        <p:nvSpPr>
          <p:cNvPr id="18" name="모서리가 둥근 직사각형 17"/>
          <p:cNvSpPr/>
          <p:nvPr/>
        </p:nvSpPr>
        <p:spPr>
          <a:xfrm>
            <a:off x="2946400" y="33870464"/>
            <a:ext cx="24841200" cy="3594127"/>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o-KR" altLang="en-US" sz="3000" dirty="0">
                <a:ln w="28575">
                  <a:noFill/>
                  <a:prstDash val="dash"/>
                </a:ln>
                <a:solidFill>
                  <a:schemeClr val="tx1"/>
                </a:solidFill>
              </a:rPr>
              <a:t>■</a:t>
            </a:r>
            <a:r>
              <a:rPr lang="en-US" altLang="ko-KR" sz="4200" dirty="0">
                <a:ln w="28575">
                  <a:noFill/>
                  <a:prstDash val="dash"/>
                </a:ln>
                <a:solidFill>
                  <a:schemeClr val="tx1"/>
                </a:solidFill>
              </a:rPr>
              <a:t>Simulation results demonstrate that without the application of these techniques, the current mismatch ranges from 14uA to 134uA, whereas with the application of both techniques, the mismatch is significantly reduced to a range of 52nA to 61nA. This enhances the precision </a:t>
            </a:r>
            <a:r>
              <a:rPr lang="en-US" altLang="ko-KR" sz="4200">
                <a:ln w="28575">
                  <a:noFill/>
                  <a:prstDash val="dash"/>
                </a:ln>
                <a:solidFill>
                  <a:schemeClr val="tx1"/>
                </a:solidFill>
              </a:rPr>
              <a:t>of interpolation.</a:t>
            </a:r>
            <a:endParaRPr lang="en-US" altLang="ko-KR" sz="4200" dirty="0">
              <a:ln w="28575">
                <a:noFill/>
                <a:prstDash val="dash"/>
              </a:ln>
              <a:solidFill>
                <a:schemeClr val="tx1"/>
              </a:solidFill>
            </a:endParaRPr>
          </a:p>
          <a:p>
            <a:r>
              <a:rPr lang="ko-KR" altLang="en-US" sz="3000" dirty="0">
                <a:ln w="28575">
                  <a:noFill/>
                  <a:prstDash val="dash"/>
                </a:ln>
                <a:solidFill>
                  <a:schemeClr val="tx1"/>
                </a:solidFill>
              </a:rPr>
              <a:t>■ </a:t>
            </a:r>
            <a:r>
              <a:rPr lang="en-US" altLang="ko-KR" sz="4200" dirty="0">
                <a:ln w="28575">
                  <a:noFill/>
                  <a:prstDash val="dash"/>
                </a:ln>
                <a:solidFill>
                  <a:schemeClr val="tx1"/>
                </a:solidFill>
              </a:rPr>
              <a:t>The utilization of a charge pump-based PI enabled achieving a phase error of  0.23% at low power consumption.</a:t>
            </a:r>
          </a:p>
        </p:txBody>
      </p:sp>
      <p:sp>
        <p:nvSpPr>
          <p:cNvPr id="3" name="TextBox 2"/>
          <p:cNvSpPr txBox="1"/>
          <p:nvPr/>
        </p:nvSpPr>
        <p:spPr>
          <a:xfrm>
            <a:off x="2946400" y="37274091"/>
            <a:ext cx="24841200" cy="4186531"/>
          </a:xfrm>
          <a:prstGeom prst="rect">
            <a:avLst/>
          </a:prstGeom>
          <a:noFill/>
        </p:spPr>
        <p:txBody>
          <a:bodyPr wrap="square" rtlCol="0">
            <a:spAutoFit/>
          </a:bodyPr>
          <a:lstStyle/>
          <a:p>
            <a:r>
              <a:rPr lang="en-US" altLang="ko-KR" sz="5000" b="1" dirty="0">
                <a:ln w="28575">
                  <a:noFill/>
                  <a:prstDash val="dash"/>
                </a:ln>
              </a:rPr>
              <a:t>Acknowledgement</a:t>
            </a:r>
            <a:r>
              <a:rPr lang="en-US" altLang="ko-KR" sz="7200" dirty="0">
                <a:ln w="28575">
                  <a:noFill/>
                  <a:prstDash val="dash"/>
                </a:ln>
              </a:rPr>
              <a:t>    </a:t>
            </a:r>
            <a:r>
              <a:rPr lang="en-US" altLang="ko-KR" sz="4000" dirty="0">
                <a:ln w="28575">
                  <a:noFill/>
                  <a:prstDash val="dash"/>
                </a:ln>
              </a:rPr>
              <a:t>The chip fabrication was supported by the IC Design Education Center(IDEC), Korea.</a:t>
            </a:r>
          </a:p>
          <a:p>
            <a:r>
              <a:rPr lang="en-US" altLang="ko-KR" sz="5000" b="1" dirty="0">
                <a:ln w="28575">
                  <a:noFill/>
                  <a:prstDash val="dash"/>
                </a:ln>
              </a:rPr>
              <a:t>Reference    </a:t>
            </a:r>
            <a:r>
              <a:rPr lang="en-US" altLang="ko-KR" sz="2500" dirty="0">
                <a:ln w="28575">
                  <a:noFill/>
                  <a:prstDash val="dash"/>
                </a:ln>
              </a:rPr>
              <a:t>[1] </a:t>
            </a:r>
            <a:r>
              <a:rPr lang="en-US" altLang="ko-KR" sz="2500" dirty="0">
                <a:effectLst/>
                <a:ea typeface="바탕" panose="02030600000101010101" pitchFamily="18" charset="-127"/>
              </a:rPr>
              <a:t>Bruno W. </a:t>
            </a:r>
            <a:r>
              <a:rPr lang="en-US" altLang="ko-KR" sz="2500" dirty="0" err="1">
                <a:effectLst/>
                <a:ea typeface="바탕" panose="02030600000101010101" pitchFamily="18" charset="-127"/>
              </a:rPr>
              <a:t>Garlepp</a:t>
            </a:r>
            <a:r>
              <a:rPr lang="en-US" altLang="ko-KR" sz="2500" dirty="0">
                <a:effectLst/>
                <a:ea typeface="바탕" panose="02030600000101010101" pitchFamily="18" charset="-127"/>
              </a:rPr>
              <a:t>, et al, </a:t>
            </a:r>
            <a:r>
              <a:rPr lang="en-US" altLang="ko-KR" sz="2500" dirty="0">
                <a:solidFill>
                  <a:srgbClr val="000000"/>
                </a:solidFill>
                <a:effectLst/>
                <a:ea typeface="바탕" panose="02030600000101010101" pitchFamily="18" charset="-127"/>
              </a:rPr>
              <a:t>"</a:t>
            </a:r>
            <a:r>
              <a:rPr lang="en-US" altLang="ko-KR" sz="2500" dirty="0">
                <a:effectLst/>
                <a:ea typeface="바탕" panose="02030600000101010101" pitchFamily="18" charset="-127"/>
              </a:rPr>
              <a:t>A Portable Digital DLL for High-Speed CMOS Interface Circuits,</a:t>
            </a:r>
            <a:r>
              <a:rPr lang="en-US" altLang="ko-KR" sz="2500" dirty="0">
                <a:solidFill>
                  <a:srgbClr val="000000"/>
                </a:solidFill>
                <a:effectLst/>
                <a:ea typeface="바탕" panose="02030600000101010101" pitchFamily="18" charset="-127"/>
              </a:rPr>
              <a:t>"</a:t>
            </a:r>
            <a:r>
              <a:rPr lang="en-US" altLang="ko-KR" sz="2500" dirty="0">
                <a:effectLst/>
                <a:ea typeface="바탕" panose="02030600000101010101" pitchFamily="18" charset="-127"/>
              </a:rPr>
              <a:t> in </a:t>
            </a:r>
            <a:r>
              <a:rPr lang="en-US" altLang="ko-KR" sz="2500" i="1" dirty="0">
                <a:effectLst/>
                <a:ea typeface="바탕" panose="02030600000101010101" pitchFamily="18" charset="-127"/>
              </a:rPr>
              <a:t>IEEE</a:t>
            </a:r>
            <a:r>
              <a:rPr lang="en-US" altLang="ko-KR" sz="2500" dirty="0">
                <a:effectLst/>
                <a:ea typeface="바탕" panose="02030600000101010101" pitchFamily="18" charset="-127"/>
              </a:rPr>
              <a:t> </a:t>
            </a:r>
            <a:r>
              <a:rPr lang="en-US" altLang="ko-KR" sz="2500" i="1" dirty="0">
                <a:solidFill>
                  <a:srgbClr val="000000"/>
                </a:solidFill>
                <a:effectLst/>
                <a:ea typeface="MS Mincho" panose="02020609040205080304" pitchFamily="49" charset="-128"/>
              </a:rPr>
              <a:t>Journal of Solid-State Circuits, </a:t>
            </a:r>
            <a:r>
              <a:rPr lang="en-US" altLang="ko-KR" sz="2500" dirty="0">
                <a:solidFill>
                  <a:srgbClr val="000000"/>
                </a:solidFill>
                <a:effectLst/>
                <a:ea typeface="MS Mincho" panose="02020609040205080304" pitchFamily="49" charset="-128"/>
              </a:rPr>
              <a:t>vol. 34, no. 5, May.1999.</a:t>
            </a:r>
            <a:r>
              <a:rPr lang="en-US" altLang="ko-KR" sz="2500" dirty="0">
                <a:ln w="28575">
                  <a:noFill/>
                  <a:prstDash val="dash"/>
                </a:ln>
              </a:rPr>
              <a:t>       </a:t>
            </a:r>
          </a:p>
          <a:p>
            <a:r>
              <a:rPr lang="en-US" altLang="ko-KR" sz="2500" dirty="0">
                <a:ln w="28575">
                  <a:noFill/>
                  <a:prstDash val="dash"/>
                </a:ln>
              </a:rPr>
              <a:t>                                             [2] </a:t>
            </a:r>
            <a:r>
              <a:rPr lang="en-US" altLang="ko-KR" sz="2500" dirty="0" err="1">
                <a:effectLst/>
                <a:ea typeface="바탕" panose="02030600000101010101" pitchFamily="18" charset="-127"/>
              </a:rPr>
              <a:t>B.Razavi</a:t>
            </a:r>
            <a:r>
              <a:rPr lang="en-US" altLang="ko-KR" sz="2500" dirty="0">
                <a:effectLst/>
                <a:ea typeface="바탕" panose="02030600000101010101" pitchFamily="18" charset="-127"/>
              </a:rPr>
              <a:t>, </a:t>
            </a:r>
            <a:r>
              <a:rPr lang="en-US" altLang="ko-KR" sz="2500" dirty="0">
                <a:solidFill>
                  <a:srgbClr val="000000"/>
                </a:solidFill>
                <a:effectLst/>
                <a:ea typeface="바탕" panose="02030600000101010101" pitchFamily="18" charset="-127"/>
              </a:rPr>
              <a:t>"</a:t>
            </a:r>
            <a:r>
              <a:rPr lang="en-US" altLang="ko-KR" sz="2500" dirty="0">
                <a:effectLst/>
                <a:ea typeface="바탕" panose="02030600000101010101" pitchFamily="18" charset="-127"/>
              </a:rPr>
              <a:t>Design of Analog CMOS Integrated Circuits, Second Edition,</a:t>
            </a:r>
            <a:r>
              <a:rPr lang="en-US" altLang="ko-KR" sz="2500" dirty="0">
                <a:solidFill>
                  <a:srgbClr val="000000"/>
                </a:solidFill>
                <a:effectLst/>
                <a:ea typeface="바탕" panose="02030600000101010101" pitchFamily="18" charset="-127"/>
              </a:rPr>
              <a:t> "</a:t>
            </a:r>
            <a:r>
              <a:rPr lang="en-US" altLang="ko-KR" sz="2500" dirty="0">
                <a:effectLst/>
                <a:ea typeface="바탕" panose="02030600000101010101" pitchFamily="18" charset="-127"/>
              </a:rPr>
              <a:t> Mc Graw Hill Education, 1999. </a:t>
            </a:r>
          </a:p>
          <a:p>
            <a:pPr algn="just"/>
            <a:r>
              <a:rPr lang="en-US" altLang="ko-KR" sz="2500" dirty="0">
                <a:ln w="28575">
                  <a:noFill/>
                  <a:prstDash val="dash"/>
                </a:ln>
                <a:ea typeface="바탕" panose="02030600000101010101" pitchFamily="18" charset="-127"/>
              </a:rPr>
              <a:t>                                             </a:t>
            </a:r>
            <a:r>
              <a:rPr lang="en-US" altLang="ko-KR" sz="2500" dirty="0">
                <a:ln w="28575">
                  <a:noFill/>
                  <a:prstDash val="dash"/>
                </a:ln>
              </a:rPr>
              <a:t>[3] </a:t>
            </a:r>
            <a:r>
              <a:rPr lang="en-US" altLang="ko-KR" sz="2500" dirty="0">
                <a:effectLst/>
                <a:ea typeface="바탕" panose="02030600000101010101" pitchFamily="18" charset="-127"/>
              </a:rPr>
              <a:t>Aravind </a:t>
            </a:r>
            <a:r>
              <a:rPr lang="en-US" altLang="ko-KR" sz="2500" dirty="0" err="1">
                <a:effectLst/>
                <a:ea typeface="바탕" panose="02030600000101010101" pitchFamily="18" charset="-127"/>
              </a:rPr>
              <a:t>Tharayil</a:t>
            </a:r>
            <a:r>
              <a:rPr lang="en-US" altLang="ko-KR" sz="2500" dirty="0">
                <a:effectLst/>
                <a:ea typeface="바탕" panose="02030600000101010101" pitchFamily="18" charset="-127"/>
              </a:rPr>
              <a:t> Narayanan, et al, </a:t>
            </a:r>
            <a:r>
              <a:rPr lang="en-US" altLang="ko-KR" sz="2500" dirty="0">
                <a:solidFill>
                  <a:srgbClr val="000000"/>
                </a:solidFill>
                <a:effectLst/>
                <a:ea typeface="바탕" panose="02030600000101010101" pitchFamily="18" charset="-127"/>
              </a:rPr>
              <a:t>"</a:t>
            </a:r>
            <a:r>
              <a:rPr lang="en-US" altLang="ko-KR" sz="2500" dirty="0">
                <a:effectLst/>
                <a:ea typeface="바탕" panose="02030600000101010101" pitchFamily="18" charset="-127"/>
              </a:rPr>
              <a:t>A Fractional-N Sub-Sampling PLL using a Pipelined Phase-Interpolator With an </a:t>
            </a:r>
            <a:r>
              <a:rPr lang="en-US" altLang="ko-KR" sz="2500" dirty="0" err="1">
                <a:effectLst/>
                <a:ea typeface="바탕" panose="02030600000101010101" pitchFamily="18" charset="-127"/>
              </a:rPr>
              <a:t>FoM</a:t>
            </a:r>
            <a:r>
              <a:rPr lang="en-US" altLang="ko-KR" sz="2500" dirty="0">
                <a:effectLst/>
                <a:ea typeface="바탕" panose="02030600000101010101" pitchFamily="18" charset="-127"/>
              </a:rPr>
              <a:t> of -250dB,</a:t>
            </a:r>
            <a:r>
              <a:rPr lang="en-US" altLang="ko-KR" sz="2500" dirty="0">
                <a:solidFill>
                  <a:srgbClr val="000000"/>
                </a:solidFill>
                <a:effectLst/>
                <a:ea typeface="바탕" panose="02030600000101010101" pitchFamily="18" charset="-127"/>
              </a:rPr>
              <a:t>"</a:t>
            </a:r>
            <a:r>
              <a:rPr lang="en-US" altLang="ko-KR" sz="2500" dirty="0">
                <a:effectLst/>
                <a:ea typeface="바탕" panose="02030600000101010101" pitchFamily="18" charset="-127"/>
              </a:rPr>
              <a:t> in </a:t>
            </a:r>
            <a:r>
              <a:rPr lang="en-US" altLang="ko-KR" sz="2500" i="1" dirty="0">
                <a:effectLst/>
                <a:ea typeface="바탕" panose="02030600000101010101" pitchFamily="18" charset="-127"/>
              </a:rPr>
              <a:t>IEEE Journal of Solid-state</a:t>
            </a:r>
          </a:p>
          <a:p>
            <a:pPr algn="just"/>
            <a:r>
              <a:rPr lang="en-US" altLang="ko-KR" sz="2500" i="1" dirty="0">
                <a:ea typeface="바탕" panose="02030600000101010101" pitchFamily="18" charset="-127"/>
              </a:rPr>
              <a:t>                                                 </a:t>
            </a:r>
            <a:r>
              <a:rPr lang="en-US" altLang="ko-KR" sz="2500" i="1" dirty="0">
                <a:effectLst/>
                <a:ea typeface="바탕" panose="02030600000101010101" pitchFamily="18" charset="-127"/>
              </a:rPr>
              <a:t> Circuits</a:t>
            </a:r>
            <a:r>
              <a:rPr lang="en-US" altLang="ko-KR" sz="2500" dirty="0">
                <a:effectLst/>
                <a:ea typeface="바탕" panose="02030600000101010101" pitchFamily="18" charset="-127"/>
              </a:rPr>
              <a:t>, vol. 51, no. 7, July. 2016.</a:t>
            </a:r>
            <a:endParaRPr lang="ko-KR" altLang="ko-KR" sz="2500" dirty="0">
              <a:effectLst/>
              <a:ea typeface="바탕" panose="02030600000101010101" pitchFamily="18" charset="-127"/>
            </a:endParaRPr>
          </a:p>
          <a:p>
            <a:endParaRPr lang="ko-KR" altLang="en-US" dirty="0"/>
          </a:p>
        </p:txBody>
      </p:sp>
      <p:sp>
        <p:nvSpPr>
          <p:cNvPr id="21" name="TextBox 20"/>
          <p:cNvSpPr txBox="1"/>
          <p:nvPr/>
        </p:nvSpPr>
        <p:spPr>
          <a:xfrm>
            <a:off x="2946399" y="32707131"/>
            <a:ext cx="11569700" cy="1169551"/>
          </a:xfrm>
          <a:prstGeom prst="rect">
            <a:avLst/>
          </a:prstGeom>
          <a:noFill/>
        </p:spPr>
        <p:txBody>
          <a:bodyPr wrap="square" rtlCol="0">
            <a:spAutoFit/>
          </a:bodyPr>
          <a:lstStyle/>
          <a:p>
            <a:r>
              <a:rPr lang="en-US" altLang="ko-KR" sz="7000" b="1" dirty="0"/>
              <a:t>4. Conclusion</a:t>
            </a:r>
            <a:endParaRPr lang="ko-KR" altLang="en-US" sz="7000" b="1" dirty="0"/>
          </a:p>
        </p:txBody>
      </p:sp>
      <p:sp>
        <p:nvSpPr>
          <p:cNvPr id="24" name="모서리가 둥근 직사각형 23"/>
          <p:cNvSpPr/>
          <p:nvPr/>
        </p:nvSpPr>
        <p:spPr>
          <a:xfrm>
            <a:off x="15849600" y="10666357"/>
            <a:ext cx="12198350" cy="5613891"/>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ltLang="ko-KR" sz="3000" dirty="0">
              <a:ln w="28575">
                <a:noFill/>
                <a:prstDash val="dash"/>
              </a:ln>
              <a:solidFill>
                <a:schemeClr val="tx1"/>
              </a:solidFill>
            </a:endParaRPr>
          </a:p>
          <a:p>
            <a:pPr algn="just"/>
            <a:r>
              <a:rPr lang="ko-KR" altLang="en-US" sz="3000" dirty="0">
                <a:ln w="28575">
                  <a:noFill/>
                  <a:prstDash val="dash"/>
                </a:ln>
                <a:solidFill>
                  <a:schemeClr val="tx1"/>
                </a:solidFill>
              </a:rPr>
              <a:t>■</a:t>
            </a:r>
            <a:r>
              <a:rPr lang="en-US" altLang="ko-KR" sz="3000" dirty="0">
                <a:ln w="28575">
                  <a:noFill/>
                  <a:prstDash val="dash"/>
                </a:ln>
                <a:solidFill>
                  <a:schemeClr val="tx1"/>
                </a:solidFill>
              </a:rPr>
              <a:t> </a:t>
            </a:r>
            <a:r>
              <a:rPr lang="en-US" altLang="ko-KR" sz="4000" dirty="0">
                <a:ln w="28575">
                  <a:noFill/>
                  <a:prstDash val="dash"/>
                </a:ln>
                <a:solidFill>
                  <a:schemeClr val="tx1"/>
                </a:solidFill>
              </a:rPr>
              <a:t>In order to facilitate the charging and discharging operations of the charge pump, an 8GHz clock is provided as the input to the switches.</a:t>
            </a:r>
          </a:p>
          <a:p>
            <a:pPr algn="just"/>
            <a:r>
              <a:rPr lang="ko-KR" altLang="en-US" sz="3000" dirty="0">
                <a:ln w="28575">
                  <a:noFill/>
                  <a:prstDash val="dash"/>
                </a:ln>
                <a:solidFill>
                  <a:schemeClr val="tx1"/>
                </a:solidFill>
              </a:rPr>
              <a:t>■ </a:t>
            </a:r>
            <a:r>
              <a:rPr lang="en-US" altLang="ko-KR" sz="4000" dirty="0">
                <a:ln w="28575">
                  <a:noFill/>
                  <a:prstDash val="dash"/>
                </a:ln>
                <a:solidFill>
                  <a:schemeClr val="tx1"/>
                </a:solidFill>
              </a:rPr>
              <a:t>Dynamic biasing adjusts the gate voltage to bias the PMOS and NMOS current sources in such a way that the current mismatch between them is minimized.</a:t>
            </a:r>
          </a:p>
          <a:p>
            <a:pPr algn="just"/>
            <a:r>
              <a:rPr lang="ko-KR" altLang="en-US" sz="3200" dirty="0">
                <a:ln w="28575">
                  <a:noFill/>
                  <a:prstDash val="dash"/>
                </a:ln>
                <a:solidFill>
                  <a:schemeClr val="tx1"/>
                </a:solidFill>
              </a:rPr>
              <a:t>■</a:t>
            </a:r>
            <a:r>
              <a:rPr lang="ko-KR" altLang="en-US" sz="4000" dirty="0">
                <a:ln w="28575">
                  <a:noFill/>
                  <a:prstDash val="dash"/>
                </a:ln>
                <a:solidFill>
                  <a:schemeClr val="tx1"/>
                </a:solidFill>
              </a:rPr>
              <a:t> </a:t>
            </a:r>
            <a:r>
              <a:rPr lang="en-US" altLang="ko-KR" sz="4000" dirty="0">
                <a:ln w="28575">
                  <a:noFill/>
                  <a:prstDash val="dash"/>
                </a:ln>
                <a:solidFill>
                  <a:schemeClr val="tx1"/>
                </a:solidFill>
              </a:rPr>
              <a:t>Bootstrapping reduces current mismatch through pre-charging, resulting in improved accuracy of interpolation.</a:t>
            </a:r>
          </a:p>
          <a:p>
            <a:pPr algn="just"/>
            <a:endParaRPr lang="en-US" altLang="ko-KR" sz="4000" dirty="0">
              <a:ln w="28575">
                <a:noFill/>
                <a:prstDash val="dash"/>
              </a:ln>
              <a:solidFill>
                <a:schemeClr val="tx1"/>
              </a:solidFill>
            </a:endParaRPr>
          </a:p>
        </p:txBody>
      </p:sp>
      <p:pic>
        <p:nvPicPr>
          <p:cNvPr id="11" name="그림 10">
            <a:extLst>
              <a:ext uri="{FF2B5EF4-FFF2-40B4-BE49-F238E27FC236}">
                <a16:creationId xmlns:a16="http://schemas.microsoft.com/office/drawing/2014/main" id="{33461E0D-ABA1-E775-7FE3-13E5F9FC7023}"/>
              </a:ext>
            </a:extLst>
          </p:cNvPr>
          <p:cNvPicPr>
            <a:picLocks noChangeAspect="1"/>
          </p:cNvPicPr>
          <p:nvPr/>
        </p:nvPicPr>
        <p:blipFill>
          <a:blip r:embed="rId2"/>
          <a:stretch>
            <a:fillRect/>
          </a:stretch>
        </p:blipFill>
        <p:spPr>
          <a:xfrm>
            <a:off x="3930397" y="26953534"/>
            <a:ext cx="10985202" cy="5553090"/>
          </a:xfrm>
          <a:prstGeom prst="rect">
            <a:avLst/>
          </a:prstGeom>
        </p:spPr>
      </p:pic>
      <p:pic>
        <p:nvPicPr>
          <p:cNvPr id="14" name="그림 13">
            <a:extLst>
              <a:ext uri="{FF2B5EF4-FFF2-40B4-BE49-F238E27FC236}">
                <a16:creationId xmlns:a16="http://schemas.microsoft.com/office/drawing/2014/main" id="{35529376-C461-982D-7C0F-5B981903E022}"/>
              </a:ext>
            </a:extLst>
          </p:cNvPr>
          <p:cNvPicPr>
            <a:picLocks noChangeAspect="1"/>
          </p:cNvPicPr>
          <p:nvPr/>
        </p:nvPicPr>
        <p:blipFill>
          <a:blip r:embed="rId3"/>
          <a:stretch>
            <a:fillRect/>
          </a:stretch>
        </p:blipFill>
        <p:spPr>
          <a:xfrm>
            <a:off x="16064758" y="26959130"/>
            <a:ext cx="10985203" cy="5547493"/>
          </a:xfrm>
          <a:prstGeom prst="rect">
            <a:avLst/>
          </a:prstGeom>
        </p:spPr>
      </p:pic>
      <p:sp>
        <p:nvSpPr>
          <p:cNvPr id="15" name="사각형: 둥근 모서리 14">
            <a:extLst>
              <a:ext uri="{FF2B5EF4-FFF2-40B4-BE49-F238E27FC236}">
                <a16:creationId xmlns:a16="http://schemas.microsoft.com/office/drawing/2014/main" id="{F2B0BEB6-6ABA-18A7-97CB-BFB8AB2963A8}"/>
              </a:ext>
            </a:extLst>
          </p:cNvPr>
          <p:cNvSpPr/>
          <p:nvPr/>
        </p:nvSpPr>
        <p:spPr>
          <a:xfrm>
            <a:off x="3708391" y="17949973"/>
            <a:ext cx="11436359" cy="77627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ko-KR" sz="4000" b="1" dirty="0"/>
              <a:t>TOP architecture of proposed design</a:t>
            </a:r>
          </a:p>
        </p:txBody>
      </p:sp>
      <p:sp>
        <p:nvSpPr>
          <p:cNvPr id="19" name="사각형: 둥근 모서리 18">
            <a:extLst>
              <a:ext uri="{FF2B5EF4-FFF2-40B4-BE49-F238E27FC236}">
                <a16:creationId xmlns:a16="http://schemas.microsoft.com/office/drawing/2014/main" id="{C4749F35-D911-F0BC-E56A-4B5A80757F78}"/>
              </a:ext>
            </a:extLst>
          </p:cNvPr>
          <p:cNvSpPr/>
          <p:nvPr/>
        </p:nvSpPr>
        <p:spPr>
          <a:xfrm>
            <a:off x="15878170" y="17949972"/>
            <a:ext cx="11436359" cy="77627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ko-KR" sz="4000" b="1" dirty="0"/>
              <a:t>Schematic of the proposed Charge pump</a:t>
            </a:r>
          </a:p>
        </p:txBody>
      </p:sp>
      <p:sp>
        <p:nvSpPr>
          <p:cNvPr id="20" name="사각형: 둥근 모서리 19">
            <a:extLst>
              <a:ext uri="{FF2B5EF4-FFF2-40B4-BE49-F238E27FC236}">
                <a16:creationId xmlns:a16="http://schemas.microsoft.com/office/drawing/2014/main" id="{5A4CF8C5-DEB1-E3C1-025F-618C96D867AA}"/>
              </a:ext>
            </a:extLst>
          </p:cNvPr>
          <p:cNvSpPr/>
          <p:nvPr/>
        </p:nvSpPr>
        <p:spPr>
          <a:xfrm>
            <a:off x="3708391" y="25867657"/>
            <a:ext cx="11436359" cy="77627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ko-KR" sz="3200" b="1" dirty="0">
                <a:effectLst/>
                <a:ea typeface="바탕" panose="02030600000101010101" pitchFamily="18" charset="-127"/>
              </a:rPr>
              <a:t>Simulation result that is the current mismatch as a function of </a:t>
            </a:r>
            <a:r>
              <a:rPr lang="en-US" altLang="ko-KR" sz="3200" b="1" dirty="0" err="1">
                <a:effectLst/>
                <a:ea typeface="바탕" panose="02030600000101010101" pitchFamily="18" charset="-127"/>
              </a:rPr>
              <a:t>V</a:t>
            </a:r>
            <a:r>
              <a:rPr lang="en-US" altLang="ko-KR" sz="3200" b="1" baseline="-25000" dirty="0" err="1">
                <a:effectLst/>
                <a:ea typeface="바탕" panose="02030600000101010101" pitchFamily="18" charset="-127"/>
              </a:rPr>
              <a:t>out</a:t>
            </a:r>
            <a:endParaRPr lang="en-US" altLang="ko-KR" sz="3200" b="1" dirty="0"/>
          </a:p>
        </p:txBody>
      </p:sp>
      <p:sp>
        <p:nvSpPr>
          <p:cNvPr id="22" name="사각형: 둥근 모서리 21">
            <a:extLst>
              <a:ext uri="{FF2B5EF4-FFF2-40B4-BE49-F238E27FC236}">
                <a16:creationId xmlns:a16="http://schemas.microsoft.com/office/drawing/2014/main" id="{8229D238-3D6C-5AF2-F208-28FC52951B7F}"/>
              </a:ext>
            </a:extLst>
          </p:cNvPr>
          <p:cNvSpPr/>
          <p:nvPr/>
        </p:nvSpPr>
        <p:spPr>
          <a:xfrm>
            <a:off x="15878170" y="25867657"/>
            <a:ext cx="11436359" cy="77627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ko-KR" sz="4000" b="1" dirty="0">
                <a:effectLst/>
                <a:ea typeface="바탕" panose="02030600000101010101" pitchFamily="18" charset="-127"/>
              </a:rPr>
              <a:t>Transient simulation</a:t>
            </a:r>
            <a:endParaRPr lang="en-US" altLang="ko-KR" sz="4000" b="1" dirty="0"/>
          </a:p>
        </p:txBody>
      </p:sp>
      <p:pic>
        <p:nvPicPr>
          <p:cNvPr id="10" name="그림 9">
            <a:extLst>
              <a:ext uri="{FF2B5EF4-FFF2-40B4-BE49-F238E27FC236}">
                <a16:creationId xmlns:a16="http://schemas.microsoft.com/office/drawing/2014/main" id="{C4C1D112-0198-E5BB-5CF2-C0A6A412003D}"/>
              </a:ext>
            </a:extLst>
          </p:cNvPr>
          <p:cNvPicPr>
            <a:picLocks noChangeAspect="1"/>
          </p:cNvPicPr>
          <p:nvPr/>
        </p:nvPicPr>
        <p:blipFill>
          <a:blip r:embed="rId4"/>
          <a:stretch>
            <a:fillRect/>
          </a:stretch>
        </p:blipFill>
        <p:spPr>
          <a:xfrm>
            <a:off x="3930397" y="19205138"/>
            <a:ext cx="10985202" cy="5826562"/>
          </a:xfrm>
          <a:prstGeom prst="rect">
            <a:avLst/>
          </a:prstGeom>
        </p:spPr>
      </p:pic>
      <p:pic>
        <p:nvPicPr>
          <p:cNvPr id="17" name="그림 16">
            <a:extLst>
              <a:ext uri="{FF2B5EF4-FFF2-40B4-BE49-F238E27FC236}">
                <a16:creationId xmlns:a16="http://schemas.microsoft.com/office/drawing/2014/main" id="{A2F41EC5-B044-B964-25ED-3E156159580A}"/>
              </a:ext>
            </a:extLst>
          </p:cNvPr>
          <p:cNvPicPr>
            <a:picLocks noChangeAspect="1"/>
          </p:cNvPicPr>
          <p:nvPr/>
        </p:nvPicPr>
        <p:blipFill>
          <a:blip r:embed="rId5"/>
          <a:stretch>
            <a:fillRect/>
          </a:stretch>
        </p:blipFill>
        <p:spPr>
          <a:xfrm>
            <a:off x="16064758" y="19093232"/>
            <a:ext cx="10985202" cy="6153792"/>
          </a:xfrm>
          <a:prstGeom prst="rect">
            <a:avLst/>
          </a:prstGeom>
        </p:spPr>
      </p:pic>
    </p:spTree>
    <p:extLst>
      <p:ext uri="{BB962C8B-B14F-4D97-AF65-F5344CB8AC3E}">
        <p14:creationId xmlns:p14="http://schemas.microsoft.com/office/powerpoint/2010/main" val="61277600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1301</TotalTime>
  <Words>417</Words>
  <Application>Microsoft Office PowerPoint</Application>
  <PresentationFormat>사용자 지정</PresentationFormat>
  <Paragraphs>25</Paragraphs>
  <Slides>1</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vt:i4>
      </vt:variant>
    </vt:vector>
  </HeadingPairs>
  <TitlesOfParts>
    <vt:vector size="5" baseType="lpstr">
      <vt:lpstr>Arial</vt:lpstr>
      <vt:lpstr>Calibri</vt:lpstr>
      <vt:lpstr>Calibri Light</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장현수</cp:lastModifiedBy>
  <cp:revision>41</cp:revision>
  <dcterms:created xsi:type="dcterms:W3CDTF">2018-03-08T06:02:33Z</dcterms:created>
  <dcterms:modified xsi:type="dcterms:W3CDTF">2023-06-14T13:07:04Z</dcterms:modified>
</cp:coreProperties>
</file>