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7">
            <a:extLst>
              <a:ext uri="{FF2B5EF4-FFF2-40B4-BE49-F238E27FC236}">
                <a16:creationId xmlns:a16="http://schemas.microsoft.com/office/drawing/2014/main" id="{1E20D2FE-5BC4-3CFD-EE12-C80D9B7C2FE4}"/>
              </a:ext>
            </a:extLst>
          </p:cNvPr>
          <p:cNvSpPr/>
          <p:nvPr/>
        </p:nvSpPr>
        <p:spPr>
          <a:xfrm>
            <a:off x="0" y="3785339"/>
            <a:ext cx="30275214" cy="3450009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600" b="1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96.48% Peak-Efficiency Continuous-Current Step-Up Battery Charger (CC-SUBC) with Dual Energy-Harvesting Sources for Automotive Application</a:t>
            </a:r>
            <a:endParaRPr kumimoji="0" lang="en-US" altLang="ko-KR" sz="6600" b="0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000" kern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Hyo-</a:t>
            </a:r>
            <a:r>
              <a:rPr lang="en-US" altLang="ko-KR" sz="5000" kern="0" noProof="0" dirty="0" err="1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Jin</a:t>
            </a:r>
            <a:r>
              <a:rPr lang="en-US" altLang="ko-KR" sz="5000" kern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Park, Young-Jun Jeon, Young-Ju Oh, and Sung-Wan Hong</a:t>
            </a:r>
          </a:p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000" kern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School of Electronics Engineering, </a:t>
            </a:r>
            <a:r>
              <a:rPr lang="en-US" altLang="ko-KR" sz="5000" kern="0" noProof="0" dirty="0" err="1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Sogang</a:t>
            </a:r>
            <a:r>
              <a:rPr lang="en-US" altLang="ko-KR" sz="5000" kern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University</a:t>
            </a:r>
            <a:endParaRPr kumimoji="0" lang="ko-KR" altLang="en-US" sz="5000" b="0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42A1DDB-CB51-D9AE-7FE7-834C4D58EFD4}"/>
              </a:ext>
            </a:extLst>
          </p:cNvPr>
          <p:cNvCxnSpPr/>
          <p:nvPr/>
        </p:nvCxnSpPr>
        <p:spPr>
          <a:xfrm>
            <a:off x="14898672" y="8951495"/>
            <a:ext cx="0" cy="31078905"/>
          </a:xfrm>
          <a:prstGeom prst="line">
            <a:avLst/>
          </a:prstGeom>
          <a:ln w="28575">
            <a:solidFill>
              <a:srgbClr val="AED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68A54F-E48F-130A-E130-F29947444779}"/>
              </a:ext>
            </a:extLst>
          </p:cNvPr>
          <p:cNvSpPr txBox="1"/>
          <p:nvPr/>
        </p:nvSpPr>
        <p:spPr>
          <a:xfrm>
            <a:off x="673768" y="8498847"/>
            <a:ext cx="11454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Design Procedure</a:t>
            </a:r>
            <a:endParaRPr lang="ko-KR" alt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E5C58-7B7F-2D8B-A928-BD280B202B55}"/>
              </a:ext>
            </a:extLst>
          </p:cNvPr>
          <p:cNvSpPr txBox="1"/>
          <p:nvPr/>
        </p:nvSpPr>
        <p:spPr>
          <a:xfrm>
            <a:off x="15218954" y="20924135"/>
            <a:ext cx="11454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ko-KR" alt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88752-0606-00AA-70F5-95E1C62E697B}"/>
              </a:ext>
            </a:extLst>
          </p:cNvPr>
          <p:cNvSpPr txBox="1"/>
          <p:nvPr/>
        </p:nvSpPr>
        <p:spPr>
          <a:xfrm>
            <a:off x="15039473" y="33101735"/>
            <a:ext cx="11454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4B5F9-0325-2375-84DF-9EC77682D9BE}"/>
              </a:ext>
            </a:extLst>
          </p:cNvPr>
          <p:cNvSpPr txBox="1"/>
          <p:nvPr/>
        </p:nvSpPr>
        <p:spPr>
          <a:xfrm>
            <a:off x="15137606" y="34356009"/>
            <a:ext cx="151323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CC-SUBC has the largest maximum output power among the step-up converters.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Among the converters, CC-SUBC is the sole converter having two input sources.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Among the step-up converters, only CC-SUBC has a continuous I</a:t>
            </a:r>
            <a:r>
              <a:rPr lang="en-US" altLang="ko-KR" sz="5000" b="1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US" altLang="ko-KR" sz="5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45B2781-750B-47A7-2CBA-B40B12E98EB3}"/>
              </a:ext>
            </a:extLst>
          </p:cNvPr>
          <p:cNvSpPr/>
          <p:nvPr/>
        </p:nvSpPr>
        <p:spPr>
          <a:xfrm>
            <a:off x="15218954" y="39552305"/>
            <a:ext cx="147362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900" b="1" dirty="0">
                <a:latin typeface="Arial" panose="020B0604020202020204" pitchFamily="34" charset="0"/>
                <a:cs typeface="Arial" panose="020B0604020202020204" pitchFamily="34" charset="0"/>
              </a:rPr>
              <a:t>&lt;Acknowledgement&gt; </a:t>
            </a:r>
          </a:p>
          <a:p>
            <a:pPr algn="ctr"/>
            <a:r>
              <a:rPr lang="en-US" altLang="ko-KR" sz="2900" dirty="0">
                <a:latin typeface="Arial" panose="020B0604020202020204" pitchFamily="34" charset="0"/>
                <a:cs typeface="Arial" panose="020B0604020202020204" pitchFamily="34" charset="0"/>
              </a:rPr>
              <a:t>The EDA tools were supported by the IC Design Education Center (IDEC), South Korea.</a:t>
            </a:r>
            <a:endParaRPr lang="ko-KR" alt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468EE8-EABA-98B3-68ED-39F32FD1FE98}"/>
              </a:ext>
            </a:extLst>
          </p:cNvPr>
          <p:cNvSpPr txBox="1"/>
          <p:nvPr/>
        </p:nvSpPr>
        <p:spPr>
          <a:xfrm>
            <a:off x="7049822" y="17637172"/>
            <a:ext cx="78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ko-KR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F265E6-DA45-5487-574C-DC44D3309706}"/>
              </a:ext>
            </a:extLst>
          </p:cNvPr>
          <p:cNvSpPr txBox="1"/>
          <p:nvPr/>
        </p:nvSpPr>
        <p:spPr>
          <a:xfrm>
            <a:off x="5869895" y="17178469"/>
            <a:ext cx="8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ko-KR" altLang="en-US" sz="5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56F745-C3E1-246A-CDAA-92BEC2CA06D5}"/>
              </a:ext>
            </a:extLst>
          </p:cNvPr>
          <p:cNvSpPr txBox="1"/>
          <p:nvPr/>
        </p:nvSpPr>
        <p:spPr>
          <a:xfrm>
            <a:off x="15227723" y="16290393"/>
            <a:ext cx="13760733" cy="361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Positive Feedback Loops</a:t>
            </a:r>
            <a:endParaRPr lang="en-US" altLang="ko-K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4500" b="1" dirty="0">
                <a:latin typeface="Arial" panose="020B0604020202020204" pitchFamily="34" charset="0"/>
                <a:cs typeface="Arial" panose="020B0604020202020204" pitchFamily="34" charset="0"/>
              </a:rPr>
              <a:t>Adaptively increase bias current</a:t>
            </a:r>
            <a:endParaRPr lang="en-US" altLang="ko-KR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4500" b="1" dirty="0">
                <a:latin typeface="Arial" panose="020B0604020202020204" pitchFamily="34" charset="0"/>
                <a:cs typeface="Arial" panose="020B0604020202020204" pitchFamily="34" charset="0"/>
              </a:rPr>
              <a:t>Possible to improve slew-rate</a:t>
            </a:r>
          </a:p>
          <a:p>
            <a:pPr marL="685800" indent="-6858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sz="4500" b="1" dirty="0">
                <a:latin typeface="Arial" panose="020B0604020202020204" pitchFamily="34" charset="0"/>
                <a:cs typeface="Arial" panose="020B0604020202020204" pitchFamily="34" charset="0"/>
              </a:rPr>
              <a:t>Keep static power consumption small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BB7EF5C2-2F58-462D-E4FE-DC5C360C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9896518"/>
            <a:ext cx="13241291" cy="72327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8D14F8-3885-B95A-82D8-C413D3467C6C}"/>
              </a:ext>
            </a:extLst>
          </p:cNvPr>
          <p:cNvSpPr txBox="1"/>
          <p:nvPr/>
        </p:nvSpPr>
        <p:spPr>
          <a:xfrm>
            <a:off x="364341" y="16830430"/>
            <a:ext cx="7255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Buck charger</a:t>
            </a:r>
          </a:p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Continuous output current</a:t>
            </a:r>
          </a:p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Inefficient use of harvesting cells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119E86-503D-7B64-514E-C87B8840A0D4}"/>
              </a:ext>
            </a:extLst>
          </p:cNvPr>
          <p:cNvSpPr txBox="1"/>
          <p:nvPr/>
        </p:nvSpPr>
        <p:spPr>
          <a:xfrm>
            <a:off x="14129297" y="17656707"/>
            <a:ext cx="78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ko-KR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B652B1-F064-D765-980E-FF0EEECC8531}"/>
              </a:ext>
            </a:extLst>
          </p:cNvPr>
          <p:cNvSpPr txBox="1"/>
          <p:nvPr/>
        </p:nvSpPr>
        <p:spPr>
          <a:xfrm>
            <a:off x="13840391" y="17100176"/>
            <a:ext cx="88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ko-KR" altLang="en-US" sz="5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861B31-C1F0-8FF7-30E2-44477CDC47AF}"/>
              </a:ext>
            </a:extLst>
          </p:cNvPr>
          <p:cNvSpPr txBox="1"/>
          <p:nvPr/>
        </p:nvSpPr>
        <p:spPr>
          <a:xfrm>
            <a:off x="7734975" y="16830430"/>
            <a:ext cx="6791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Boost charger</a:t>
            </a:r>
          </a:p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Discontinuous output current</a:t>
            </a:r>
          </a:p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Efficient use of harvesting cells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7F59C073-A7F1-73C1-7D16-7D1782B3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14" y="19304966"/>
            <a:ext cx="12430546" cy="667647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C35D1F-6AF1-967A-43C5-BE6CD05EA1E1}"/>
              </a:ext>
            </a:extLst>
          </p:cNvPr>
          <p:cNvSpPr txBox="1"/>
          <p:nvPr/>
        </p:nvSpPr>
        <p:spPr>
          <a:xfrm>
            <a:off x="364341" y="26062523"/>
            <a:ext cx="14357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Continuous-Current Step-up battery charger (CC-SUBC)</a:t>
            </a:r>
          </a:p>
          <a:p>
            <a:pPr marL="457200" indent="-457200" algn="just">
              <a:buFontTx/>
              <a:buChar char="-"/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output current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Efficient use of harvesting cells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Dual harvesting sources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F4B652B1-F064-D765-980E-FF0EEECC8531}"/>
              </a:ext>
            </a:extLst>
          </p:cNvPr>
          <p:cNvSpPr txBox="1"/>
          <p:nvPr/>
        </p:nvSpPr>
        <p:spPr>
          <a:xfrm>
            <a:off x="6161394" y="26566056"/>
            <a:ext cx="88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ko-KR" alt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BE95505E-2B88-48EF-668C-9D3C8B49E484}"/>
              </a:ext>
            </a:extLst>
          </p:cNvPr>
          <p:cNvSpPr txBox="1"/>
          <p:nvPr/>
        </p:nvSpPr>
        <p:spPr>
          <a:xfrm>
            <a:off x="6956689" y="27043081"/>
            <a:ext cx="88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ko-KR" alt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E2483B45-C063-42BF-B011-FD45718A1847}"/>
              </a:ext>
            </a:extLst>
          </p:cNvPr>
          <p:cNvSpPr txBox="1"/>
          <p:nvPr/>
        </p:nvSpPr>
        <p:spPr>
          <a:xfrm>
            <a:off x="5605918" y="27518365"/>
            <a:ext cx="88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6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73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59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46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325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3190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7054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919" algn="l" defTabSz="3507730" rtl="0" eaLnBrk="1" latinLnBrk="1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ko-KR" alt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014B4102-CDA4-B0DA-71B8-9B57A3EC9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541" y="9815915"/>
            <a:ext cx="13888813" cy="999174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6D0D592-B505-B375-60A5-4CC2E15A7182}"/>
              </a:ext>
            </a:extLst>
          </p:cNvPr>
          <p:cNvSpPr txBox="1"/>
          <p:nvPr/>
        </p:nvSpPr>
        <p:spPr>
          <a:xfrm>
            <a:off x="15376541" y="19807656"/>
            <a:ext cx="66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Operation of the CC-SUBC</a:t>
            </a:r>
            <a:endParaRPr lang="ko-KR" alt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D0771F-FCF7-F4E1-FC41-2C2B9270AF39}"/>
              </a:ext>
            </a:extLst>
          </p:cNvPr>
          <p:cNvSpPr txBox="1"/>
          <p:nvPr/>
        </p:nvSpPr>
        <p:spPr>
          <a:xfrm>
            <a:off x="21848765" y="19807656"/>
            <a:ext cx="7594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 Duty determination  and relationship between i</a:t>
            </a:r>
            <a:r>
              <a:rPr lang="en-US" altLang="ko-K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en-US" altLang="ko-K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L2</a:t>
            </a:r>
            <a:endParaRPr lang="ko-KR" alt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아래쪽 화살표 2">
            <a:extLst>
              <a:ext uri="{FF2B5EF4-FFF2-40B4-BE49-F238E27FC236}">
                <a16:creationId xmlns:a16="http://schemas.microsoft.com/office/drawing/2014/main" id="{169DC469-768A-8C9D-7F1D-2D1942A68849}"/>
              </a:ext>
            </a:extLst>
          </p:cNvPr>
          <p:cNvSpPr/>
          <p:nvPr/>
        </p:nvSpPr>
        <p:spPr>
          <a:xfrm>
            <a:off x="6984460" y="18481170"/>
            <a:ext cx="933855" cy="9338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BAFF20-C532-8D3C-AD06-E2EF9B86837F}"/>
              </a:ext>
            </a:extLst>
          </p:cNvPr>
          <p:cNvSpPr txBox="1"/>
          <p:nvPr/>
        </p:nvSpPr>
        <p:spPr>
          <a:xfrm>
            <a:off x="15376541" y="8503130"/>
            <a:ext cx="11454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Circuit Explanation</a:t>
            </a:r>
            <a:endParaRPr lang="ko-KR" alt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3E51C362-2D5E-CD25-909D-86B2E1821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172" y="29740568"/>
            <a:ext cx="12670597" cy="908829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16D136E-78D8-820B-62EC-70B2E356C07E}"/>
              </a:ext>
            </a:extLst>
          </p:cNvPr>
          <p:cNvSpPr txBox="1"/>
          <p:nvPr/>
        </p:nvSpPr>
        <p:spPr>
          <a:xfrm>
            <a:off x="673768" y="28483843"/>
            <a:ext cx="114540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7000" b="1" dirty="0">
                <a:latin typeface="Arial" panose="020B0604020202020204" pitchFamily="34" charset="0"/>
                <a:cs typeface="Arial" panose="020B0604020202020204" pitchFamily="34" charset="0"/>
              </a:rPr>
              <a:t>Circuit Architecture</a:t>
            </a:r>
            <a:endParaRPr lang="ko-KR" alt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5D2884-DE83-0273-FF39-D9728F0EE768}"/>
              </a:ext>
            </a:extLst>
          </p:cNvPr>
          <p:cNvSpPr txBox="1"/>
          <p:nvPr/>
        </p:nvSpPr>
        <p:spPr>
          <a:xfrm>
            <a:off x="242154" y="39089317"/>
            <a:ext cx="14515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2 input, 1 Flying capacitor, 2 inductors, and 6 switches</a:t>
            </a:r>
          </a:p>
          <a:p>
            <a:pPr marL="457200" indent="-457200">
              <a:buFontTx/>
              <a:buChar char="-"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Reduce the power loss by making the minimum R</a:t>
            </a:r>
            <a:r>
              <a:rPr lang="en-US" altLang="ko-KR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 of switches</a:t>
            </a: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0D5E623A-EFBC-A12B-A8EF-032831616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5305" y="22350617"/>
            <a:ext cx="6703448" cy="5694721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8FE35CA4-A4FC-D3C2-3E70-95F2DD3C5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4148" y="22178409"/>
            <a:ext cx="7400026" cy="1041056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D22F69-7295-05A3-DAC9-A43CEBC4FAA4}"/>
              </a:ext>
            </a:extLst>
          </p:cNvPr>
          <p:cNvSpPr txBox="1"/>
          <p:nvPr/>
        </p:nvSpPr>
        <p:spPr>
          <a:xfrm>
            <a:off x="23143816" y="30811653"/>
            <a:ext cx="6699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Operation of the proposed charger with a single &amp; dual input source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E43122-0736-7293-9E07-48C7C26461BC}"/>
              </a:ext>
            </a:extLst>
          </p:cNvPr>
          <p:cNvSpPr txBox="1"/>
          <p:nvPr/>
        </p:nvSpPr>
        <p:spPr>
          <a:xfrm>
            <a:off x="23143816" y="28683301"/>
            <a:ext cx="6699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Peak efficiency was 96.48% (V</a:t>
            </a:r>
            <a:r>
              <a:rPr lang="en-US" altLang="ko-K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=10V, V</a:t>
            </a:r>
            <a:r>
              <a:rPr lang="en-US" altLang="ko-K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TEG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=3V and V</a:t>
            </a:r>
            <a:r>
              <a:rPr lang="en-US" altLang="ko-KR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=4.5V )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A18306-E382-FAFB-7B9E-25D0BBFFE86D}"/>
              </a:ext>
            </a:extLst>
          </p:cNvPr>
          <p:cNvSpPr txBox="1"/>
          <p:nvPr/>
        </p:nvSpPr>
        <p:spPr>
          <a:xfrm rot="5400000">
            <a:off x="23077078" y="28750039"/>
            <a:ext cx="71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D671B4-1A4D-FB35-C3AE-299FAF236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2473" y="6368481"/>
            <a:ext cx="5496280" cy="19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1379</TotalTime>
  <Words>239</Words>
  <Application>Microsoft Office PowerPoint</Application>
  <PresentationFormat>사용자 지정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박효진</cp:lastModifiedBy>
  <cp:revision>22</cp:revision>
  <dcterms:created xsi:type="dcterms:W3CDTF">2018-03-08T06:02:33Z</dcterms:created>
  <dcterms:modified xsi:type="dcterms:W3CDTF">2023-05-09T07:28:27Z</dcterms:modified>
</cp:coreProperties>
</file>