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7" d="100"/>
          <a:sy n="17" d="100"/>
        </p:scale>
        <p:origin x="214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143000" y="3759212"/>
            <a:ext cx="27851100" cy="1986883"/>
          </a:xfrm>
          <a:prstGeom prst="roundRect">
            <a:avLst>
              <a:gd name="adj" fmla="val 6945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IR-UWB precision distance measurement system based on correlation technique capable of long-distance measurement</a:t>
            </a:r>
          </a:p>
          <a:p>
            <a:pPr algn="ctr"/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한유현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연세대학교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142999" y="5938526"/>
            <a:ext cx="27851099" cy="3556000"/>
          </a:xfrm>
          <a:prstGeom prst="roundRect">
            <a:avLst>
              <a:gd name="adj" fmla="val 702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43000" y="9686957"/>
            <a:ext cx="27851100" cy="28924320"/>
          </a:xfrm>
          <a:prstGeom prst="roundRect">
            <a:avLst>
              <a:gd name="adj" fmla="val 1211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42999" y="38858564"/>
            <a:ext cx="27989214" cy="185763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✓ We implemented a system that can measure long distances very precisely through two-step (Coarse, Fine) operation.</a:t>
            </a:r>
          </a:p>
          <a:p>
            <a:pPr algn="ctr"/>
            <a:r>
              <a:rPr lang="ko-KR" altLang="en-US" sz="36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✓ </a:t>
            </a:r>
            <a:r>
              <a:rPr lang="en-US" altLang="ko-KR" sz="36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It is designed to extend the measurement distance and implements a Tx/Template Generator that can control center frequency and envelope shape with digital bits.</a:t>
            </a:r>
            <a:endParaRPr lang="ko-KR" altLang="en-US" sz="36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2" name="그림 1" descr="도표, 개략도이(가) 표시된 사진&#10;&#10;자동 생성된 설명">
            <a:extLst>
              <a:ext uri="{FF2B5EF4-FFF2-40B4-BE49-F238E27FC236}">
                <a16:creationId xmlns:a16="http://schemas.microsoft.com/office/drawing/2014/main" id="{6875581C-5697-F3F2-20B5-C5A2DAE80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48" y="11273800"/>
            <a:ext cx="7653954" cy="6120000"/>
          </a:xfrm>
          <a:prstGeom prst="rect">
            <a:avLst/>
          </a:prstGeom>
        </p:spPr>
      </p:pic>
      <p:pic>
        <p:nvPicPr>
          <p:cNvPr id="3" name="그림 2" descr="도표, 개략도이(가) 표시된 사진&#10;&#10;자동 생성된 설명">
            <a:extLst>
              <a:ext uri="{FF2B5EF4-FFF2-40B4-BE49-F238E27FC236}">
                <a16:creationId xmlns:a16="http://schemas.microsoft.com/office/drawing/2014/main" id="{37C4BB6A-C5D9-8D93-756B-3384E71E9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598" y="30376591"/>
            <a:ext cx="5567966" cy="3960000"/>
          </a:xfrm>
          <a:prstGeom prst="rect">
            <a:avLst/>
          </a:prstGeom>
        </p:spPr>
      </p:pic>
      <p:pic>
        <p:nvPicPr>
          <p:cNvPr id="4" name="_x235713112">
            <a:extLst>
              <a:ext uri="{FF2B5EF4-FFF2-40B4-BE49-F238E27FC236}">
                <a16:creationId xmlns:a16="http://schemas.microsoft.com/office/drawing/2014/main" id="{F83C10D4-0DDD-8545-4985-D1ADE28B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270" y="10947725"/>
            <a:ext cx="447874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F00504AE-F19C-3CD0-AFAD-C34F6490C325}"/>
              </a:ext>
            </a:extLst>
          </p:cNvPr>
          <p:cNvGrpSpPr/>
          <p:nvPr/>
        </p:nvGrpSpPr>
        <p:grpSpPr>
          <a:xfrm>
            <a:off x="21806286" y="23938155"/>
            <a:ext cx="6480000" cy="5400000"/>
            <a:chOff x="15639045" y="31600540"/>
            <a:chExt cx="7130007" cy="597521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3ED02AE-1678-6C31-0945-DED97F155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39045" y="34685613"/>
              <a:ext cx="3584565" cy="2880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2AACB07-D92B-CF31-7DD7-47871C66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23610" y="34695759"/>
              <a:ext cx="3545442" cy="2880000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2D02B82-9B86-AC2B-97E9-AC22A153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75624" y="31600540"/>
              <a:ext cx="3547986" cy="2880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4AD686B-B756-A693-0FCB-D0BC4EB1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24159" y="31620832"/>
              <a:ext cx="3544893" cy="2880000"/>
            </a:xfrm>
            <a:prstGeom prst="rect">
              <a:avLst/>
            </a:prstGeom>
          </p:spPr>
        </p:pic>
      </p:grpSp>
      <p:sp>
        <p:nvSpPr>
          <p:cNvPr id="20" name="모서리가 둥근 직사각형 7">
            <a:extLst>
              <a:ext uri="{FF2B5EF4-FFF2-40B4-BE49-F238E27FC236}">
                <a16:creationId xmlns:a16="http://schemas.microsoft.com/office/drawing/2014/main" id="{E58D6C9C-3F7C-D09E-3935-686A0A60E821}"/>
              </a:ext>
            </a:extLst>
          </p:cNvPr>
          <p:cNvSpPr/>
          <p:nvPr/>
        </p:nvSpPr>
        <p:spPr>
          <a:xfrm>
            <a:off x="1645442" y="10167789"/>
            <a:ext cx="13058776" cy="7677560"/>
          </a:xfrm>
          <a:prstGeom prst="roundRect">
            <a:avLst>
              <a:gd name="adj" fmla="val 1211"/>
            </a:avLst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297DB3F-ADE2-7C04-F7B5-559EBF8E3E85}"/>
              </a:ext>
            </a:extLst>
          </p:cNvPr>
          <p:cNvSpPr/>
          <p:nvPr/>
        </p:nvSpPr>
        <p:spPr>
          <a:xfrm>
            <a:off x="2604639" y="9801284"/>
            <a:ext cx="11140382" cy="108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Top Diagram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모서리가 둥근 직사각형 7">
            <a:extLst>
              <a:ext uri="{FF2B5EF4-FFF2-40B4-BE49-F238E27FC236}">
                <a16:creationId xmlns:a16="http://schemas.microsoft.com/office/drawing/2014/main" id="{0FD4CF0F-DCA5-FD97-D533-FE80FB301257}"/>
              </a:ext>
            </a:extLst>
          </p:cNvPr>
          <p:cNvSpPr/>
          <p:nvPr/>
        </p:nvSpPr>
        <p:spPr>
          <a:xfrm>
            <a:off x="15442892" y="10151505"/>
            <a:ext cx="13058776" cy="12188531"/>
          </a:xfrm>
          <a:prstGeom prst="roundRect">
            <a:avLst>
              <a:gd name="adj" fmla="val 1211"/>
            </a:avLst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55" name="모서리가 둥근 직사각형 7">
            <a:extLst>
              <a:ext uri="{FF2B5EF4-FFF2-40B4-BE49-F238E27FC236}">
                <a16:creationId xmlns:a16="http://schemas.microsoft.com/office/drawing/2014/main" id="{7674F9DD-F56D-E397-3928-F24AD3D4E610}"/>
              </a:ext>
            </a:extLst>
          </p:cNvPr>
          <p:cNvSpPr/>
          <p:nvPr/>
        </p:nvSpPr>
        <p:spPr>
          <a:xfrm>
            <a:off x="15428398" y="23095078"/>
            <a:ext cx="13058776" cy="15073748"/>
          </a:xfrm>
          <a:prstGeom prst="roundRect">
            <a:avLst>
              <a:gd name="adj" fmla="val 1211"/>
            </a:avLst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4B58D4C4-2FAF-3B7D-E0D7-BCBDB2281D4D}"/>
              </a:ext>
            </a:extLst>
          </p:cNvPr>
          <p:cNvSpPr/>
          <p:nvPr/>
        </p:nvSpPr>
        <p:spPr>
          <a:xfrm>
            <a:off x="16424536" y="22684793"/>
            <a:ext cx="11140382" cy="108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Measurement Results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119C441B-68D6-E9BF-2D25-EE5297212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3948" y="32528502"/>
            <a:ext cx="6687804" cy="360000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8529FD1B-3BE7-475F-AD7B-1D412500B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490" y="28988805"/>
            <a:ext cx="6445313" cy="36000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3EF20C1C-87A1-98F2-4DC5-8F2F034E9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1260"/>
          <a:stretch/>
        </p:blipFill>
        <p:spPr>
          <a:xfrm>
            <a:off x="1883144" y="22679510"/>
            <a:ext cx="4093892" cy="4895244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30C09275-DB52-A72C-0AC6-CB3F50CC626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1568"/>
          <a:stretch/>
        </p:blipFill>
        <p:spPr>
          <a:xfrm>
            <a:off x="6086321" y="22720956"/>
            <a:ext cx="4183196" cy="5009152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E544D6C4-FE3E-BB39-62AF-66246E7ED0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00232" y="11992683"/>
            <a:ext cx="7773333" cy="396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4B40A23A-CC20-3505-B3FD-6D1DEC7403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37000" y="24030736"/>
            <a:ext cx="6001642" cy="3600000"/>
          </a:xfrm>
          <a:prstGeom prst="rect">
            <a:avLst/>
          </a:prstGeom>
        </p:spPr>
      </p:pic>
      <p:sp>
        <p:nvSpPr>
          <p:cNvPr id="112" name="모서리가 둥근 직사각형 7">
            <a:extLst>
              <a:ext uri="{FF2B5EF4-FFF2-40B4-BE49-F238E27FC236}">
                <a16:creationId xmlns:a16="http://schemas.microsoft.com/office/drawing/2014/main" id="{29897B7C-B0CC-AAD3-66F2-B38EA9BFB308}"/>
              </a:ext>
            </a:extLst>
          </p:cNvPr>
          <p:cNvSpPr/>
          <p:nvPr/>
        </p:nvSpPr>
        <p:spPr>
          <a:xfrm>
            <a:off x="1650737" y="18211986"/>
            <a:ext cx="13058776" cy="19956840"/>
          </a:xfrm>
          <a:prstGeom prst="roundRect">
            <a:avLst>
              <a:gd name="adj" fmla="val 1211"/>
            </a:avLst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117" name="그림 116" descr="도표이(가) 표시된 사진&#10;&#10;자동 생성된 설명">
            <a:extLst>
              <a:ext uri="{FF2B5EF4-FFF2-40B4-BE49-F238E27FC236}">
                <a16:creationId xmlns:a16="http://schemas.microsoft.com/office/drawing/2014/main" id="{1000E81A-746E-D59A-3672-1B40B2E41F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69" y="23050108"/>
            <a:ext cx="3979656" cy="4680000"/>
          </a:xfrm>
          <a:prstGeom prst="rect">
            <a:avLst/>
          </a:prstGeom>
        </p:spPr>
      </p:pic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BADB8C16-6096-DFF9-8893-4BADD58B5125}"/>
              </a:ext>
            </a:extLst>
          </p:cNvPr>
          <p:cNvSpPr/>
          <p:nvPr/>
        </p:nvSpPr>
        <p:spPr>
          <a:xfrm>
            <a:off x="2389054" y="18070289"/>
            <a:ext cx="11140382" cy="108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Key Idea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7A17B4-42BF-E286-1BF5-C2777ED09AF3}"/>
              </a:ext>
            </a:extLst>
          </p:cNvPr>
          <p:cNvSpPr txBox="1"/>
          <p:nvPr/>
        </p:nvSpPr>
        <p:spPr>
          <a:xfrm>
            <a:off x="9555602" y="13113901"/>
            <a:ext cx="51486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/>
              <a:t>✓ A block diagram of the correlation-based measurement system</a:t>
            </a:r>
            <a:endParaRPr lang="ko-KR" altLang="en-US" sz="36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377965B-043A-21A3-3CB5-45A2CFAA33D0}"/>
              </a:ext>
            </a:extLst>
          </p:cNvPr>
          <p:cNvSpPr txBox="1"/>
          <p:nvPr/>
        </p:nvSpPr>
        <p:spPr>
          <a:xfrm>
            <a:off x="1852294" y="27708798"/>
            <a:ext cx="12710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/>
              <a:t>✓ Suggests the possibility of using a long-distance measurement using a range extension circuit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7140DCE-0664-5AE3-C63C-E624F1C52155}"/>
              </a:ext>
            </a:extLst>
          </p:cNvPr>
          <p:cNvSpPr txBox="1"/>
          <p:nvPr/>
        </p:nvSpPr>
        <p:spPr>
          <a:xfrm>
            <a:off x="1788039" y="36174499"/>
            <a:ext cx="12710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/>
              <a:t>✓ A Tx/Template signal generator based on a gated ring oscillator is proposed. This circuit can control the center frequency and envelope shape with digital bits.</a:t>
            </a:r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EB65B202-020A-0F3C-36A1-0A6D801970C1}"/>
              </a:ext>
            </a:extLst>
          </p:cNvPr>
          <p:cNvSpPr/>
          <p:nvPr/>
        </p:nvSpPr>
        <p:spPr>
          <a:xfrm>
            <a:off x="16431330" y="9801284"/>
            <a:ext cx="11140382" cy="1080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Simulation Results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6EEE686-38B9-221A-54C2-DBECB5B11D30}"/>
              </a:ext>
            </a:extLst>
          </p:cNvPr>
          <p:cNvSpPr txBox="1"/>
          <p:nvPr/>
        </p:nvSpPr>
        <p:spPr>
          <a:xfrm>
            <a:off x="15779492" y="16707725"/>
            <a:ext cx="124304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/>
              <a:t>✓ It can be confirmed that Gaussian-shaped UWB pulses are being created through the gate ring-based Tx/template generator.</a:t>
            </a:r>
            <a:endParaRPr lang="ko-KR" altLang="en-US" sz="3600" dirty="0"/>
          </a:p>
          <a:p>
            <a:endParaRPr lang="en-US" altLang="ko-KR" sz="3600" dirty="0"/>
          </a:p>
          <a:p>
            <a:r>
              <a:rPr lang="en-US" altLang="ko-KR" sz="3600" dirty="0"/>
              <a:t>✓ From 0-1190ps, ​​the signal reflected from the object and the template signal are approaching, and conversely, from 1200-2500ps, ​​they are moving away.</a:t>
            </a:r>
          </a:p>
          <a:p>
            <a:endParaRPr lang="en-US" altLang="ko-KR" sz="3600" dirty="0"/>
          </a:p>
          <a:p>
            <a:r>
              <a:rPr lang="en-US" altLang="ko-KR" sz="3600" dirty="0"/>
              <a:t>✓ As the two signals get closer, the correlation result value gradually increases and rotates, and as the two signals move away, the result value gradually decreases and rotates.</a:t>
            </a:r>
            <a:endParaRPr lang="ko-KR" altLang="en-US" sz="36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29F1BF2-70B0-F307-130C-09B6F8CB8BBC}"/>
              </a:ext>
            </a:extLst>
          </p:cNvPr>
          <p:cNvSpPr txBox="1"/>
          <p:nvPr/>
        </p:nvSpPr>
        <p:spPr>
          <a:xfrm>
            <a:off x="15770348" y="32119979"/>
            <a:ext cx="125709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/>
              <a:t>✓ Confirm that the Tx frequency has approximately 6.85, 7.81, 8.70 GHz depending on the digital bit</a:t>
            </a:r>
          </a:p>
          <a:p>
            <a:endParaRPr lang="en-US" altLang="ko-KR" sz="3600" dirty="0"/>
          </a:p>
          <a:p>
            <a:r>
              <a:rPr lang="en-US" altLang="ko-KR" sz="3600" dirty="0"/>
              <a:t>✓ It consumes 77mW (127mW w Amp) of power and is measured at approximately 5 mm intervals.</a:t>
            </a:r>
          </a:p>
        </p:txBody>
      </p:sp>
      <p:pic>
        <p:nvPicPr>
          <p:cNvPr id="165" name="그림 164">
            <a:extLst>
              <a:ext uri="{FF2B5EF4-FFF2-40B4-BE49-F238E27FC236}">
                <a16:creationId xmlns:a16="http://schemas.microsoft.com/office/drawing/2014/main" id="{6E9E6552-7BB3-FA17-85F3-7B3A2A06CC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65272" y="29328986"/>
            <a:ext cx="3232875" cy="2664000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C8FEE0A4-7415-D222-76F7-334BD2A7E7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9214" y="19329197"/>
            <a:ext cx="6757306" cy="3770949"/>
          </a:xfrm>
          <a:prstGeom prst="rect">
            <a:avLst/>
          </a:prstGeom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84019B7E-1A21-2388-3077-AB38C420B01D}"/>
              </a:ext>
            </a:extLst>
          </p:cNvPr>
          <p:cNvSpPr txBox="1"/>
          <p:nvPr/>
        </p:nvSpPr>
        <p:spPr>
          <a:xfrm>
            <a:off x="9077499" y="20131866"/>
            <a:ext cx="5349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/>
              <a:t>✓ Introduction of two-step technique for measuring long distances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3AB7417-E7E4-CF91-077D-0164091F8C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58270" y="28722492"/>
            <a:ext cx="5780596" cy="25202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1506F03-FA12-1FA3-0A5F-7CD845F0E9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11255" y="6675974"/>
            <a:ext cx="2390775" cy="2333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7935A7-3EB5-4105-BD39-6CC24B5FB98B}"/>
              </a:ext>
            </a:extLst>
          </p:cNvPr>
          <p:cNvSpPr txBox="1"/>
          <p:nvPr/>
        </p:nvSpPr>
        <p:spPr>
          <a:xfrm>
            <a:off x="15664913" y="35781225"/>
            <a:ext cx="126763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/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[5] TERADA, 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Takahide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, et al. A CMOS ultra-wideband impulse radio transceiver for 1-mb/s data communications and/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spl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plusmn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/2.5-cm range finding. IEEE Journal of Solid-State Circuits, 2006, 41.4: 891-898.</a:t>
            </a:r>
          </a:p>
          <a:p>
            <a:pPr algn="just" latinLnBrk="1"/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[14] ZITO, Domenico, et al. A 90nm CMOS SoC UWB pulse radar for respiratory rate monitoring. In: 2011 IEEE International Solid-State Circuits Conference. IEEE, 2011. p. 40-41.</a:t>
            </a:r>
            <a:endParaRPr lang="ko-KR" altLang="ko-KR" sz="1400" kern="100" dirty="0">
              <a:solidFill>
                <a:srgbClr val="000000"/>
              </a:solidFill>
              <a:effectLst/>
              <a:latin typeface="HCI Poppy"/>
              <a:ea typeface="휴먼명조" panose="02010504000101010101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[15] SHIM, 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Yuna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, et al. A 520 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pJ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/pulse IR-UWB radar for short range object detection. In: 2011 IEEE Radio Frequency Integrated Circuits Symposium. IEEE, 2011. p. 1-4.</a:t>
            </a:r>
            <a:endParaRPr lang="ko-KR" altLang="ko-KR" sz="1400" kern="100" dirty="0">
              <a:solidFill>
                <a:srgbClr val="000000"/>
              </a:solidFill>
              <a:effectLst/>
              <a:latin typeface="HCI Poppy"/>
              <a:ea typeface="휴먼명조" panose="02010504000101010101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[17] PHAN, Anh Tuan, et al. Low-power sliding correlation 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cmos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 err="1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uwb</a:t>
            </a:r>
            <a:r>
              <a:rPr lang="en-US" altLang="ko-KR" sz="1400" kern="10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휴먼명조" panose="02010504000101010101" pitchFamily="2" charset="-127"/>
                <a:cs typeface="Times New Roman" panose="02020603050405020304" pitchFamily="18" charset="0"/>
              </a:rPr>
              <a:t> pulsed radar receiver for motion detection. In: 2009 IEEE International Symposium on Circuits and Systems. IEEE, 2009. p. 1541-1544.</a:t>
            </a:r>
            <a:endParaRPr lang="ko-KR" altLang="ko-KR" sz="1400" kern="100" dirty="0">
              <a:solidFill>
                <a:srgbClr val="000000"/>
              </a:solidFill>
              <a:effectLst/>
              <a:latin typeface="HCI Poppy"/>
              <a:ea typeface="휴먼명조" panose="02010504000101010101" pitchFamily="2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87268-608F-18BF-962D-C7CBC639B127}"/>
              </a:ext>
            </a:extLst>
          </p:cNvPr>
          <p:cNvSpPr txBox="1"/>
          <p:nvPr/>
        </p:nvSpPr>
        <p:spPr>
          <a:xfrm>
            <a:off x="1308223" y="6722705"/>
            <a:ext cx="245109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In the case of a radar using a RF signal, it can measure a long distance and is insensitive to illumination or weather, so the radar has characteristics that can be used in any surrounding environment. In particular, since IR-UWB has a short signal length due to its broadband, a system using it is advantageous for precise distance measurement, and this study proposes a precision distance measurement system based on IR-UWB technology. In particular, by implementing a correlation-based precise distance measurement system using IR-UWB, we propose an impulse radar capable of long-range location measurement with high resolution.</a:t>
            </a:r>
            <a:endParaRPr lang="ko-KR" altLang="en-US" sz="2800" dirty="0">
              <a:ln w="28575">
                <a:noFill/>
                <a:prstDash val="dash"/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9067</TotalTime>
  <Words>530</Words>
  <Application>Microsoft Office PowerPoint</Application>
  <PresentationFormat>사용자 지정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HCI Poppy</vt:lpstr>
      <vt:lpstr>맑은 고딕</vt:lpstr>
      <vt:lpstr>바탕체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한유현</cp:lastModifiedBy>
  <cp:revision>12</cp:revision>
  <dcterms:created xsi:type="dcterms:W3CDTF">2018-03-08T06:02:33Z</dcterms:created>
  <dcterms:modified xsi:type="dcterms:W3CDTF">2023-06-26T03:42:48Z</dcterms:modified>
</cp:coreProperties>
</file>