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>
        <p:scale>
          <a:sx n="25" d="100"/>
          <a:sy n="25" d="100"/>
        </p:scale>
        <p:origin x="2160" y="-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2023-06-23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2023-06-23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>
            <a:extLst>
              <a:ext uri="{FF2B5EF4-FFF2-40B4-BE49-F238E27FC236}">
                <a16:creationId xmlns:a16="http://schemas.microsoft.com/office/drawing/2014/main" id="{C36D36FE-3D9E-4EC2-AF16-D887A3392B68}"/>
              </a:ext>
            </a:extLst>
          </p:cNvPr>
          <p:cNvSpPr txBox="1">
            <a:spLocks/>
          </p:cNvSpPr>
          <p:nvPr/>
        </p:nvSpPr>
        <p:spPr>
          <a:xfrm>
            <a:off x="2770493" y="4634987"/>
            <a:ext cx="24841200" cy="1986811"/>
          </a:xfrm>
          <a:prstGeom prst="rect">
            <a:avLst/>
          </a:prstGeom>
        </p:spPr>
        <p:txBody>
          <a:bodyPr>
            <a:noAutofit/>
          </a:bodyPr>
          <a:lstStyle>
            <a:lvl1pPr algn="l" defTabSz="3027487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1456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8000" b="1" dirty="0">
                <a:latin typeface="Arial" panose="020B0604020202020204" pitchFamily="34" charset="0"/>
                <a:cs typeface="Arial" panose="020B0604020202020204" pitchFamily="34" charset="0"/>
              </a:rPr>
              <a:t>A 140-GHz Low Noise Amplifier in 28-nm CMOS</a:t>
            </a:r>
            <a:endParaRPr lang="ko-KR" alt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20F6C7D9-EFFC-4752-9951-CC4B0DDB89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161" y="15514557"/>
            <a:ext cx="8799217" cy="7992983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9EB484B3-4D85-49BF-BBF0-6223A9546E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7130" y="24687542"/>
            <a:ext cx="8467725" cy="1238250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43BB710F-A729-4D11-AF97-968F078A35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75197" y="15829391"/>
            <a:ext cx="6106380" cy="5572490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F6528A18-6F46-4D89-9674-1928DD354447}"/>
              </a:ext>
            </a:extLst>
          </p:cNvPr>
          <p:cNvSpPr txBox="1"/>
          <p:nvPr/>
        </p:nvSpPr>
        <p:spPr>
          <a:xfrm>
            <a:off x="17357357" y="21702804"/>
            <a:ext cx="8060694" cy="443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altLang="ko-KR" sz="2283" b="1" kern="0" dirty="0">
                <a:latin typeface="Times New Roman" panose="02020603050405020304" pitchFamily="18" charset="0"/>
                <a:ea typeface="굴림"/>
                <a:cs typeface="Times New Roman" panose="02020603050405020304" pitchFamily="18" charset="0"/>
              </a:rPr>
              <a:t>Fig. 3. Chip photo of fabricated LNA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A32372A-41FF-4497-A945-D638C004CB69}"/>
              </a:ext>
            </a:extLst>
          </p:cNvPr>
          <p:cNvSpPr txBox="1"/>
          <p:nvPr/>
        </p:nvSpPr>
        <p:spPr>
          <a:xfrm>
            <a:off x="5223045" y="26371322"/>
            <a:ext cx="8060694" cy="443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altLang="ko-KR" sz="2283" b="1" kern="0" dirty="0">
                <a:latin typeface="Times New Roman" panose="02020603050405020304" pitchFamily="18" charset="0"/>
                <a:ea typeface="굴림"/>
                <a:cs typeface="Times New Roman" panose="02020603050405020304" pitchFamily="18" charset="0"/>
              </a:rPr>
              <a:t>Fig. 2. Block diagram of entire circuit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36F762E-CB56-4857-A8BF-37F095AAB960}"/>
              </a:ext>
            </a:extLst>
          </p:cNvPr>
          <p:cNvSpPr txBox="1"/>
          <p:nvPr/>
        </p:nvSpPr>
        <p:spPr>
          <a:xfrm>
            <a:off x="5150913" y="23498123"/>
            <a:ext cx="8060694" cy="443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altLang="ko-KR" sz="2283" b="1" kern="0" dirty="0">
                <a:latin typeface="Times New Roman" panose="02020603050405020304" pitchFamily="18" charset="0"/>
                <a:ea typeface="굴림"/>
                <a:cs typeface="Times New Roman" panose="02020603050405020304" pitchFamily="18" charset="0"/>
              </a:rPr>
              <a:t>Fig. 1. Schematic of unit stage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51EE3B7-BFE7-4A75-BAD7-63095240BCE3}"/>
              </a:ext>
            </a:extLst>
          </p:cNvPr>
          <p:cNvSpPr txBox="1"/>
          <p:nvPr/>
        </p:nvSpPr>
        <p:spPr>
          <a:xfrm>
            <a:off x="17357357" y="29128397"/>
            <a:ext cx="8060694" cy="443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altLang="ko-KR" sz="2283" b="1" kern="0" dirty="0">
                <a:latin typeface="Times New Roman" panose="02020603050405020304" pitchFamily="18" charset="0"/>
                <a:ea typeface="굴림"/>
                <a:cs typeface="Times New Roman" panose="02020603050405020304" pitchFamily="18" charset="0"/>
              </a:rPr>
              <a:t>Fig. 4. Simulation Results</a:t>
            </a:r>
          </a:p>
        </p:txBody>
      </p:sp>
      <p:pic>
        <p:nvPicPr>
          <p:cNvPr id="45" name="그림 44">
            <a:extLst>
              <a:ext uri="{FF2B5EF4-FFF2-40B4-BE49-F238E27FC236}">
                <a16:creationId xmlns:a16="http://schemas.microsoft.com/office/drawing/2014/main" id="{9F987A3B-3C31-4432-927D-6300A8FBD2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30777" y="22146452"/>
            <a:ext cx="8987274" cy="6733040"/>
          </a:xfrm>
          <a:prstGeom prst="rect">
            <a:avLst/>
          </a:prstGeom>
        </p:spPr>
      </p:pic>
      <p:sp>
        <p:nvSpPr>
          <p:cNvPr id="22" name="모서리가 둥근 직사각형 4">
            <a:extLst>
              <a:ext uri="{FF2B5EF4-FFF2-40B4-BE49-F238E27FC236}">
                <a16:creationId xmlns:a16="http://schemas.microsoft.com/office/drawing/2014/main" id="{AD70B24F-F393-4A09-AB42-313DF0B25EC8}"/>
              </a:ext>
            </a:extLst>
          </p:cNvPr>
          <p:cNvSpPr/>
          <p:nvPr/>
        </p:nvSpPr>
        <p:spPr>
          <a:xfrm>
            <a:off x="4857161" y="6621798"/>
            <a:ext cx="20560890" cy="3029974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65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730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595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460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325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3190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7054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919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60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Jaeman</a:t>
            </a:r>
            <a:r>
              <a:rPr lang="ko-KR" altLang="en-US" sz="6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</a:t>
            </a:r>
            <a:r>
              <a:rPr lang="en-US" altLang="ko-KR" sz="6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Lee, </a:t>
            </a:r>
            <a:r>
              <a:rPr lang="en-US" altLang="ko-KR" sz="60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Wooyong</a:t>
            </a:r>
            <a:r>
              <a:rPr lang="en-US" altLang="ko-KR" sz="6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</a:t>
            </a:r>
            <a:r>
              <a:rPr lang="en-US" altLang="ko-KR" sz="60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Keum</a:t>
            </a:r>
            <a:r>
              <a:rPr lang="en-US" altLang="ko-KR" sz="6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and Jae-Sung Rieh</a:t>
            </a:r>
          </a:p>
          <a:p>
            <a:pPr algn="ctr"/>
            <a:r>
              <a:rPr lang="en-US" altLang="ko-KR" sz="6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High Speed Integrated System Lab.</a:t>
            </a:r>
          </a:p>
          <a:p>
            <a:pPr algn="ctr"/>
            <a:r>
              <a:rPr lang="en-US" altLang="ko-KR" sz="6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Korea University, Anam-</a:t>
            </a:r>
            <a:r>
              <a:rPr lang="en-US" altLang="ko-KR" sz="60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ro</a:t>
            </a:r>
            <a:r>
              <a:rPr lang="en-US" altLang="ko-KR" sz="6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145 </a:t>
            </a:r>
            <a:r>
              <a:rPr lang="en-US" altLang="ko-KR" sz="60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Seongbuk-gu</a:t>
            </a:r>
            <a:r>
              <a:rPr lang="en-US" altLang="ko-KR" sz="6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Seoul, Korea</a:t>
            </a:r>
            <a:endParaRPr lang="ko-KR" altLang="en-US" sz="6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23" name="모서리가 둥근 직사각형 5">
            <a:extLst>
              <a:ext uri="{FF2B5EF4-FFF2-40B4-BE49-F238E27FC236}">
                <a16:creationId xmlns:a16="http://schemas.microsoft.com/office/drawing/2014/main" id="{326F70ED-F8F7-4281-9616-5AF2F3A45E6E}"/>
              </a:ext>
            </a:extLst>
          </p:cNvPr>
          <p:cNvSpPr/>
          <p:nvPr/>
        </p:nvSpPr>
        <p:spPr>
          <a:xfrm>
            <a:off x="2985947" y="10279333"/>
            <a:ext cx="24841200" cy="3423955"/>
          </a:xfrm>
          <a:prstGeom prst="roundRect">
            <a:avLst>
              <a:gd name="adj" fmla="val 13346"/>
            </a:avLst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65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730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595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460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325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3190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7054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919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480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Introduction</a:t>
            </a:r>
          </a:p>
          <a:p>
            <a:pPr algn="just"/>
            <a:r>
              <a:rPr lang="ko-KR" altLang="en-US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</a:t>
            </a: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In THz communication systems, low noise amplifier dominates the overall system noise of the receiver. Especially on sub-terahertz to terahertz band, Signal-to-Noise ratio (SNR) is lower as frequency becomes higher, so the design of LNA is much more important which can amplify signal power with less noise addition. In this work, a 140-GHz low noise amplifier based on Samsung 28-nm CMOS process has been designed.</a:t>
            </a:r>
            <a:endParaRPr lang="ko-KR" altLang="en-US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24" name="모서리가 둥근 직사각형 10">
            <a:extLst>
              <a:ext uri="{FF2B5EF4-FFF2-40B4-BE49-F238E27FC236}">
                <a16:creationId xmlns:a16="http://schemas.microsoft.com/office/drawing/2014/main" id="{7728C990-B319-4508-8E70-FEC3C2BFB202}"/>
              </a:ext>
            </a:extLst>
          </p:cNvPr>
          <p:cNvSpPr/>
          <p:nvPr/>
        </p:nvSpPr>
        <p:spPr>
          <a:xfrm>
            <a:off x="2946400" y="35834663"/>
            <a:ext cx="24841200" cy="4094137"/>
          </a:xfrm>
          <a:prstGeom prst="roundRect">
            <a:avLst>
              <a:gd name="adj" fmla="val 9904"/>
            </a:avLst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ko-KR" sz="480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Conclusion</a:t>
            </a:r>
          </a:p>
          <a:p>
            <a:pPr algn="just"/>
            <a:r>
              <a:rPr lang="en-US" altLang="ko-KR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 In this work, we designed 140-GHz low noise amplifier based on Samsung 28-nm CMOS process. It has 25-dB peak gain and 6-dB minimum noise figure in simulation. This circuit will be measured with VNA (Vector Network Analyzer) to evaluate the</a:t>
            </a:r>
            <a:r>
              <a:rPr lang="ko-KR" altLang="en-US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</a:t>
            </a:r>
            <a:r>
              <a:rPr lang="en-US" altLang="ko-KR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S-parameter. The designed LNA can be applied to D-band wireless communication systems or radar systems.</a:t>
            </a:r>
          </a:p>
          <a:p>
            <a:pPr algn="just"/>
            <a:r>
              <a:rPr lang="en-US" altLang="ko-KR" sz="480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Acknowledgement</a:t>
            </a:r>
          </a:p>
          <a:p>
            <a:pPr algn="just"/>
            <a:r>
              <a:rPr lang="en-US" altLang="ko-KR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 The chip fabrication and EDA tool were supported by the IC Design Education Center(IDEC), Korea.</a:t>
            </a:r>
          </a:p>
        </p:txBody>
      </p:sp>
      <p:sp>
        <p:nvSpPr>
          <p:cNvPr id="26" name="모서리가 둥근 직사각형 7">
            <a:extLst>
              <a:ext uri="{FF2B5EF4-FFF2-40B4-BE49-F238E27FC236}">
                <a16:creationId xmlns:a16="http://schemas.microsoft.com/office/drawing/2014/main" id="{6678901B-1BFE-454C-95DA-ACCB7ED34271}"/>
              </a:ext>
            </a:extLst>
          </p:cNvPr>
          <p:cNvSpPr/>
          <p:nvPr/>
        </p:nvSpPr>
        <p:spPr>
          <a:xfrm>
            <a:off x="2946399" y="13986649"/>
            <a:ext cx="24841199" cy="21560651"/>
          </a:xfrm>
          <a:prstGeom prst="roundRect">
            <a:avLst>
              <a:gd name="adj" fmla="val 3296"/>
            </a:avLst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27" name="모서리가 둥근 직사각형 7">
            <a:extLst>
              <a:ext uri="{FF2B5EF4-FFF2-40B4-BE49-F238E27FC236}">
                <a16:creationId xmlns:a16="http://schemas.microsoft.com/office/drawing/2014/main" id="{A12AA7D2-2912-4A0E-8140-30B7C6B0C8E7}"/>
              </a:ext>
            </a:extLst>
          </p:cNvPr>
          <p:cNvSpPr/>
          <p:nvPr/>
        </p:nvSpPr>
        <p:spPr>
          <a:xfrm>
            <a:off x="2946400" y="13970187"/>
            <a:ext cx="12191206" cy="21560651"/>
          </a:xfrm>
          <a:prstGeom prst="roundRect">
            <a:avLst>
              <a:gd name="adj" fmla="val 628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US" altLang="ko-KR" sz="480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1. Circuit Design</a:t>
            </a:r>
          </a:p>
          <a:p>
            <a:pPr marL="914400" indent="-914400" algn="just">
              <a:buAutoNum type="arabicPeriod"/>
            </a:pPr>
            <a:endParaRPr lang="en-US" altLang="ko-KR" sz="4800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just"/>
            <a:endParaRPr lang="en-US" altLang="ko-KR" sz="4800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just"/>
            <a:endParaRPr lang="en-US" altLang="ko-KR" sz="4800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just"/>
            <a:endParaRPr lang="en-US" altLang="ko-KR" sz="4800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just"/>
            <a:endParaRPr lang="en-US" altLang="ko-KR" sz="4800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just"/>
            <a:endParaRPr lang="en-US" altLang="ko-KR" sz="4800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just"/>
            <a:endParaRPr lang="en-US" altLang="ko-KR" sz="4800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just"/>
            <a:endParaRPr lang="en-US" altLang="ko-KR" sz="4800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just"/>
            <a:endParaRPr lang="en-US" altLang="ko-KR" sz="4800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just"/>
            <a:endParaRPr lang="en-US" altLang="ko-KR" sz="4800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just"/>
            <a:endParaRPr lang="en-US" altLang="ko-KR" sz="4800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just"/>
            <a:endParaRPr lang="en-US" altLang="ko-KR" sz="4800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just"/>
            <a:endParaRPr lang="en-US" altLang="ko-KR" sz="4800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just"/>
            <a:endParaRPr lang="en-US" altLang="ko-KR" sz="4800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just"/>
            <a:endParaRPr lang="en-US" altLang="ko-KR" sz="4800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just"/>
            <a:endParaRPr lang="en-US" altLang="ko-KR" sz="4800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n-US" altLang="ko-KR" sz="4000" dirty="0">
                <a:ln w="28575">
                  <a:noFill/>
                  <a:prstDash val="dash"/>
                </a:ln>
                <a:solidFill>
                  <a:prstClr val="black"/>
                </a:solidFill>
              </a:rPr>
              <a:t>Fig.1 shows the schematic of unit stage amplifier.</a:t>
            </a: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n-US" altLang="ko-KR" sz="4000" dirty="0">
                <a:ln w="28575">
                  <a:noFill/>
                  <a:prstDash val="dash"/>
                </a:ln>
                <a:solidFill>
                  <a:prstClr val="black"/>
                </a:solidFill>
              </a:rPr>
              <a:t>Noise matching for input matching of first stage and 50-ohm matching for the other are implemented with single stub matching.</a:t>
            </a: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n-US" altLang="ko-KR" sz="4000" dirty="0">
                <a:ln w="28575">
                  <a:noFill/>
                  <a:prstDash val="dash"/>
                </a:ln>
                <a:solidFill>
                  <a:prstClr val="black"/>
                </a:solidFill>
              </a:rPr>
              <a:t>C</a:t>
            </a:r>
            <a:r>
              <a:rPr lang="en-US" altLang="ko-KR" sz="4000" baseline="-25000" dirty="0">
                <a:ln w="28575">
                  <a:noFill/>
                  <a:prstDash val="dash"/>
                </a:ln>
                <a:solidFill>
                  <a:prstClr val="black"/>
                </a:solidFill>
              </a:rPr>
              <a:t>3</a:t>
            </a:r>
            <a:r>
              <a:rPr lang="en-US" altLang="ko-KR" sz="4000" dirty="0">
                <a:ln w="28575">
                  <a:noFill/>
                  <a:prstDash val="dash"/>
                </a:ln>
                <a:solidFill>
                  <a:prstClr val="black"/>
                </a:solidFill>
              </a:rPr>
              <a:t> ~ C</a:t>
            </a:r>
            <a:r>
              <a:rPr lang="en-US" altLang="ko-KR" sz="4000" baseline="-25000" dirty="0">
                <a:ln w="28575">
                  <a:noFill/>
                  <a:prstDash val="dash"/>
                </a:ln>
                <a:solidFill>
                  <a:prstClr val="black"/>
                </a:solidFill>
              </a:rPr>
              <a:t>6</a:t>
            </a:r>
            <a:r>
              <a:rPr lang="en-US" altLang="ko-KR" sz="4000" dirty="0">
                <a:ln w="28575">
                  <a:noFill/>
                  <a:prstDash val="dash"/>
                </a:ln>
                <a:solidFill>
                  <a:prstClr val="black"/>
                </a:solidFill>
              </a:rPr>
              <a:t> are used for bypass capacitors which can block noise from external supply and also can guarantee and operation and TL</a:t>
            </a:r>
            <a:r>
              <a:rPr lang="en-US" altLang="ko-KR" sz="4000" baseline="-25000" dirty="0">
                <a:ln w="28575">
                  <a:noFill/>
                  <a:prstDash val="dash"/>
                </a:ln>
                <a:solidFill>
                  <a:prstClr val="black"/>
                </a:solidFill>
              </a:rPr>
              <a:t>3</a:t>
            </a:r>
            <a:r>
              <a:rPr lang="en-US" altLang="ko-KR" sz="4000" dirty="0">
                <a:ln w="28575">
                  <a:noFill/>
                  <a:prstDash val="dash"/>
                </a:ln>
                <a:solidFill>
                  <a:prstClr val="black"/>
                </a:solidFill>
              </a:rPr>
              <a:t> and TL</a:t>
            </a:r>
            <a:r>
              <a:rPr lang="en-US" altLang="ko-KR" sz="4000" baseline="-25000" dirty="0">
                <a:ln w="28575">
                  <a:noFill/>
                  <a:prstDash val="dash"/>
                </a:ln>
                <a:solidFill>
                  <a:prstClr val="black"/>
                </a:solidFill>
              </a:rPr>
              <a:t>6</a:t>
            </a:r>
            <a:r>
              <a:rPr lang="en-US" altLang="ko-KR" sz="4000" dirty="0">
                <a:ln w="28575">
                  <a:noFill/>
                  <a:prstDash val="dash"/>
                </a:ln>
                <a:solidFill>
                  <a:prstClr val="black"/>
                </a:solidFill>
              </a:rPr>
              <a:t> as a short stub at the same time.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altLang="ko-KR" sz="4000" dirty="0">
                <a:ln w="28575">
                  <a:noFill/>
                  <a:prstDash val="dash"/>
                </a:ln>
                <a:solidFill>
                  <a:prstClr val="black"/>
                </a:solidFill>
              </a:rPr>
              <a:t>R</a:t>
            </a:r>
            <a:r>
              <a:rPr lang="en-US" altLang="ko-KR" sz="4000" baseline="-25000" dirty="0">
                <a:ln w="28575">
                  <a:noFill/>
                  <a:prstDash val="dash"/>
                </a:ln>
                <a:solidFill>
                  <a:prstClr val="black"/>
                </a:solidFill>
              </a:rPr>
              <a:t>1</a:t>
            </a:r>
            <a:r>
              <a:rPr lang="en-US" altLang="ko-KR" sz="4000" dirty="0">
                <a:ln w="28575">
                  <a:noFill/>
                  <a:prstDash val="dash"/>
                </a:ln>
                <a:solidFill>
                  <a:prstClr val="black"/>
                </a:solidFill>
              </a:rPr>
              <a:t> and R</a:t>
            </a:r>
            <a:r>
              <a:rPr lang="en-US" altLang="ko-KR" sz="4000" baseline="-25000" dirty="0">
                <a:ln w="28575">
                  <a:noFill/>
                  <a:prstDash val="dash"/>
                </a:ln>
                <a:solidFill>
                  <a:prstClr val="black"/>
                </a:solidFill>
              </a:rPr>
              <a:t>2</a:t>
            </a:r>
            <a:r>
              <a:rPr lang="en-US" altLang="ko-KR" sz="4000" dirty="0">
                <a:ln w="28575">
                  <a:noFill/>
                  <a:prstDash val="dash"/>
                </a:ln>
                <a:solidFill>
                  <a:prstClr val="black"/>
                </a:solidFill>
              </a:rPr>
              <a:t> are placed between bypass capacitor and ground. By placing the resistors, the oscillation due to bypass capacitors and parasitic inductance can be suppressed effectively.</a:t>
            </a:r>
            <a:endParaRPr lang="en-US" altLang="ko-KR" sz="4800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n-US" altLang="ko-KR" sz="4000" dirty="0">
                <a:ln w="28575">
                  <a:noFill/>
                  <a:prstDash val="dash"/>
                </a:ln>
                <a:solidFill>
                  <a:prstClr val="black"/>
                </a:solidFill>
              </a:rPr>
              <a:t>Fig.2 shows the block diagram of entire circuit which is composed of 4-Stage amplifier.</a:t>
            </a:r>
            <a:endParaRPr lang="en-US" altLang="ko-KR" sz="4800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prstClr val="black"/>
              </a:solidFill>
            </a:endParaRPr>
          </a:p>
        </p:txBody>
      </p:sp>
      <p:sp>
        <p:nvSpPr>
          <p:cNvPr id="28" name="모서리가 둥근 직사각형 7">
            <a:extLst>
              <a:ext uri="{FF2B5EF4-FFF2-40B4-BE49-F238E27FC236}">
                <a16:creationId xmlns:a16="http://schemas.microsoft.com/office/drawing/2014/main" id="{77C4D804-2675-40A9-BA94-07AA68C5EC5D}"/>
              </a:ext>
            </a:extLst>
          </p:cNvPr>
          <p:cNvSpPr/>
          <p:nvPr/>
        </p:nvSpPr>
        <p:spPr>
          <a:xfrm>
            <a:off x="14990120" y="13970187"/>
            <a:ext cx="12983847" cy="21560651"/>
          </a:xfrm>
          <a:prstGeom prst="roundRect">
            <a:avLst>
              <a:gd name="adj" fmla="val 628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US" altLang="ko-KR" sz="480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2. Simulation Result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just"/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just"/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Fig.3 shows the chip photo of fabricated 4-Stage LNA.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The size is 705 um x 621 um and 450 um x 205 um without pad.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4-Stage LNA simulation results are showed in Fig.4. According to this, it has 25-dB peak</a:t>
            </a:r>
            <a:r>
              <a:rPr lang="ko-KR" altLang="en-US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</a:t>
            </a: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gain at 138 GHz, and 6-dB minimum noise figure at 140 GHz.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Each of all stages has the same bias voltage (drain voltage for 1V, gate voltage for 0.8V), and total DC power consumption is 31.9 </a:t>
            </a:r>
            <a:r>
              <a:rPr lang="en-US" altLang="ko-KR" sz="40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mW</a:t>
            </a: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982EE821-2C02-4627-8382-2F5F5A56C9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482823" y="6996643"/>
            <a:ext cx="2257740" cy="225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776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783</TotalTime>
  <Words>438</Words>
  <Application>Microsoft Office PowerPoint</Application>
  <PresentationFormat>사용자 지정</PresentationFormat>
  <Paragraphs>65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굴림</vt:lpstr>
      <vt:lpstr>맑은 고딕</vt:lpstr>
      <vt:lpstr>Arial</vt:lpstr>
      <vt:lpstr>Calibri</vt:lpstr>
      <vt:lpstr>Calibri Light</vt:lpstr>
      <vt:lpstr>Times New Roman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Chansoo Park</cp:lastModifiedBy>
  <cp:revision>58</cp:revision>
  <dcterms:created xsi:type="dcterms:W3CDTF">2018-03-08T06:02:33Z</dcterms:created>
  <dcterms:modified xsi:type="dcterms:W3CDTF">2023-06-23T08:41:12Z</dcterms:modified>
</cp:coreProperties>
</file>