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60"/>
  </p:normalViewPr>
  <p:slideViewPr>
    <p:cSldViewPr snapToGrid="0">
      <p:cViewPr>
        <p:scale>
          <a:sx n="50" d="100"/>
          <a:sy n="50" d="100"/>
        </p:scale>
        <p:origin x="36" y="-84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2024-04-01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2024-04-01</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a:blip r:embed="rId2"/>
          <a:stretch>
            <a:fillRect/>
          </a:stretch>
        </p:blipFill>
        <p:spPr>
          <a:xfrm>
            <a:off x="16798375" y="14387722"/>
            <a:ext cx="6250892" cy="5892234"/>
          </a:xfrm>
          <a:prstGeom prst="rect">
            <a:avLst/>
          </a:prstGeom>
        </p:spPr>
      </p:pic>
      <p:sp>
        <p:nvSpPr>
          <p:cNvPr id="64" name="TextBox 63"/>
          <p:cNvSpPr txBox="1"/>
          <p:nvPr/>
        </p:nvSpPr>
        <p:spPr>
          <a:xfrm>
            <a:off x="22658376" y="19614493"/>
            <a:ext cx="5927223" cy="646331"/>
          </a:xfrm>
          <a:prstGeom prst="rect">
            <a:avLst/>
          </a:prstGeom>
          <a:noFill/>
        </p:spPr>
        <p:txBody>
          <a:bodyPr wrap="square" rtlCol="0">
            <a:spAutoFit/>
          </a:bodyPr>
          <a:lstStyle/>
          <a:p>
            <a:pPr algn="ctr"/>
            <a:r>
              <a:rPr lang="en-US" altLang="ko-KR" sz="3600" b="1" smtClean="0">
                <a:cs typeface="Arial" panose="020B0604020202020204" pitchFamily="34" charset="0"/>
              </a:rPr>
              <a:t>Block </a:t>
            </a:r>
            <a:r>
              <a:rPr lang="en-US" altLang="ko-KR" sz="3600" b="1" smtClean="0">
                <a:cs typeface="Arial" panose="020B0604020202020204" pitchFamily="34" charset="0"/>
              </a:rPr>
              <a:t>Diagram </a:t>
            </a:r>
            <a:r>
              <a:rPr lang="en-US" altLang="ko-KR" sz="3600" b="1" smtClean="0">
                <a:cs typeface="Arial" panose="020B0604020202020204" pitchFamily="34" charset="0"/>
              </a:rPr>
              <a:t>of TDFE</a:t>
            </a:r>
            <a:endParaRPr lang="ko-KR" altLang="en-US" sz="3600" b="1" dirty="0">
              <a:cs typeface="Arial" panose="020B0604020202020204" pitchFamily="34" charset="0"/>
            </a:endParaRPr>
          </a:p>
        </p:txBody>
      </p:sp>
      <p:pic>
        <p:nvPicPr>
          <p:cNvPr id="16" name="그림 15"/>
          <p:cNvPicPr>
            <a:picLocks noChangeAspect="1"/>
          </p:cNvPicPr>
          <p:nvPr/>
        </p:nvPicPr>
        <p:blipFill>
          <a:blip r:embed="rId3"/>
          <a:stretch>
            <a:fillRect/>
          </a:stretch>
        </p:blipFill>
        <p:spPr>
          <a:xfrm>
            <a:off x="23668761" y="14688559"/>
            <a:ext cx="3640517" cy="4600653"/>
          </a:xfrm>
          <a:prstGeom prst="rect">
            <a:avLst/>
          </a:prstGeom>
        </p:spPr>
      </p:pic>
      <p:pic>
        <p:nvPicPr>
          <p:cNvPr id="19" name="그림 18"/>
          <p:cNvPicPr>
            <a:picLocks noChangeAspect="1"/>
          </p:cNvPicPr>
          <p:nvPr/>
        </p:nvPicPr>
        <p:blipFill rotWithShape="1">
          <a:blip r:embed="rId4"/>
          <a:srcRect l="308" t="-13012" r="-308" b="13012"/>
          <a:stretch/>
        </p:blipFill>
        <p:spPr>
          <a:xfrm>
            <a:off x="15292568" y="26020229"/>
            <a:ext cx="9640326" cy="3079858"/>
          </a:xfrm>
          <a:prstGeom prst="rect">
            <a:avLst/>
          </a:prstGeom>
        </p:spPr>
      </p:pic>
      <p:sp>
        <p:nvSpPr>
          <p:cNvPr id="42" name="모서리가 둥근 직사각형 41"/>
          <p:cNvSpPr/>
          <p:nvPr/>
        </p:nvSpPr>
        <p:spPr>
          <a:xfrm>
            <a:off x="146283" y="6953365"/>
            <a:ext cx="29968079" cy="6185582"/>
          </a:xfrm>
          <a:prstGeom prst="roundRect">
            <a:avLst>
              <a:gd name="adj" fmla="val 3288"/>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pic>
        <p:nvPicPr>
          <p:cNvPr id="35" name="그림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36" y="41411161"/>
            <a:ext cx="12829035" cy="1122533"/>
          </a:xfrm>
          <a:prstGeom prst="rect">
            <a:avLst/>
          </a:prstGeom>
        </p:spPr>
      </p:pic>
      <p:sp>
        <p:nvSpPr>
          <p:cNvPr id="38" name="모서리가 둥근 직사각형 37"/>
          <p:cNvSpPr/>
          <p:nvPr/>
        </p:nvSpPr>
        <p:spPr>
          <a:xfrm>
            <a:off x="10814695" y="7119337"/>
            <a:ext cx="9298036" cy="909574"/>
          </a:xfrm>
          <a:prstGeom prst="roundRect">
            <a:avLst/>
          </a:prstGeom>
          <a:solidFill>
            <a:schemeClr val="accent6"/>
          </a:solidFill>
          <a:ln>
            <a:solidFill>
              <a:schemeClr val="accent6"/>
            </a:solidFill>
          </a:ln>
          <a:scene3d>
            <a:camera prst="orthographicFront"/>
            <a:lightRig rig="threePt" dir="t"/>
          </a:scene3d>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46" b="1" dirty="0" smtClean="0"/>
              <a:t>INTORDUCTION</a:t>
            </a:r>
            <a:endParaRPr lang="ko-KR" altLang="en-US" sz="4446" b="1" dirty="0"/>
          </a:p>
        </p:txBody>
      </p:sp>
      <p:sp>
        <p:nvSpPr>
          <p:cNvPr id="41" name="TextBox 40"/>
          <p:cNvSpPr txBox="1"/>
          <p:nvPr/>
        </p:nvSpPr>
        <p:spPr>
          <a:xfrm>
            <a:off x="343574" y="15061504"/>
            <a:ext cx="8238624" cy="2862322"/>
          </a:xfrm>
          <a:prstGeom prst="rect">
            <a:avLst/>
          </a:prstGeom>
          <a:noFill/>
        </p:spPr>
        <p:txBody>
          <a:bodyPr wrap="square" rtlCol="0">
            <a:spAutoFit/>
          </a:bodyPr>
          <a:lstStyle/>
          <a:p>
            <a:pPr marL="571500" indent="-571500">
              <a:spcBef>
                <a:spcPts val="600"/>
              </a:spcBef>
              <a:buFont typeface="Arial" panose="020B0604020202020204" pitchFamily="34" charset="0"/>
              <a:buChar char="•"/>
            </a:pPr>
            <a:r>
              <a:rPr lang="en-US" altLang="ko-KR" sz="3600">
                <a:ln w="28575">
                  <a:noFill/>
                  <a:prstDash val="dash"/>
                </a:ln>
              </a:rPr>
              <a:t>The Rx consists of a clock buffer, QCC</a:t>
            </a:r>
            <a:r>
              <a:rPr lang="en-US" altLang="ko-KR" sz="3600" smtClean="0">
                <a:ln w="28575">
                  <a:noFill/>
                  <a:prstDash val="dash"/>
                </a:ln>
              </a:rPr>
              <a:t>, </a:t>
            </a:r>
            <a:r>
              <a:rPr lang="en-US" altLang="ko-KR" sz="3600">
                <a:ln w="28575">
                  <a:noFill/>
                  <a:prstDash val="dash"/>
                </a:ln>
              </a:rPr>
              <a:t>DMD, a Bidirectional Transition </a:t>
            </a:r>
            <a:r>
              <a:rPr lang="en-US" altLang="ko-KR" sz="3600" smtClean="0">
                <a:ln w="28575">
                  <a:noFill/>
                  <a:prstDash val="dash"/>
                </a:ln>
              </a:rPr>
              <a:t>Controller </a:t>
            </a:r>
            <a:r>
              <a:rPr lang="en-US" altLang="ko-KR" sz="3600">
                <a:ln w="28575">
                  <a:noFill/>
                  <a:prstDash val="dash"/>
                </a:ln>
              </a:rPr>
              <a:t>(BTC) for stable mode switching of the DMD, a voltage divider, and a Transformable DFE (TDFE</a:t>
            </a:r>
            <a:r>
              <a:rPr lang="en-US" altLang="ko-KR" sz="3600" smtClean="0">
                <a:ln w="28575">
                  <a:noFill/>
                  <a:prstDash val="dash"/>
                </a:ln>
              </a:rPr>
              <a:t>).</a:t>
            </a:r>
          </a:p>
        </p:txBody>
      </p:sp>
      <p:sp>
        <p:nvSpPr>
          <p:cNvPr id="52" name="모서리가 둥근 직사각형 51"/>
          <p:cNvSpPr/>
          <p:nvPr/>
        </p:nvSpPr>
        <p:spPr>
          <a:xfrm>
            <a:off x="146282" y="13306490"/>
            <a:ext cx="14788486" cy="6965203"/>
          </a:xfrm>
          <a:prstGeom prst="roundRect">
            <a:avLst>
              <a:gd name="adj" fmla="val 1237"/>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sp>
        <p:nvSpPr>
          <p:cNvPr id="3" name="직사각형 2"/>
          <p:cNvSpPr/>
          <p:nvPr/>
        </p:nvSpPr>
        <p:spPr>
          <a:xfrm>
            <a:off x="248336" y="8032729"/>
            <a:ext cx="29739917" cy="5078313"/>
          </a:xfrm>
          <a:prstGeom prst="rect">
            <a:avLst/>
          </a:prstGeom>
        </p:spPr>
        <p:txBody>
          <a:bodyPr wrap="square">
            <a:spAutoFit/>
          </a:bodyPr>
          <a:lstStyle/>
          <a:p>
            <a:pPr marL="571500" indent="-571500" algn="just" fontAlgn="base">
              <a:buFont typeface="Arial" panose="020B0604020202020204" pitchFamily="34" charset="0"/>
              <a:buChar char="•"/>
            </a:pPr>
            <a:r>
              <a:rPr lang="en-US" altLang="ko-KR" sz="3600"/>
              <a:t>Decision Feedback Equalizer (DFE) is widely adopted in DRAM interfaces to equalize Inter Symbol Interference (ISI) derived from the transmission channel</a:t>
            </a:r>
            <a:r>
              <a:rPr lang="en-US" altLang="ko-KR" sz="3600" smtClean="0"/>
              <a:t>.</a:t>
            </a:r>
            <a:endParaRPr lang="en-US" altLang="ko-KR" sz="3600"/>
          </a:p>
          <a:p>
            <a:pPr marL="571500" indent="-571500" algn="just" fontAlgn="base">
              <a:buFont typeface="Arial" panose="020B0604020202020204" pitchFamily="34" charset="0"/>
              <a:buChar char="•"/>
            </a:pPr>
            <a:r>
              <a:rPr lang="en-US" altLang="ko-KR" sz="3600"/>
              <a:t>The CML summer is relatively less sensitive to noise but consumes a lot of static power</a:t>
            </a:r>
            <a:r>
              <a:rPr lang="en-US" altLang="ko-KR" sz="3600" smtClean="0"/>
              <a:t>.</a:t>
            </a:r>
            <a:endParaRPr lang="en-US" altLang="ko-KR" sz="3600"/>
          </a:p>
          <a:p>
            <a:pPr marL="571500" indent="-571500" algn="just" fontAlgn="base">
              <a:buFont typeface="Arial" panose="020B0604020202020204" pitchFamily="34" charset="0"/>
              <a:buChar char="•"/>
            </a:pPr>
            <a:r>
              <a:rPr lang="en-US" altLang="ko-KR" sz="3600"/>
              <a:t>In DFE, to address bandwidth issues, adopting more than two Summers is common, however, the problem of static power consumption of CML summer degrades energy efficiency in low-speed operations.</a:t>
            </a:r>
          </a:p>
          <a:p>
            <a:pPr marL="571500" indent="-571500" algn="just" fontAlgn="base">
              <a:buFont typeface="Arial" panose="020B0604020202020204" pitchFamily="34" charset="0"/>
              <a:buChar char="•"/>
            </a:pPr>
            <a:r>
              <a:rPr lang="en-US" altLang="ko-KR" sz="3600" smtClean="0"/>
              <a:t>In </a:t>
            </a:r>
            <a:r>
              <a:rPr lang="en-US" altLang="ko-KR" sz="3600"/>
              <a:t>low-speed operations, since ISI is mitigated, equalization can be omitted, and the timing constraints are relaxed, reducing the need for circuits designed for high-speed operations.</a:t>
            </a:r>
          </a:p>
          <a:p>
            <a:pPr marL="571500" indent="-571500" algn="just" fontAlgn="base">
              <a:buFont typeface="Arial" panose="020B0604020202020204" pitchFamily="34" charset="0"/>
              <a:buChar char="•"/>
            </a:pPr>
            <a:r>
              <a:rPr lang="en-US" altLang="ko-KR" sz="3600" smtClean="0"/>
              <a:t>For </a:t>
            </a:r>
            <a:r>
              <a:rPr lang="en-US" altLang="ko-KR" sz="3600"/>
              <a:t>high speeds, </a:t>
            </a:r>
            <a:r>
              <a:rPr lang="en-US" altLang="ko-KR" sz="3600" smtClean="0"/>
              <a:t>a transformable </a:t>
            </a:r>
            <a:r>
              <a:rPr lang="en-US" altLang="ko-KR" sz="3600"/>
              <a:t>receiver design is proposed that operates the DFE at a quarter-speed to compensate for channel loss, and at low speeds, operates at half-speed while omitting Equalization to improve energy </a:t>
            </a:r>
            <a:r>
              <a:rPr lang="en-US" altLang="ko-KR" sz="3600" smtClean="0"/>
              <a:t>efficiency.</a:t>
            </a:r>
          </a:p>
          <a:p>
            <a:pPr marL="571500" indent="-571500" algn="just" fontAlgn="base">
              <a:buFont typeface="Arial" panose="020B0604020202020204" pitchFamily="34" charset="0"/>
              <a:buChar char="•"/>
            </a:pPr>
            <a:r>
              <a:rPr lang="en-US" altLang="ko-KR" sz="3600" smtClean="0"/>
              <a:t>A dual-mode Divider (DMD) is proposed to perform these operations.</a:t>
            </a:r>
            <a:endParaRPr lang="en-US" altLang="ko-KR" sz="3600" dirty="0"/>
          </a:p>
        </p:txBody>
      </p:sp>
      <p:sp>
        <p:nvSpPr>
          <p:cNvPr id="68" name="모서리가 둥근 직사각형 67"/>
          <p:cNvSpPr/>
          <p:nvPr/>
        </p:nvSpPr>
        <p:spPr>
          <a:xfrm>
            <a:off x="684164" y="13521243"/>
            <a:ext cx="11203036" cy="909574"/>
          </a:xfrm>
          <a:prstGeom prst="roundRect">
            <a:avLst/>
          </a:prstGeom>
          <a:solidFill>
            <a:schemeClr val="accent6"/>
          </a:solidFill>
          <a:ln>
            <a:solidFill>
              <a:schemeClr val="accent6"/>
            </a:solidFill>
          </a:ln>
          <a:scene3d>
            <a:camera prst="orthographicFront"/>
            <a:lightRig rig="threePt" dir="t"/>
          </a:scene3d>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46" b="1" smtClean="0"/>
              <a:t>PROPOSED TRANSFORMABLE RECEIVER</a:t>
            </a:r>
            <a:endParaRPr lang="ko-KR" altLang="en-US" sz="4446" b="1" dirty="0"/>
          </a:p>
        </p:txBody>
      </p:sp>
      <p:sp>
        <p:nvSpPr>
          <p:cNvPr id="69" name="Rectangle 6"/>
          <p:cNvSpPr>
            <a:spLocks noChangeArrowheads="1"/>
          </p:cNvSpPr>
          <p:nvPr/>
        </p:nvSpPr>
        <p:spPr bwMode="auto">
          <a:xfrm>
            <a:off x="0" y="0"/>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2" name="모서리가 둥근 직사각형 61"/>
          <p:cNvSpPr/>
          <p:nvPr/>
        </p:nvSpPr>
        <p:spPr>
          <a:xfrm>
            <a:off x="546405" y="20819567"/>
            <a:ext cx="7955437" cy="909574"/>
          </a:xfrm>
          <a:prstGeom prst="roundRect">
            <a:avLst/>
          </a:prstGeom>
          <a:solidFill>
            <a:schemeClr val="accent6"/>
          </a:solidFill>
          <a:ln>
            <a:solidFill>
              <a:schemeClr val="accent6"/>
            </a:solidFill>
          </a:ln>
          <a:scene3d>
            <a:camera prst="orthographicFront"/>
            <a:lightRig rig="threePt" dir="t"/>
          </a:scene3d>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46" b="1" smtClean="0"/>
              <a:t>DMD (DUAL-MODE DIVIDER)</a:t>
            </a:r>
            <a:endParaRPr lang="ko-KR" altLang="en-US" sz="4446" b="1" dirty="0"/>
          </a:p>
        </p:txBody>
      </p:sp>
      <p:sp>
        <p:nvSpPr>
          <p:cNvPr id="75" name="Rectangle 12"/>
          <p:cNvSpPr>
            <a:spLocks noChangeArrowheads="1"/>
          </p:cNvSpPr>
          <p:nvPr/>
        </p:nvSpPr>
        <p:spPr bwMode="auto">
          <a:xfrm>
            <a:off x="39166800" y="2033496"/>
            <a:ext cx="65909371" cy="179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
        <p:nvSpPr>
          <p:cNvPr id="84" name="Rectangle 14"/>
          <p:cNvSpPr>
            <a:spLocks noChangeArrowheads="1"/>
          </p:cNvSpPr>
          <p:nvPr/>
        </p:nvSpPr>
        <p:spPr bwMode="auto">
          <a:xfrm>
            <a:off x="0" y="0"/>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2" name="직사각형 1"/>
          <p:cNvSpPr/>
          <p:nvPr/>
        </p:nvSpPr>
        <p:spPr>
          <a:xfrm>
            <a:off x="15322072" y="29153075"/>
            <a:ext cx="4593368" cy="646331"/>
          </a:xfrm>
          <a:prstGeom prst="rect">
            <a:avLst/>
          </a:prstGeom>
        </p:spPr>
        <p:txBody>
          <a:bodyPr wrap="square">
            <a:spAutoFit/>
          </a:bodyPr>
          <a:lstStyle/>
          <a:p>
            <a:pPr algn="ctr"/>
            <a:r>
              <a:rPr lang="en-US" altLang="ko-KR" sz="3600" b="1" smtClean="0">
                <a:cs typeface="Arial" panose="020B0604020202020204" pitchFamily="34" charset="0"/>
              </a:rPr>
              <a:t>Amplifying  Mode</a:t>
            </a:r>
            <a:endParaRPr lang="ko-KR" altLang="en-US" sz="3600" b="1" dirty="0">
              <a:cs typeface="Arial" panose="020B0604020202020204" pitchFamily="34" charset="0"/>
            </a:endParaRPr>
          </a:p>
        </p:txBody>
      </p:sp>
      <p:sp>
        <p:nvSpPr>
          <p:cNvPr id="31" name="직사각형 30"/>
          <p:cNvSpPr/>
          <p:nvPr/>
        </p:nvSpPr>
        <p:spPr>
          <a:xfrm>
            <a:off x="20845414" y="33380378"/>
            <a:ext cx="8826856" cy="707886"/>
          </a:xfrm>
          <a:prstGeom prst="rect">
            <a:avLst/>
          </a:prstGeom>
        </p:spPr>
        <p:txBody>
          <a:bodyPr wrap="square">
            <a:spAutoFit/>
          </a:bodyPr>
          <a:lstStyle/>
          <a:p>
            <a:pPr algn="ctr"/>
            <a:r>
              <a:rPr lang="en-US" altLang="ko-KR" sz="4000" b="1" smtClean="0">
                <a:cs typeface="Arial" panose="020B0604020202020204" pitchFamily="34" charset="0"/>
              </a:rPr>
              <a:t>Performance </a:t>
            </a:r>
            <a:r>
              <a:rPr lang="en-US" altLang="ko-KR" sz="4000" b="1" dirty="0" smtClean="0">
                <a:cs typeface="Arial" panose="020B0604020202020204" pitchFamily="34" charset="0"/>
              </a:rPr>
              <a:t>of </a:t>
            </a:r>
            <a:r>
              <a:rPr lang="en-US" altLang="ko-KR" sz="4000" b="1" smtClean="0">
                <a:cs typeface="Arial" panose="020B0604020202020204" pitchFamily="34" charset="0"/>
              </a:rPr>
              <a:t>the </a:t>
            </a:r>
            <a:r>
              <a:rPr lang="en-US" altLang="ko-KR" sz="4000" b="1">
                <a:cs typeface="Arial" panose="020B0604020202020204" pitchFamily="34" charset="0"/>
              </a:rPr>
              <a:t>P</a:t>
            </a:r>
            <a:r>
              <a:rPr lang="en-US" altLang="ko-KR" sz="4000" b="1" smtClean="0">
                <a:cs typeface="Arial" panose="020B0604020202020204" pitchFamily="34" charset="0"/>
              </a:rPr>
              <a:t>roposed Receiver</a:t>
            </a:r>
            <a:endParaRPr lang="ko-KR" altLang="en-US" sz="4000" b="1" dirty="0">
              <a:cs typeface="Arial" panose="020B0604020202020204" pitchFamily="34" charset="0"/>
            </a:endParaRPr>
          </a:p>
        </p:txBody>
      </p:sp>
      <p:sp>
        <p:nvSpPr>
          <p:cNvPr id="4" name="직사각형 3"/>
          <p:cNvSpPr/>
          <p:nvPr/>
        </p:nvSpPr>
        <p:spPr>
          <a:xfrm>
            <a:off x="402147" y="3448088"/>
            <a:ext cx="29873066" cy="3416320"/>
          </a:xfrm>
          <a:prstGeom prst="rect">
            <a:avLst/>
          </a:prstGeom>
        </p:spPr>
        <p:txBody>
          <a:bodyPr wrap="square">
            <a:spAutoFit/>
          </a:bodyPr>
          <a:lstStyle/>
          <a:p>
            <a:pPr algn="ctr"/>
            <a:r>
              <a:rPr lang="en-US" altLang="ko-KR" sz="6600" b="1">
                <a:cs typeface="Arial" panose="020B0604020202020204" pitchFamily="34" charset="0"/>
              </a:rPr>
              <a:t> A </a:t>
            </a:r>
            <a:r>
              <a:rPr lang="en-US" altLang="ko-KR" sz="6600" b="1" smtClean="0">
                <a:cs typeface="Arial" panose="020B0604020202020204" pitchFamily="34" charset="0"/>
              </a:rPr>
              <a:t>Transformable </a:t>
            </a:r>
            <a:r>
              <a:rPr lang="en-US" altLang="ko-KR" sz="6600" b="1">
                <a:cs typeface="Arial" panose="020B0604020202020204" pitchFamily="34" charset="0"/>
              </a:rPr>
              <a:t>DFE with </a:t>
            </a:r>
            <a:r>
              <a:rPr lang="en-US" altLang="ko-KR" sz="6600" b="1" smtClean="0">
                <a:cs typeface="Arial" panose="020B0604020202020204" pitchFamily="34" charset="0"/>
              </a:rPr>
              <a:t>Dual-Mode Divider </a:t>
            </a:r>
            <a:r>
              <a:rPr lang="en-US" altLang="ko-KR" sz="6600" b="1">
                <a:cs typeface="Arial" panose="020B0604020202020204" pitchFamily="34" charset="0"/>
              </a:rPr>
              <a:t>for </a:t>
            </a:r>
            <a:r>
              <a:rPr lang="en-US" altLang="ko-KR" sz="6600" b="1" smtClean="0">
                <a:cs typeface="Arial" panose="020B0604020202020204" pitchFamily="34" charset="0"/>
              </a:rPr>
              <a:t>Low Power </a:t>
            </a:r>
            <a:r>
              <a:rPr lang="en-US" altLang="ko-KR" sz="6600" b="1">
                <a:cs typeface="Arial" panose="020B0604020202020204" pitchFamily="34" charset="0"/>
              </a:rPr>
              <a:t>DDR </a:t>
            </a:r>
            <a:r>
              <a:rPr lang="en-US" altLang="ko-KR" sz="6600" b="1" smtClean="0">
                <a:cs typeface="Arial" panose="020B0604020202020204" pitchFamily="34" charset="0"/>
              </a:rPr>
              <a:t>Memory</a:t>
            </a:r>
            <a:endParaRPr lang="en-US" altLang="ko-KR" sz="1800" b="1" dirty="0">
              <a:cs typeface="Arial" panose="020B0604020202020204" pitchFamily="34" charset="0"/>
            </a:endParaRPr>
          </a:p>
          <a:p>
            <a:pPr algn="ctr"/>
            <a:r>
              <a:rPr lang="en-US" altLang="ko-KR" sz="4400" b="1" smtClean="0">
                <a:cs typeface="Arial" panose="020B0604020202020204" pitchFamily="34" charset="0"/>
              </a:rPr>
              <a:t>Young-Min </a:t>
            </a:r>
            <a:r>
              <a:rPr lang="en-US" altLang="ko-KR" sz="4400" b="1" dirty="0">
                <a:cs typeface="Arial" panose="020B0604020202020204" pitchFamily="34" charset="0"/>
              </a:rPr>
              <a:t>Lee</a:t>
            </a:r>
            <a:r>
              <a:rPr lang="en-US" altLang="ko-KR" sz="4400" b="1">
                <a:cs typeface="Arial" panose="020B0604020202020204" pitchFamily="34" charset="0"/>
              </a:rPr>
              <a:t>, </a:t>
            </a:r>
            <a:r>
              <a:rPr lang="en-US" altLang="ko-KR" sz="4400" b="1" smtClean="0">
                <a:cs typeface="Arial" panose="020B0604020202020204" pitchFamily="34" charset="0"/>
              </a:rPr>
              <a:t>Giryong Lee, </a:t>
            </a:r>
            <a:r>
              <a:rPr lang="en-US" altLang="ko-KR" sz="4400" b="1" dirty="0">
                <a:cs typeface="Arial" panose="020B0604020202020204" pitchFamily="34" charset="0"/>
              </a:rPr>
              <a:t>Won-Young Lee</a:t>
            </a:r>
          </a:p>
          <a:p>
            <a:pPr algn="ctr"/>
            <a:endParaRPr lang="en-US" altLang="ko-KR" sz="1800" dirty="0">
              <a:latin typeface="Arial" panose="020B0604020202020204" pitchFamily="34" charset="0"/>
              <a:cs typeface="Arial" panose="020B0604020202020204" pitchFamily="34" charset="0"/>
            </a:endParaRPr>
          </a:p>
          <a:p>
            <a:pPr algn="ctr"/>
            <a:r>
              <a:rPr lang="en-US" altLang="ko-KR" sz="4000" b="1" dirty="0"/>
              <a:t>Dept. </a:t>
            </a:r>
            <a:r>
              <a:rPr lang="en-US" altLang="ko-KR" sz="4000" b="1"/>
              <a:t>of </a:t>
            </a:r>
            <a:r>
              <a:rPr lang="en-US" altLang="ko-KR" sz="4000" b="1" smtClean="0"/>
              <a:t>Smart ICT Convergence Engineering</a:t>
            </a:r>
            <a:endParaRPr lang="en-US" altLang="ko-KR" sz="4000" b="1" dirty="0"/>
          </a:p>
          <a:p>
            <a:pPr algn="ctr"/>
            <a:r>
              <a:rPr lang="en-US" altLang="ko-KR" sz="4000" b="1" dirty="0"/>
              <a:t>Seoul National University of Science and Technology</a:t>
            </a:r>
          </a:p>
        </p:txBody>
      </p:sp>
      <p:sp>
        <p:nvSpPr>
          <p:cNvPr id="40" name="모서리가 둥근 직사각형 39"/>
          <p:cNvSpPr/>
          <p:nvPr/>
        </p:nvSpPr>
        <p:spPr>
          <a:xfrm>
            <a:off x="148989" y="3507083"/>
            <a:ext cx="29968079" cy="3270098"/>
          </a:xfrm>
          <a:prstGeom prst="roundRect">
            <a:avLst>
              <a:gd name="adj" fmla="val 3288"/>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sp>
        <p:nvSpPr>
          <p:cNvPr id="45" name="모서리가 둥근 직사각형 44"/>
          <p:cNvSpPr/>
          <p:nvPr/>
        </p:nvSpPr>
        <p:spPr>
          <a:xfrm>
            <a:off x="143107" y="20439237"/>
            <a:ext cx="14842054" cy="13913586"/>
          </a:xfrm>
          <a:prstGeom prst="roundRect">
            <a:avLst>
              <a:gd name="adj" fmla="val 1237"/>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pic>
        <p:nvPicPr>
          <p:cNvPr id="7" name="그림 6"/>
          <p:cNvPicPr>
            <a:picLocks noChangeAspect="1"/>
          </p:cNvPicPr>
          <p:nvPr/>
        </p:nvPicPr>
        <p:blipFill>
          <a:blip r:embed="rId6"/>
          <a:stretch>
            <a:fillRect/>
          </a:stretch>
        </p:blipFill>
        <p:spPr>
          <a:xfrm>
            <a:off x="8829882" y="14790807"/>
            <a:ext cx="5550397" cy="4962015"/>
          </a:xfrm>
          <a:prstGeom prst="rect">
            <a:avLst/>
          </a:prstGeom>
        </p:spPr>
      </p:pic>
      <p:sp>
        <p:nvSpPr>
          <p:cNvPr id="53" name="TextBox 52"/>
          <p:cNvSpPr txBox="1"/>
          <p:nvPr/>
        </p:nvSpPr>
        <p:spPr>
          <a:xfrm>
            <a:off x="15535358" y="20350486"/>
            <a:ext cx="14452895" cy="4601260"/>
          </a:xfrm>
          <a:prstGeom prst="rect">
            <a:avLst/>
          </a:prstGeom>
          <a:noFill/>
        </p:spPr>
        <p:txBody>
          <a:bodyPr wrap="square" rtlCol="0">
            <a:spAutoFit/>
          </a:bodyPr>
          <a:lstStyle/>
          <a:p>
            <a:pPr marL="571500" indent="-571500" algn="just">
              <a:spcBef>
                <a:spcPts val="600"/>
              </a:spcBef>
              <a:buFont typeface="Arial" panose="020B0604020202020204" pitchFamily="34" charset="0"/>
              <a:buChar char="•"/>
            </a:pPr>
            <a:r>
              <a:rPr lang="en-US" altLang="ko-KR" sz="3600" smtClean="0">
                <a:ln w="28575">
                  <a:noFill/>
                  <a:prstDash val="dash"/>
                </a:ln>
              </a:rPr>
              <a:t>When the OPM </a:t>
            </a:r>
            <a:r>
              <a:rPr lang="en-US" altLang="ko-KR" sz="3600">
                <a:ln w="28575">
                  <a:noFill/>
                  <a:prstDash val="dash"/>
                </a:ln>
              </a:rPr>
              <a:t>is </a:t>
            </a:r>
            <a:r>
              <a:rPr lang="en-US" altLang="ko-KR" sz="3600" smtClean="0">
                <a:ln w="28575">
                  <a:noFill/>
                  <a:prstDash val="dash"/>
                </a:ln>
              </a:rPr>
              <a:t>low</a:t>
            </a:r>
            <a:r>
              <a:rPr lang="en-US" altLang="ko-KR" sz="3600">
                <a:ln w="28575">
                  <a:noFill/>
                  <a:prstDash val="dash"/>
                </a:ln>
              </a:rPr>
              <a:t>, the TDFE operates in equalization mode. Both </a:t>
            </a:r>
            <a:r>
              <a:rPr lang="en-US" altLang="ko-KR" sz="3600" smtClean="0">
                <a:ln w="28575">
                  <a:noFill/>
                  <a:prstDash val="dash"/>
                </a:ln>
              </a:rPr>
              <a:t>summers </a:t>
            </a:r>
            <a:r>
              <a:rPr lang="en-US" altLang="ko-KR" sz="3600">
                <a:ln w="28575">
                  <a:noFill/>
                  <a:prstDash val="dash"/>
                </a:ln>
              </a:rPr>
              <a:t>of the TDFE are active, and the DMD divides the input WCK into a quarter-rate clock</a:t>
            </a:r>
            <a:r>
              <a:rPr lang="en-US" altLang="ko-KR" sz="3600" smtClean="0">
                <a:ln w="28575">
                  <a:noFill/>
                  <a:prstDash val="dash"/>
                </a:ln>
              </a:rPr>
              <a:t>.</a:t>
            </a:r>
            <a:endParaRPr lang="en-US" altLang="ko-KR" sz="3600">
              <a:ln w="28575">
                <a:noFill/>
                <a:prstDash val="dash"/>
              </a:ln>
            </a:endParaRPr>
          </a:p>
          <a:p>
            <a:pPr marL="571500" indent="-571500" algn="just">
              <a:spcBef>
                <a:spcPts val="600"/>
              </a:spcBef>
              <a:buFont typeface="Arial" panose="020B0604020202020204" pitchFamily="34" charset="0"/>
              <a:buChar char="•"/>
            </a:pPr>
            <a:r>
              <a:rPr lang="en-US" altLang="ko-KR" sz="3600" smtClean="0">
                <a:ln w="28575">
                  <a:noFill/>
                  <a:prstDash val="dash"/>
                </a:ln>
              </a:rPr>
              <a:t>When the </a:t>
            </a:r>
            <a:r>
              <a:rPr lang="en-US" altLang="ko-KR" sz="3600">
                <a:ln w="28575">
                  <a:noFill/>
                  <a:prstDash val="dash"/>
                </a:ln>
              </a:rPr>
              <a:t>OPM is h</a:t>
            </a:r>
            <a:r>
              <a:rPr lang="en-US" altLang="ko-KR" sz="3600" smtClean="0">
                <a:ln w="28575">
                  <a:noFill/>
                  <a:prstDash val="dash"/>
                </a:ln>
              </a:rPr>
              <a:t>igh</a:t>
            </a:r>
            <a:r>
              <a:rPr lang="en-US" altLang="ko-KR" sz="3600">
                <a:ln w="28575">
                  <a:noFill/>
                  <a:prstDash val="dash"/>
                </a:ln>
              </a:rPr>
              <a:t>, the TDFE transitions to an amplification mode that does not remove the ISI of the DQ. In this mode, the voltage divider sets all bias voltages for the summer odd (SO) to GND. The TDFE only performs signal amplification without decision feedback. The DMD outputs a half-rate clock through WCK.</a:t>
            </a:r>
            <a:endParaRPr lang="en-US" altLang="ko-KR" sz="3600">
              <a:latin typeface="Calibri" panose="020F0502020204030204" pitchFamily="34" charset="0"/>
              <a:cs typeface="Calibri" panose="020F0502020204030204" pitchFamily="34" charset="0"/>
            </a:endParaRPr>
          </a:p>
        </p:txBody>
      </p:sp>
      <p:sp>
        <p:nvSpPr>
          <p:cNvPr id="54" name="모서리가 둥근 직사각형 53"/>
          <p:cNvSpPr/>
          <p:nvPr/>
        </p:nvSpPr>
        <p:spPr>
          <a:xfrm>
            <a:off x="143107" y="34531090"/>
            <a:ext cx="29971253" cy="4447255"/>
          </a:xfrm>
          <a:prstGeom prst="roundRect">
            <a:avLst>
              <a:gd name="adj" fmla="val 4818"/>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sp>
        <p:nvSpPr>
          <p:cNvPr id="55" name="모서리가 둥근 직사각형 54"/>
          <p:cNvSpPr/>
          <p:nvPr/>
        </p:nvSpPr>
        <p:spPr>
          <a:xfrm>
            <a:off x="684164" y="34756676"/>
            <a:ext cx="8490748" cy="666790"/>
          </a:xfrm>
          <a:prstGeom prst="roundRect">
            <a:avLst/>
          </a:prstGeom>
          <a:solidFill>
            <a:schemeClr val="accent6"/>
          </a:solidFill>
          <a:ln>
            <a:solidFill>
              <a:schemeClr val="accent6"/>
            </a:solidFill>
          </a:ln>
          <a:scene3d>
            <a:camera prst="orthographicFront"/>
            <a:lightRig rig="threePt" dir="t"/>
          </a:scene3d>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46" b="1" dirty="0" smtClean="0"/>
              <a:t>CONCLUSION</a:t>
            </a:r>
            <a:endParaRPr lang="ko-KR" altLang="en-US" sz="4446" b="1" dirty="0"/>
          </a:p>
        </p:txBody>
      </p:sp>
      <p:sp>
        <p:nvSpPr>
          <p:cNvPr id="56" name="TextBox 55"/>
          <p:cNvSpPr txBox="1"/>
          <p:nvPr/>
        </p:nvSpPr>
        <p:spPr>
          <a:xfrm>
            <a:off x="513810" y="35430462"/>
            <a:ext cx="29283270" cy="3416320"/>
          </a:xfrm>
          <a:prstGeom prst="rect">
            <a:avLst/>
          </a:prstGeom>
          <a:noFill/>
        </p:spPr>
        <p:txBody>
          <a:bodyPr wrap="square" rtlCol="0">
            <a:spAutoFit/>
          </a:bodyPr>
          <a:lstStyle/>
          <a:p>
            <a:pPr algn="just" fontAlgn="base"/>
            <a:r>
              <a:rPr lang="en-US" altLang="ko-KR" sz="3600"/>
              <a:t>A </a:t>
            </a:r>
            <a:r>
              <a:rPr lang="en-US" altLang="ko-KR" sz="3600" smtClean="0"/>
              <a:t>transformable </a:t>
            </a:r>
            <a:r>
              <a:rPr lang="en-US" altLang="ko-KR" sz="3600"/>
              <a:t>Rx has been proposed to improve energy efficiency in low-speed operations. To implement a dual sampling method, a Dual-Mode Divider (DMD) and a TDFE capable of quarter/half-rate sampling have been suggested. PRBS7 data with 18 dB of channel loss at 9 Gb/s is input to the test chip, and the input data is demultiplexed 1:4 through an FIR 2-tap and outputted. On the other hand, low-speed PRBS7 at 800Mb/s is simply amplified and sampled at half-rate without equalization. At 800Mb/s, the energy efficiency of the TDFE improved by about 55% from 2.13 pJ/b to 0.96 pJ/b through the proposed dual-mode sampling. The total power consumption in equalization mode at 9 Gb/s and in amplification mode at 800 Mb/s are 10.68 mW and 4.35 </a:t>
            </a:r>
            <a:r>
              <a:rPr lang="en-US" altLang="ko-KR" sz="3600" smtClean="0"/>
              <a:t>mW, respectively</a:t>
            </a:r>
            <a:r>
              <a:rPr lang="en-US" altLang="ko-KR" sz="3600"/>
              <a:t>. The implemented Rx circuit occupies 0.0052 mm2. The test chip is manufactured in a 28nm process, and the supply voltage is 1.0 V</a:t>
            </a:r>
            <a:r>
              <a:rPr lang="en-US" altLang="ko-KR" sz="3600" smtClean="0"/>
              <a:t>.</a:t>
            </a:r>
            <a:endParaRPr lang="en-US" altLang="ko-KR" sz="3600" dirty="0"/>
          </a:p>
        </p:txBody>
      </p:sp>
      <p:sp>
        <p:nvSpPr>
          <p:cNvPr id="57" name="직사각형 56"/>
          <p:cNvSpPr/>
          <p:nvPr/>
        </p:nvSpPr>
        <p:spPr>
          <a:xfrm>
            <a:off x="634780" y="39982972"/>
            <a:ext cx="28117849" cy="784830"/>
          </a:xfrm>
          <a:prstGeom prst="rect">
            <a:avLst/>
          </a:prstGeom>
        </p:spPr>
        <p:txBody>
          <a:bodyPr wrap="square">
            <a:spAutoFit/>
          </a:bodyPr>
          <a:lstStyle/>
          <a:p>
            <a:pPr fontAlgn="base"/>
            <a:r>
              <a:rPr lang="en-US" altLang="ko-KR" sz="4500" dirty="0" smtClean="0">
                <a:solidFill>
                  <a:srgbClr val="323232"/>
                </a:solidFill>
              </a:rPr>
              <a:t>The </a:t>
            </a:r>
            <a:r>
              <a:rPr lang="en-US" altLang="ko-KR" sz="4500" dirty="0">
                <a:solidFill>
                  <a:srgbClr val="323232"/>
                </a:solidFill>
              </a:rPr>
              <a:t>chip fabrication and EDA tool were supported by the IC Design Education Center(IDEC), Korea.</a:t>
            </a:r>
            <a:endParaRPr lang="ko-KR" altLang="en-US" sz="4500" dirty="0"/>
          </a:p>
        </p:txBody>
      </p:sp>
      <p:sp>
        <p:nvSpPr>
          <p:cNvPr id="58" name="모서리가 둥근 직사각형 57"/>
          <p:cNvSpPr/>
          <p:nvPr/>
        </p:nvSpPr>
        <p:spPr>
          <a:xfrm>
            <a:off x="143107" y="39118882"/>
            <a:ext cx="29971253" cy="1753497"/>
          </a:xfrm>
          <a:prstGeom prst="roundRect">
            <a:avLst>
              <a:gd name="adj" fmla="val 3288"/>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sp>
        <p:nvSpPr>
          <p:cNvPr id="59" name="모서리가 둥근 직사각형 58"/>
          <p:cNvSpPr/>
          <p:nvPr/>
        </p:nvSpPr>
        <p:spPr>
          <a:xfrm>
            <a:off x="684164" y="39267074"/>
            <a:ext cx="8490748" cy="666790"/>
          </a:xfrm>
          <a:prstGeom prst="roundRect">
            <a:avLst/>
          </a:prstGeom>
          <a:solidFill>
            <a:schemeClr val="accent6"/>
          </a:solidFill>
          <a:ln>
            <a:solidFill>
              <a:schemeClr val="accent6"/>
            </a:solidFill>
          </a:ln>
          <a:scene3d>
            <a:camera prst="orthographicFront"/>
            <a:lightRig rig="threePt" dir="t"/>
          </a:scene3d>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46" b="1" dirty="0" smtClean="0"/>
              <a:t>ACKNOWLEDGMENT</a:t>
            </a:r>
            <a:endParaRPr lang="ko-KR" altLang="en-US" sz="4446" b="1" dirty="0"/>
          </a:p>
        </p:txBody>
      </p:sp>
      <p:sp>
        <p:nvSpPr>
          <p:cNvPr id="60" name="TextBox 59"/>
          <p:cNvSpPr txBox="1"/>
          <p:nvPr/>
        </p:nvSpPr>
        <p:spPr>
          <a:xfrm>
            <a:off x="2902659" y="18258565"/>
            <a:ext cx="5927223" cy="1200329"/>
          </a:xfrm>
          <a:prstGeom prst="rect">
            <a:avLst/>
          </a:prstGeom>
          <a:noFill/>
        </p:spPr>
        <p:txBody>
          <a:bodyPr wrap="square" rtlCol="0">
            <a:spAutoFit/>
          </a:bodyPr>
          <a:lstStyle/>
          <a:p>
            <a:pPr algn="ctr"/>
            <a:r>
              <a:rPr lang="en-US" altLang="ko-KR" sz="3600" b="1" smtClean="0">
                <a:cs typeface="Arial" panose="020B0604020202020204" pitchFamily="34" charset="0"/>
              </a:rPr>
              <a:t>Block </a:t>
            </a:r>
            <a:r>
              <a:rPr lang="en-US" altLang="ko-KR" sz="3600" b="1" smtClean="0">
                <a:cs typeface="Arial" panose="020B0604020202020204" pitchFamily="34" charset="0"/>
              </a:rPr>
              <a:t>Diagram </a:t>
            </a:r>
            <a:r>
              <a:rPr lang="en-US" altLang="ko-KR" sz="3600" b="1" smtClean="0">
                <a:cs typeface="Arial" panose="020B0604020202020204" pitchFamily="34" charset="0"/>
              </a:rPr>
              <a:t>of the </a:t>
            </a:r>
            <a:r>
              <a:rPr lang="en-US" altLang="ko-KR" sz="3600" b="1" smtClean="0">
                <a:cs typeface="Arial" panose="020B0604020202020204" pitchFamily="34" charset="0"/>
              </a:rPr>
              <a:t>Transformable Receiver</a:t>
            </a:r>
            <a:endParaRPr lang="ko-KR" altLang="en-US" sz="3600" b="1" dirty="0">
              <a:cs typeface="Arial" panose="020B0604020202020204" pitchFamily="34" charset="0"/>
            </a:endParaRPr>
          </a:p>
        </p:txBody>
      </p:sp>
      <p:sp>
        <p:nvSpPr>
          <p:cNvPr id="61" name="모서리가 둥근 직사각형 60"/>
          <p:cNvSpPr/>
          <p:nvPr/>
        </p:nvSpPr>
        <p:spPr>
          <a:xfrm>
            <a:off x="15182452" y="13312545"/>
            <a:ext cx="14944100" cy="11734990"/>
          </a:xfrm>
          <a:prstGeom prst="roundRect">
            <a:avLst>
              <a:gd name="adj" fmla="val 1237"/>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sp>
        <p:nvSpPr>
          <p:cNvPr id="63" name="모서리가 둥근 직사각형 62"/>
          <p:cNvSpPr/>
          <p:nvPr/>
        </p:nvSpPr>
        <p:spPr>
          <a:xfrm>
            <a:off x="15882007" y="13521243"/>
            <a:ext cx="7921890" cy="909574"/>
          </a:xfrm>
          <a:prstGeom prst="roundRect">
            <a:avLst/>
          </a:prstGeom>
          <a:solidFill>
            <a:schemeClr val="accent6"/>
          </a:solidFill>
          <a:ln>
            <a:solidFill>
              <a:schemeClr val="accent6"/>
            </a:solidFill>
          </a:ln>
          <a:scene3d>
            <a:camera prst="orthographicFront"/>
            <a:lightRig rig="threePt" dir="t"/>
          </a:scene3d>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46" b="1" smtClean="0"/>
              <a:t>TDFE (TRANSFORMABLE DFE)</a:t>
            </a:r>
            <a:endParaRPr lang="ko-KR" altLang="en-US" sz="4446" b="1" dirty="0"/>
          </a:p>
        </p:txBody>
      </p:sp>
      <p:pic>
        <p:nvPicPr>
          <p:cNvPr id="17" name="그림 16"/>
          <p:cNvPicPr>
            <a:picLocks noChangeAspect="1"/>
          </p:cNvPicPr>
          <p:nvPr/>
        </p:nvPicPr>
        <p:blipFill>
          <a:blip r:embed="rId7"/>
          <a:stretch>
            <a:fillRect/>
          </a:stretch>
        </p:blipFill>
        <p:spPr>
          <a:xfrm>
            <a:off x="554345" y="22214267"/>
            <a:ext cx="8835629" cy="6974700"/>
          </a:xfrm>
          <a:prstGeom prst="rect">
            <a:avLst/>
          </a:prstGeom>
        </p:spPr>
      </p:pic>
      <p:pic>
        <p:nvPicPr>
          <p:cNvPr id="18" name="그림 17"/>
          <p:cNvPicPr>
            <a:picLocks noChangeAspect="1"/>
          </p:cNvPicPr>
          <p:nvPr/>
        </p:nvPicPr>
        <p:blipFill>
          <a:blip r:embed="rId8"/>
          <a:stretch>
            <a:fillRect/>
          </a:stretch>
        </p:blipFill>
        <p:spPr>
          <a:xfrm>
            <a:off x="9908181" y="22127819"/>
            <a:ext cx="4527884" cy="6761981"/>
          </a:xfrm>
          <a:prstGeom prst="rect">
            <a:avLst/>
          </a:prstGeom>
        </p:spPr>
      </p:pic>
      <p:sp>
        <p:nvSpPr>
          <p:cNvPr id="67" name="TextBox 66"/>
          <p:cNvSpPr txBox="1"/>
          <p:nvPr/>
        </p:nvSpPr>
        <p:spPr>
          <a:xfrm>
            <a:off x="1636911" y="29376248"/>
            <a:ext cx="5927223" cy="646331"/>
          </a:xfrm>
          <a:prstGeom prst="rect">
            <a:avLst/>
          </a:prstGeom>
          <a:noFill/>
        </p:spPr>
        <p:txBody>
          <a:bodyPr wrap="square" rtlCol="0">
            <a:spAutoFit/>
          </a:bodyPr>
          <a:lstStyle/>
          <a:p>
            <a:pPr algn="ctr"/>
            <a:r>
              <a:rPr lang="en-US" altLang="ko-KR" sz="3600" b="1" smtClean="0">
                <a:cs typeface="Arial" panose="020B0604020202020204" pitchFamily="34" charset="0"/>
              </a:rPr>
              <a:t>Equivalent </a:t>
            </a:r>
            <a:r>
              <a:rPr lang="en-US" altLang="ko-KR" sz="3600" b="1">
                <a:cs typeface="Arial" panose="020B0604020202020204" pitchFamily="34" charset="0"/>
              </a:rPr>
              <a:t>C</a:t>
            </a:r>
            <a:r>
              <a:rPr lang="en-US" altLang="ko-KR" sz="3600" b="1" smtClean="0">
                <a:cs typeface="Arial" panose="020B0604020202020204" pitchFamily="34" charset="0"/>
              </a:rPr>
              <a:t>ircuit </a:t>
            </a:r>
            <a:r>
              <a:rPr lang="en-US" altLang="ko-KR" sz="3600" b="1" smtClean="0">
                <a:cs typeface="Arial" panose="020B0604020202020204" pitchFamily="34" charset="0"/>
              </a:rPr>
              <a:t>of </a:t>
            </a:r>
            <a:r>
              <a:rPr lang="en-US" altLang="ko-KR" sz="3600" b="1" smtClean="0">
                <a:cs typeface="Arial" panose="020B0604020202020204" pitchFamily="34" charset="0"/>
              </a:rPr>
              <a:t>the DMD</a:t>
            </a:r>
            <a:endParaRPr lang="ko-KR" altLang="en-US" sz="3600" b="1" dirty="0">
              <a:cs typeface="Arial" panose="020B0604020202020204" pitchFamily="34" charset="0"/>
            </a:endParaRPr>
          </a:p>
        </p:txBody>
      </p:sp>
      <p:sp>
        <p:nvSpPr>
          <p:cNvPr id="70" name="TextBox 69"/>
          <p:cNvSpPr txBox="1"/>
          <p:nvPr/>
        </p:nvSpPr>
        <p:spPr>
          <a:xfrm>
            <a:off x="10071257" y="29119153"/>
            <a:ext cx="4222896" cy="1200329"/>
          </a:xfrm>
          <a:prstGeom prst="rect">
            <a:avLst/>
          </a:prstGeom>
          <a:noFill/>
        </p:spPr>
        <p:txBody>
          <a:bodyPr wrap="square" rtlCol="0">
            <a:spAutoFit/>
          </a:bodyPr>
          <a:lstStyle/>
          <a:p>
            <a:pPr algn="ctr"/>
            <a:r>
              <a:rPr lang="en-US" altLang="ko-KR" sz="3600" b="1" smtClean="0">
                <a:cs typeface="Arial" panose="020B0604020202020204" pitchFamily="34" charset="0"/>
              </a:rPr>
              <a:t>Flow </a:t>
            </a:r>
            <a:r>
              <a:rPr lang="en-US" altLang="ko-KR" sz="3600" b="1" smtClean="0">
                <a:cs typeface="Arial" panose="020B0604020202020204" pitchFamily="34" charset="0"/>
              </a:rPr>
              <a:t>Chart </a:t>
            </a:r>
            <a:r>
              <a:rPr lang="en-US" altLang="ko-KR" sz="3600" b="1" smtClean="0">
                <a:cs typeface="Arial" panose="020B0604020202020204" pitchFamily="34" charset="0"/>
              </a:rPr>
              <a:t>of </a:t>
            </a:r>
            <a:r>
              <a:rPr lang="en-US" altLang="ko-KR" sz="3600" b="1" smtClean="0">
                <a:cs typeface="Arial" panose="020B0604020202020204" pitchFamily="34" charset="0"/>
              </a:rPr>
              <a:t>the DMD </a:t>
            </a:r>
            <a:r>
              <a:rPr lang="en-US" altLang="ko-KR" sz="3600" b="1" smtClean="0">
                <a:cs typeface="Arial" panose="020B0604020202020204" pitchFamily="34" charset="0"/>
              </a:rPr>
              <a:t>with </a:t>
            </a:r>
            <a:r>
              <a:rPr lang="en-US" altLang="ko-KR" sz="3600" b="1" smtClean="0">
                <a:cs typeface="Arial" panose="020B0604020202020204" pitchFamily="34" charset="0"/>
              </a:rPr>
              <a:t>the </a:t>
            </a:r>
            <a:r>
              <a:rPr lang="en-US" altLang="ko-KR" sz="3600" b="1" smtClean="0">
                <a:cs typeface="Arial" panose="020B0604020202020204" pitchFamily="34" charset="0"/>
              </a:rPr>
              <a:t>BTC</a:t>
            </a:r>
            <a:endParaRPr lang="ko-KR" altLang="en-US" sz="3600" b="1" dirty="0">
              <a:cs typeface="Arial" panose="020B0604020202020204" pitchFamily="34" charset="0"/>
            </a:endParaRPr>
          </a:p>
        </p:txBody>
      </p:sp>
      <p:sp>
        <p:nvSpPr>
          <p:cNvPr id="71" name="TextBox 70"/>
          <p:cNvSpPr txBox="1"/>
          <p:nvPr/>
        </p:nvSpPr>
        <p:spPr>
          <a:xfrm>
            <a:off x="468910" y="30228616"/>
            <a:ext cx="14111775" cy="4124206"/>
          </a:xfrm>
          <a:prstGeom prst="rect">
            <a:avLst/>
          </a:prstGeom>
          <a:noFill/>
        </p:spPr>
        <p:txBody>
          <a:bodyPr wrap="square" rtlCol="0">
            <a:spAutoFit/>
          </a:bodyPr>
          <a:lstStyle/>
          <a:p>
            <a:pPr marL="571500" indent="-571500" algn="just">
              <a:spcBef>
                <a:spcPts val="600"/>
              </a:spcBef>
              <a:buFont typeface="Arial" panose="020B0604020202020204" pitchFamily="34" charset="0"/>
              <a:buChar char="•"/>
            </a:pPr>
            <a:r>
              <a:rPr lang="en-US" altLang="ko-KR" sz="3600" smtClean="0">
                <a:ln w="28575">
                  <a:noFill/>
                  <a:prstDash val="dash"/>
                </a:ln>
              </a:rPr>
              <a:t>When the </a:t>
            </a:r>
            <a:r>
              <a:rPr lang="en-US" altLang="ko-KR" sz="3600">
                <a:ln w="28575">
                  <a:noFill/>
                  <a:prstDash val="dash"/>
                </a:ln>
              </a:rPr>
              <a:t>OPM is low, the DMD outputs a quarter-rate clock through four gated inverters (GI)</a:t>
            </a:r>
          </a:p>
          <a:p>
            <a:pPr marL="571500" indent="-571500" algn="just">
              <a:spcBef>
                <a:spcPts val="600"/>
              </a:spcBef>
              <a:buFont typeface="Arial" panose="020B0604020202020204" pitchFamily="34" charset="0"/>
              <a:buChar char="•"/>
            </a:pPr>
            <a:r>
              <a:rPr lang="en-US" altLang="ko-KR" sz="3600" smtClean="0">
                <a:ln w="28575">
                  <a:noFill/>
                  <a:prstDash val="dash"/>
                </a:ln>
              </a:rPr>
              <a:t>When the </a:t>
            </a:r>
            <a:r>
              <a:rPr lang="en-US" altLang="ko-KR" sz="3600">
                <a:ln w="28575">
                  <a:noFill/>
                  <a:prstDash val="dash"/>
                </a:ln>
              </a:rPr>
              <a:t>OPM is high, GI90,270 of the DMD are fixed to low, and a half-rate clock synchronized with WCK is output through GI0,180.</a:t>
            </a:r>
          </a:p>
          <a:p>
            <a:pPr marL="571500" indent="-571500" algn="just">
              <a:spcBef>
                <a:spcPts val="600"/>
              </a:spcBef>
              <a:buFont typeface="Arial" panose="020B0604020202020204" pitchFamily="34" charset="0"/>
              <a:buChar char="•"/>
            </a:pPr>
            <a:r>
              <a:rPr lang="en-US" altLang="ko-KR" sz="3600">
                <a:ln w="28575">
                  <a:noFill/>
                  <a:prstDash val="dash"/>
                </a:ln>
              </a:rPr>
              <a:t>Since the timing of </a:t>
            </a:r>
            <a:r>
              <a:rPr lang="en-US" altLang="ko-KR" sz="3600" smtClean="0">
                <a:ln w="28575">
                  <a:noFill/>
                  <a:prstDash val="dash"/>
                </a:ln>
              </a:rPr>
              <a:t>the OPM </a:t>
            </a:r>
            <a:r>
              <a:rPr lang="en-US" altLang="ko-KR" sz="3600">
                <a:ln w="28575">
                  <a:noFill/>
                  <a:prstDash val="dash"/>
                </a:ln>
              </a:rPr>
              <a:t>transition can occur arbitrarily, it can cause unstable timing issues in the DMD, necessitating logic to synchronize with WCK.</a:t>
            </a:r>
            <a:endParaRPr lang="en-US" altLang="ko-KR" sz="3600">
              <a:latin typeface="Calibri" panose="020F0502020204030204" pitchFamily="34" charset="0"/>
              <a:cs typeface="Calibri" panose="020F0502020204030204" pitchFamily="34" charset="0"/>
            </a:endParaRPr>
          </a:p>
        </p:txBody>
      </p:sp>
      <p:sp>
        <p:nvSpPr>
          <p:cNvPr id="72" name="모서리가 둥근 직사각형 71"/>
          <p:cNvSpPr/>
          <p:nvPr/>
        </p:nvSpPr>
        <p:spPr>
          <a:xfrm>
            <a:off x="15182452" y="25161346"/>
            <a:ext cx="14944100" cy="9191476"/>
          </a:xfrm>
          <a:prstGeom prst="roundRect">
            <a:avLst>
              <a:gd name="adj" fmla="val 1237"/>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67"/>
          </a:p>
        </p:txBody>
      </p:sp>
      <p:sp>
        <p:nvSpPr>
          <p:cNvPr id="74" name="모서리가 둥근 직사각형 73"/>
          <p:cNvSpPr/>
          <p:nvPr/>
        </p:nvSpPr>
        <p:spPr>
          <a:xfrm>
            <a:off x="15882007" y="25372815"/>
            <a:ext cx="7133020" cy="909574"/>
          </a:xfrm>
          <a:prstGeom prst="roundRect">
            <a:avLst/>
          </a:prstGeom>
          <a:solidFill>
            <a:schemeClr val="accent6"/>
          </a:solidFill>
          <a:ln>
            <a:solidFill>
              <a:schemeClr val="accent6"/>
            </a:solidFill>
          </a:ln>
          <a:scene3d>
            <a:camera prst="orthographicFront"/>
            <a:lightRig rig="threePt" dir="t"/>
          </a:scene3d>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46" b="1" smtClean="0"/>
              <a:t>MEASUREMENT RESULT</a:t>
            </a:r>
            <a:endParaRPr lang="ko-KR" altLang="en-US" sz="4446" b="1" dirty="0"/>
          </a:p>
        </p:txBody>
      </p:sp>
      <p:pic>
        <p:nvPicPr>
          <p:cNvPr id="20" name="그림 19"/>
          <p:cNvPicPr>
            <a:picLocks noChangeAspect="1"/>
          </p:cNvPicPr>
          <p:nvPr/>
        </p:nvPicPr>
        <p:blipFill>
          <a:blip r:embed="rId9"/>
          <a:stretch>
            <a:fillRect/>
          </a:stretch>
        </p:blipFill>
        <p:spPr>
          <a:xfrm>
            <a:off x="15439102" y="30160937"/>
            <a:ext cx="5258827" cy="4008567"/>
          </a:xfrm>
          <a:prstGeom prst="rect">
            <a:avLst/>
          </a:prstGeom>
        </p:spPr>
      </p:pic>
      <p:sp>
        <p:nvSpPr>
          <p:cNvPr id="86" name="TextBox 85"/>
          <p:cNvSpPr txBox="1"/>
          <p:nvPr/>
        </p:nvSpPr>
        <p:spPr>
          <a:xfrm>
            <a:off x="20539328" y="30006803"/>
            <a:ext cx="4310628" cy="3170099"/>
          </a:xfrm>
          <a:prstGeom prst="rect">
            <a:avLst/>
          </a:prstGeom>
          <a:noFill/>
        </p:spPr>
        <p:txBody>
          <a:bodyPr wrap="square" rtlCol="0">
            <a:spAutoFit/>
          </a:bodyPr>
          <a:lstStyle/>
          <a:p>
            <a:pPr marL="571500" indent="-571500">
              <a:spcBef>
                <a:spcPts val="600"/>
              </a:spcBef>
              <a:buFont typeface="Arial" panose="020B0604020202020204" pitchFamily="34" charset="0"/>
              <a:buChar char="•"/>
            </a:pPr>
            <a:r>
              <a:rPr lang="en-US" altLang="ko-KR" sz="3600" b="1" smtClean="0">
                <a:ln w="28575">
                  <a:noFill/>
                  <a:prstDash val="dash"/>
                </a:ln>
              </a:rPr>
              <a:t>Equalizing Mode</a:t>
            </a:r>
            <a:endParaRPr lang="en-US" altLang="ko-KR" sz="3600" b="1" dirty="0" smtClean="0">
              <a:ln w="28575">
                <a:noFill/>
                <a:prstDash val="dash"/>
              </a:ln>
            </a:endParaRP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Data rate : 9 Gb/s </a:t>
            </a: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Power : 10.68 mW </a:t>
            </a:r>
            <a:endParaRPr lang="en-US" altLang="ko-KR" sz="3600" dirty="0" smtClean="0">
              <a:latin typeface="Calibri" panose="020F0502020204030204" pitchFamily="34" charset="0"/>
              <a:cs typeface="Calibri" panose="020F0502020204030204" pitchFamily="34" charset="0"/>
            </a:endParaRP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EQ : 2 FIR</a:t>
            </a: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FOM1 : 0.252 pJ/b</a:t>
            </a:r>
            <a:endParaRPr lang="en-US" altLang="ko-KR" sz="3600" dirty="0" smtClean="0">
              <a:latin typeface="Calibri" panose="020F0502020204030204" pitchFamily="34" charset="0"/>
              <a:cs typeface="Calibri" panose="020F0502020204030204" pitchFamily="34" charset="0"/>
            </a:endParaRPr>
          </a:p>
        </p:txBody>
      </p:sp>
      <p:sp>
        <p:nvSpPr>
          <p:cNvPr id="87" name="직사각형 86"/>
          <p:cNvSpPr/>
          <p:nvPr/>
        </p:nvSpPr>
        <p:spPr>
          <a:xfrm>
            <a:off x="20112731" y="29153075"/>
            <a:ext cx="4651040" cy="646331"/>
          </a:xfrm>
          <a:prstGeom prst="rect">
            <a:avLst/>
          </a:prstGeom>
        </p:spPr>
        <p:txBody>
          <a:bodyPr wrap="square">
            <a:spAutoFit/>
          </a:bodyPr>
          <a:lstStyle/>
          <a:p>
            <a:pPr algn="ctr"/>
            <a:r>
              <a:rPr lang="en-US" altLang="ko-KR" sz="3600" b="1">
                <a:cs typeface="Arial" panose="020B0604020202020204" pitchFamily="34" charset="0"/>
              </a:rPr>
              <a:t>Equalizing </a:t>
            </a:r>
            <a:r>
              <a:rPr lang="en-US" altLang="ko-KR" sz="3600" b="1" smtClean="0">
                <a:cs typeface="Arial" panose="020B0604020202020204" pitchFamily="34" charset="0"/>
              </a:rPr>
              <a:t>Mode</a:t>
            </a:r>
            <a:endParaRPr lang="ko-KR" altLang="en-US" sz="3600" b="1" dirty="0">
              <a:cs typeface="Arial" panose="020B0604020202020204" pitchFamily="34" charset="0"/>
            </a:endParaRPr>
          </a:p>
        </p:txBody>
      </p:sp>
      <p:sp>
        <p:nvSpPr>
          <p:cNvPr id="88" name="TextBox 87"/>
          <p:cNvSpPr txBox="1"/>
          <p:nvPr/>
        </p:nvSpPr>
        <p:spPr>
          <a:xfrm>
            <a:off x="25214157" y="30006803"/>
            <a:ext cx="4774096" cy="3170099"/>
          </a:xfrm>
          <a:prstGeom prst="rect">
            <a:avLst/>
          </a:prstGeom>
          <a:noFill/>
        </p:spPr>
        <p:txBody>
          <a:bodyPr wrap="square" rtlCol="0">
            <a:spAutoFit/>
          </a:bodyPr>
          <a:lstStyle/>
          <a:p>
            <a:pPr marL="571500" indent="-571500">
              <a:spcBef>
                <a:spcPts val="600"/>
              </a:spcBef>
              <a:buFont typeface="Arial" panose="020B0604020202020204" pitchFamily="34" charset="0"/>
              <a:buChar char="•"/>
            </a:pPr>
            <a:r>
              <a:rPr lang="en-US" altLang="ko-KR" sz="3600" b="1" smtClean="0">
                <a:ln w="28575">
                  <a:noFill/>
                  <a:prstDash val="dash"/>
                </a:ln>
              </a:rPr>
              <a:t>Amplifying Mode</a:t>
            </a:r>
            <a:endParaRPr lang="en-US" altLang="ko-KR" sz="3600" b="1" dirty="0" smtClean="0">
              <a:ln w="28575">
                <a:noFill/>
                <a:prstDash val="dash"/>
              </a:ln>
            </a:endParaRP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Data rate : 800 Mb/s </a:t>
            </a: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Power : 4.35 mW</a:t>
            </a:r>
            <a:endParaRPr lang="en-US" altLang="ko-KR" sz="3600" dirty="0" smtClean="0">
              <a:latin typeface="Calibri" panose="020F0502020204030204" pitchFamily="34" charset="0"/>
              <a:cs typeface="Calibri" panose="020F0502020204030204" pitchFamily="34" charset="0"/>
            </a:endParaRP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EQ : No</a:t>
            </a:r>
          </a:p>
          <a:p>
            <a:pPr marL="540000" lvl="1" indent="-342900">
              <a:spcBef>
                <a:spcPts val="600"/>
              </a:spcBef>
              <a:buFont typeface="Symbol" panose="05050102010706020507" pitchFamily="18" charset="2"/>
              <a:buChar char="-"/>
            </a:pPr>
            <a:r>
              <a:rPr lang="en-US" altLang="ko-KR" sz="3600" smtClean="0">
                <a:latin typeface="Calibri" panose="020F0502020204030204" pitchFamily="34" charset="0"/>
                <a:cs typeface="Calibri" panose="020F0502020204030204" pitchFamily="34" charset="0"/>
              </a:rPr>
              <a:t>FOM1 : 0.96 pJ/b</a:t>
            </a:r>
            <a:endParaRPr lang="en-US" altLang="ko-KR" sz="3600" dirty="0" smtClean="0">
              <a:latin typeface="Calibri" panose="020F0502020204030204" pitchFamily="34" charset="0"/>
              <a:cs typeface="Calibri" panose="020F0502020204030204" pitchFamily="34" charset="0"/>
            </a:endParaRPr>
          </a:p>
        </p:txBody>
      </p:sp>
      <p:pic>
        <p:nvPicPr>
          <p:cNvPr id="22" name="그림 21"/>
          <p:cNvPicPr>
            <a:picLocks noChangeAspect="1"/>
          </p:cNvPicPr>
          <p:nvPr/>
        </p:nvPicPr>
        <p:blipFill>
          <a:blip r:embed="rId10"/>
          <a:stretch>
            <a:fillRect/>
          </a:stretch>
        </p:blipFill>
        <p:spPr>
          <a:xfrm>
            <a:off x="24879338" y="26395554"/>
            <a:ext cx="4859878" cy="2194323"/>
          </a:xfrm>
          <a:prstGeom prst="rect">
            <a:avLst/>
          </a:prstGeom>
        </p:spPr>
      </p:pic>
      <p:sp>
        <p:nvSpPr>
          <p:cNvPr id="91" name="직사각형 90"/>
          <p:cNvSpPr/>
          <p:nvPr/>
        </p:nvSpPr>
        <p:spPr>
          <a:xfrm>
            <a:off x="24983758" y="29158970"/>
            <a:ext cx="4651040" cy="646331"/>
          </a:xfrm>
          <a:prstGeom prst="rect">
            <a:avLst/>
          </a:prstGeom>
        </p:spPr>
        <p:txBody>
          <a:bodyPr wrap="square">
            <a:spAutoFit/>
          </a:bodyPr>
          <a:lstStyle/>
          <a:p>
            <a:pPr algn="ctr"/>
            <a:r>
              <a:rPr lang="en-US" altLang="ko-KR" sz="3600" b="1" smtClean="0">
                <a:cs typeface="Arial" panose="020B0604020202020204" pitchFamily="34" charset="0"/>
              </a:rPr>
              <a:t>Die Micrograph</a:t>
            </a:r>
            <a:endParaRPr lang="ko-KR" altLang="en-US" sz="3600" b="1" dirty="0">
              <a:cs typeface="Arial" panose="020B0604020202020204" pitchFamily="34" charset="0"/>
            </a:endParaRPr>
          </a:p>
        </p:txBody>
      </p:sp>
      <p:sp>
        <p:nvSpPr>
          <p:cNvPr id="23" name="직사각형 22"/>
          <p:cNvSpPr/>
          <p:nvPr/>
        </p:nvSpPr>
        <p:spPr>
          <a:xfrm>
            <a:off x="24821475" y="28542636"/>
            <a:ext cx="4975605" cy="646331"/>
          </a:xfrm>
          <a:prstGeom prst="rect">
            <a:avLst/>
          </a:prstGeom>
        </p:spPr>
        <p:txBody>
          <a:bodyPr wrap="square">
            <a:spAutoFit/>
          </a:bodyPr>
          <a:lstStyle/>
          <a:p>
            <a:pPr marL="197100" lvl="1" algn="ctr">
              <a:spcBef>
                <a:spcPts val="600"/>
              </a:spcBef>
            </a:pPr>
            <a:r>
              <a:rPr lang="en-US" altLang="ko-KR" sz="3600" smtClean="0">
                <a:latin typeface="Calibri" panose="020F0502020204030204" pitchFamily="34" charset="0"/>
                <a:cs typeface="Calibri" panose="020F0502020204030204" pitchFamily="34" charset="0"/>
              </a:rPr>
              <a:t>Active area: 0.0052 mm</a:t>
            </a:r>
            <a:r>
              <a:rPr lang="en-US" altLang="ko-KR" sz="3600" baseline="30000" smtClean="0">
                <a:latin typeface="Calibri" panose="020F0502020204030204" pitchFamily="34" charset="0"/>
                <a:cs typeface="Calibri" panose="020F0502020204030204" pitchFamily="34" charset="0"/>
              </a:rPr>
              <a:t>2</a:t>
            </a:r>
            <a:endParaRPr lang="en-US" altLang="ko-KR" sz="36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7086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9697</TotalTime>
  <Words>680</Words>
  <Application>Microsoft Office PowerPoint</Application>
  <PresentationFormat>사용자 지정</PresentationFormat>
  <Paragraphs>45</Paragraphs>
  <Slides>1</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vt:i4>
      </vt:variant>
    </vt:vector>
  </HeadingPairs>
  <TitlesOfParts>
    <vt:vector size="7" baseType="lpstr">
      <vt:lpstr>맑은 고딕</vt:lpstr>
      <vt:lpstr>Arial</vt:lpstr>
      <vt:lpstr>Calibri</vt:lpstr>
      <vt:lpstr>Calibri Light</vt:lpstr>
      <vt:lpstr>Symbol</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이영민</cp:lastModifiedBy>
  <cp:revision>69</cp:revision>
  <dcterms:created xsi:type="dcterms:W3CDTF">2018-03-08T06:02:33Z</dcterms:created>
  <dcterms:modified xsi:type="dcterms:W3CDTF">2024-04-01T09:18:46Z</dcterms:modified>
</cp:coreProperties>
</file>