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>
        <p:scale>
          <a:sx n="33" d="100"/>
          <a:sy n="33" d="100"/>
        </p:scale>
        <p:origin x="1464" y="-3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2024-06-20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대각선 방향 모서리 1">
            <a:extLst>
              <a:ext uri="{FF2B5EF4-FFF2-40B4-BE49-F238E27FC236}">
                <a16:creationId xmlns:a16="http://schemas.microsoft.com/office/drawing/2014/main" id="{1B4E7BBF-84BA-FF1A-9D1F-835EF8E47087}"/>
              </a:ext>
            </a:extLst>
          </p:cNvPr>
          <p:cNvSpPr/>
          <p:nvPr/>
        </p:nvSpPr>
        <p:spPr>
          <a:xfrm>
            <a:off x="933759" y="7864036"/>
            <a:ext cx="13840076" cy="1279965"/>
          </a:xfrm>
          <a:prstGeom prst="round2DiagRect">
            <a:avLst/>
          </a:prstGeom>
          <a:solidFill>
            <a:srgbClr val="AED369"/>
          </a:solidFill>
          <a:ln>
            <a:solidFill>
              <a:srgbClr val="67C9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FB08F8-DC86-84B2-269D-5690360A809C}"/>
              </a:ext>
            </a:extLst>
          </p:cNvPr>
          <p:cNvSpPr txBox="1"/>
          <p:nvPr/>
        </p:nvSpPr>
        <p:spPr>
          <a:xfrm>
            <a:off x="1459385" y="8009389"/>
            <a:ext cx="8621363" cy="1015663"/>
          </a:xfrm>
          <a:prstGeom prst="rect">
            <a:avLst/>
          </a:prstGeom>
          <a:solidFill>
            <a:srgbClr val="AED369"/>
          </a:solidFill>
        </p:spPr>
        <p:txBody>
          <a:bodyPr wrap="square" rtlCol="0">
            <a:spAutoFit/>
          </a:bodyPr>
          <a:lstStyle/>
          <a:p>
            <a:r>
              <a:rPr lang="en-US" altLang="ko-KR" sz="6000" b="1" dirty="0">
                <a:solidFill>
                  <a:schemeClr val="bg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Background</a:t>
            </a:r>
            <a:endParaRPr lang="ko-KR" altLang="en-US" sz="6000" b="1" dirty="0">
              <a:solidFill>
                <a:schemeClr val="bg1"/>
              </a:solidFill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BDA911-DB8C-D349-FF6C-A8E3286C104D}"/>
              </a:ext>
            </a:extLst>
          </p:cNvPr>
          <p:cNvSpPr txBox="1"/>
          <p:nvPr/>
        </p:nvSpPr>
        <p:spPr>
          <a:xfrm>
            <a:off x="835147" y="9271299"/>
            <a:ext cx="28544407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3400" b="1" dirty="0">
                <a:latin typeface="+mj-ea"/>
                <a:ea typeface="+mj-ea"/>
              </a:rPr>
              <a:t>The clock and data recovery (CDR) circuit is one of the most important building blocks for wireline serial communication receivers.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ko-KR" sz="3400" b="1" dirty="0">
              <a:latin typeface="+mj-ea"/>
              <a:ea typeface="+mj-e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3400" b="1" dirty="0">
                <a:latin typeface="+mj-ea"/>
                <a:ea typeface="+mj-ea"/>
              </a:rPr>
              <a:t>The CDR without reference signal was proposed for the interfaces that covers continuously changed data rates. The reference-less-type CDR has the advantage of reduced interference from external reference signals during CDR operation. </a:t>
            </a:r>
            <a:r>
              <a:rPr lang="en-US" altLang="ko-KR" sz="3400" b="1" dirty="0">
                <a:solidFill>
                  <a:srgbClr val="FF0000"/>
                </a:solidFill>
                <a:latin typeface="+mj-ea"/>
                <a:ea typeface="+mj-ea"/>
              </a:rPr>
              <a:t>So, the reference-less-type CDRs are widely used in many applications because of their simplicity, flexibility, and low cost.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ko-KR" sz="3400" b="1" dirty="0">
              <a:latin typeface="+mj-ea"/>
              <a:ea typeface="+mj-e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3400" b="1" dirty="0">
                <a:latin typeface="+mj-ea"/>
                <a:ea typeface="+mj-ea"/>
              </a:rPr>
              <a:t>Many studies on reference-less CDR, the increasement in power consumption due to the necessity of frequency loop and the power limit imposed by high-speed signals remains unresolved issues. Also, as the data rate is increased, the power dissipations of flip-flops and XOR gates, which are the major speed bottlenecks of the PD and FD, are also increased. </a:t>
            </a:r>
            <a:r>
              <a:rPr lang="en-US" altLang="ko-KR" sz="3400" b="1" dirty="0">
                <a:solidFill>
                  <a:srgbClr val="FF0000"/>
                </a:solidFill>
                <a:latin typeface="+mj-ea"/>
                <a:ea typeface="+mj-ea"/>
              </a:rPr>
              <a:t>The present research proposes a subsampling PD/CP (SSPD/CP) and FD (SSFD) to overcome the speed bottleneck and limit of power consumption.</a:t>
            </a:r>
          </a:p>
          <a:p>
            <a:pPr algn="just"/>
            <a:endParaRPr lang="en-US" altLang="ko-KR" sz="3400" b="1" dirty="0">
              <a:latin typeface="+mj-ea"/>
              <a:ea typeface="+mj-ea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BD410005-11B4-EC8C-55BB-337A81ABADBD}"/>
              </a:ext>
            </a:extLst>
          </p:cNvPr>
          <p:cNvGrpSpPr/>
          <p:nvPr/>
        </p:nvGrpSpPr>
        <p:grpSpPr>
          <a:xfrm>
            <a:off x="895659" y="14715683"/>
            <a:ext cx="13840076" cy="1316837"/>
            <a:chOff x="895659" y="15578673"/>
            <a:chExt cx="13840076" cy="1316837"/>
          </a:xfrm>
        </p:grpSpPr>
        <p:sp>
          <p:nvSpPr>
            <p:cNvPr id="5" name="사각형: 둥근 대각선 방향 모서리 4">
              <a:extLst>
                <a:ext uri="{FF2B5EF4-FFF2-40B4-BE49-F238E27FC236}">
                  <a16:creationId xmlns:a16="http://schemas.microsoft.com/office/drawing/2014/main" id="{B19C3755-B01E-F5B7-1FF2-340E67EF63AF}"/>
                </a:ext>
              </a:extLst>
            </p:cNvPr>
            <p:cNvSpPr/>
            <p:nvPr/>
          </p:nvSpPr>
          <p:spPr>
            <a:xfrm>
              <a:off x="895659" y="15578673"/>
              <a:ext cx="13840076" cy="1316837"/>
            </a:xfrm>
            <a:prstGeom prst="round2DiagRect">
              <a:avLst/>
            </a:prstGeom>
            <a:solidFill>
              <a:srgbClr val="AED369"/>
            </a:solidFill>
            <a:ln>
              <a:solidFill>
                <a:srgbClr val="67C9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9800EC4-CBD4-22F2-AD55-225CC59C9EFB}"/>
                </a:ext>
              </a:extLst>
            </p:cNvPr>
            <p:cNvSpPr txBox="1"/>
            <p:nvPr/>
          </p:nvSpPr>
          <p:spPr>
            <a:xfrm>
              <a:off x="1421285" y="15724026"/>
              <a:ext cx="12523315" cy="1015663"/>
            </a:xfrm>
            <a:prstGeom prst="rect">
              <a:avLst/>
            </a:prstGeom>
            <a:solidFill>
              <a:srgbClr val="AED369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bg1"/>
                  </a:solidFill>
                  <a:latin typeface="나눔스퀘어OTF Bold" panose="020B0600000101010101" pitchFamily="34" charset="-127"/>
                  <a:ea typeface="나눔스퀘어OTF Bold" panose="020B0600000101010101" pitchFamily="34" charset="-127"/>
                </a:rPr>
                <a:t>Proposed Design &amp; Results</a:t>
              </a:r>
              <a:endParaRPr lang="ko-KR" altLang="en-US" sz="6000" b="1" dirty="0">
                <a:solidFill>
                  <a:schemeClr val="bg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07CDE41A-CE1C-31EA-4A0A-7CF4096D087E}"/>
              </a:ext>
            </a:extLst>
          </p:cNvPr>
          <p:cNvGrpSpPr/>
          <p:nvPr/>
        </p:nvGrpSpPr>
        <p:grpSpPr>
          <a:xfrm>
            <a:off x="895659" y="32336448"/>
            <a:ext cx="13840076" cy="1291025"/>
            <a:chOff x="895659" y="34827775"/>
            <a:chExt cx="13840076" cy="1291025"/>
          </a:xfrm>
        </p:grpSpPr>
        <p:sp>
          <p:nvSpPr>
            <p:cNvPr id="11" name="사각형: 둥근 대각선 방향 모서리 10">
              <a:extLst>
                <a:ext uri="{FF2B5EF4-FFF2-40B4-BE49-F238E27FC236}">
                  <a16:creationId xmlns:a16="http://schemas.microsoft.com/office/drawing/2014/main" id="{DA100D0B-29F3-8FE1-4519-C57A2B46CE03}"/>
                </a:ext>
              </a:extLst>
            </p:cNvPr>
            <p:cNvSpPr/>
            <p:nvPr/>
          </p:nvSpPr>
          <p:spPr>
            <a:xfrm>
              <a:off x="895659" y="34827775"/>
              <a:ext cx="13840076" cy="1291025"/>
            </a:xfrm>
            <a:prstGeom prst="round2DiagRect">
              <a:avLst/>
            </a:prstGeom>
            <a:solidFill>
              <a:srgbClr val="AED369"/>
            </a:solidFill>
            <a:ln>
              <a:solidFill>
                <a:srgbClr val="67C9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E4D0303-E20B-3210-D0EA-27558035D4DE}"/>
                </a:ext>
              </a:extLst>
            </p:cNvPr>
            <p:cNvSpPr txBox="1"/>
            <p:nvPr/>
          </p:nvSpPr>
          <p:spPr>
            <a:xfrm>
              <a:off x="1421285" y="34976814"/>
              <a:ext cx="12523315" cy="1015663"/>
            </a:xfrm>
            <a:prstGeom prst="rect">
              <a:avLst/>
            </a:prstGeom>
            <a:solidFill>
              <a:srgbClr val="AED369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bg1"/>
                  </a:solidFill>
                  <a:latin typeface="나눔스퀘어OTF Bold" panose="020B0600000101010101" pitchFamily="34" charset="-127"/>
                  <a:ea typeface="나눔스퀘어OTF Bold" panose="020B0600000101010101" pitchFamily="34" charset="-127"/>
                </a:rPr>
                <a:t>Conclusion</a:t>
              </a:r>
              <a:endParaRPr lang="ko-KR" altLang="en-US" sz="6000" b="1" dirty="0">
                <a:solidFill>
                  <a:schemeClr val="bg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9DB4931-6F61-E693-2722-C2F8BDA50975}"/>
              </a:ext>
            </a:extLst>
          </p:cNvPr>
          <p:cNvSpPr txBox="1"/>
          <p:nvPr/>
        </p:nvSpPr>
        <p:spPr>
          <a:xfrm>
            <a:off x="835148" y="33732326"/>
            <a:ext cx="18176752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3000" b="1" dirty="0">
                <a:latin typeface="+mj-ea"/>
                <a:ea typeface="+mj-ea"/>
              </a:rPr>
              <a:t>This brief describes 0.7-pJ/b 12.5-Gb/s 1/5-rate reference-less subsampling CDR circuit.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3000" b="1" dirty="0"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3000" b="1" dirty="0">
                <a:latin typeface="+mj-ea"/>
                <a:ea typeface="+mj-ea"/>
              </a:rPr>
              <a:t>The proposed frequency loop is configured in a monotonic manner, effectively addressing the shortcomings of SSPD/CP, such as a narrow capture range.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3000" b="1" dirty="0"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3000" b="1" dirty="0">
                <a:latin typeface="+mj-ea"/>
                <a:ea typeface="+mj-ea"/>
              </a:rPr>
              <a:t>This design features a power consumption of 8.8mW and an energy efficiency of 0.7 </a:t>
            </a:r>
            <a:r>
              <a:rPr lang="en-US" altLang="ko-KR" sz="3000" b="1" dirty="0" err="1">
                <a:latin typeface="+mj-ea"/>
                <a:ea typeface="+mj-ea"/>
              </a:rPr>
              <a:t>pJ</a:t>
            </a:r>
            <a:r>
              <a:rPr lang="en-US" altLang="ko-KR" sz="3000" b="1" dirty="0">
                <a:latin typeface="+mj-ea"/>
                <a:ea typeface="+mj-ea"/>
              </a:rPr>
              <a:t>/bit. Jitter performance is 3.7ps</a:t>
            </a:r>
            <a:r>
              <a:rPr lang="en-US" altLang="ko-KR" sz="3000" b="1" baseline="-25000" dirty="0">
                <a:latin typeface="+mj-ea"/>
                <a:ea typeface="+mj-ea"/>
              </a:rPr>
              <a:t>rms</a:t>
            </a:r>
            <a:r>
              <a:rPr lang="en-US" altLang="ko-KR" sz="3000" b="1" dirty="0">
                <a:latin typeface="+mj-ea"/>
                <a:ea typeface="+mj-ea"/>
              </a:rPr>
              <a:t>, 21ps</a:t>
            </a:r>
            <a:r>
              <a:rPr lang="en-US" altLang="ko-KR" sz="3000" b="1" baseline="-25000" dirty="0">
                <a:latin typeface="+mj-ea"/>
                <a:ea typeface="+mj-ea"/>
              </a:rPr>
              <a:t>pp</a:t>
            </a:r>
            <a:r>
              <a:rPr lang="en-US" altLang="ko-KR" sz="3000" b="1" dirty="0">
                <a:latin typeface="+mj-ea"/>
                <a:ea typeface="+mj-ea"/>
              </a:rPr>
              <a:t>. JTOL is exhibited 0.52UI</a:t>
            </a:r>
            <a:r>
              <a:rPr lang="en-US" altLang="ko-KR" sz="3000" b="1" baseline="-25000" dirty="0">
                <a:latin typeface="+mj-ea"/>
                <a:ea typeface="+mj-ea"/>
              </a:rPr>
              <a:t>pp</a:t>
            </a:r>
            <a:r>
              <a:rPr lang="en-US" altLang="ko-KR" sz="3000" b="1" dirty="0">
                <a:latin typeface="+mj-ea"/>
                <a:ea typeface="+mj-ea"/>
              </a:rPr>
              <a:t> at 100MHz.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3000" b="1" dirty="0"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3000" b="1" dirty="0">
                <a:latin typeface="+mj-ea"/>
                <a:ea typeface="+mj-ea"/>
              </a:rPr>
              <a:t>Reference</a:t>
            </a:r>
          </a:p>
          <a:p>
            <a:r>
              <a:rPr lang="en-US" altLang="ko-KR" sz="2000" b="1" dirty="0">
                <a:latin typeface="+mj-ea"/>
                <a:ea typeface="+mj-ea"/>
              </a:rPr>
              <a:t>[1] K. Park et al., “A 4–20-Gb/s 1.87-pJ/b continuous-rate digital CDR circuit with unlimited frequency acquisition capability in 65-nm CMOS,” IEEE J. Solid-State Circuits, vol. 56, no. 5, pp. 1597–1607, May 2021.</a:t>
            </a:r>
          </a:p>
          <a:p>
            <a:r>
              <a:rPr lang="en-US" altLang="ko-KR" sz="2000" b="1" dirty="0">
                <a:latin typeface="+mj-ea"/>
                <a:ea typeface="+mj-ea"/>
              </a:rPr>
              <a:t>[2] C. Yu, E. Sa, S. Jin, H. Park, J. Shin, and J. </a:t>
            </a:r>
            <a:r>
              <a:rPr lang="en-US" altLang="ko-KR" sz="2000" b="1" dirty="0" err="1">
                <a:latin typeface="+mj-ea"/>
                <a:ea typeface="+mj-ea"/>
              </a:rPr>
              <a:t>Burm</a:t>
            </a:r>
            <a:r>
              <a:rPr lang="en-US" altLang="ko-KR" sz="2000" b="1" dirty="0">
                <a:latin typeface="+mj-ea"/>
                <a:ea typeface="+mj-ea"/>
              </a:rPr>
              <a:t>, “A 6.5– 12.5-Gb/s half-rate single-loop all-digital </a:t>
            </a:r>
            <a:r>
              <a:rPr lang="en-US" altLang="ko-KR" sz="2000" b="1" dirty="0" err="1">
                <a:latin typeface="+mj-ea"/>
                <a:ea typeface="+mj-ea"/>
              </a:rPr>
              <a:t>referenceless</a:t>
            </a:r>
            <a:r>
              <a:rPr lang="en-US" altLang="ko-KR" sz="2000" b="1" dirty="0">
                <a:latin typeface="+mj-ea"/>
                <a:ea typeface="+mj-ea"/>
              </a:rPr>
              <a:t> CDR in 28-nm CMOS,” IEEE J. Solid-State Circuits, vol. 55, no. 10, pp. 2831–2841, Oct. 2020.</a:t>
            </a:r>
          </a:p>
          <a:p>
            <a:r>
              <a:rPr lang="en-US" altLang="ko-KR" sz="2000" b="1" dirty="0">
                <a:latin typeface="+mj-ea"/>
                <a:ea typeface="+mj-ea"/>
              </a:rPr>
              <a:t>[3] S. Huang et al., “An 8.2-to-10.3Gb/s full-rate linear reference-less CDR without frequency detector in 0.18µm CMOS,” IEEE J. Solid-State Circuits, vol. 50, no. 9, pp. 2048–2060, Sep. 2015.</a:t>
            </a:r>
          </a:p>
          <a:p>
            <a:endParaRPr lang="en-US" altLang="ko-KR" sz="2000" b="1" dirty="0"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3000" b="1" dirty="0">
                <a:latin typeface="+mj-ea"/>
                <a:ea typeface="+mj-ea"/>
              </a:rPr>
              <a:t>Acknowledgement </a:t>
            </a:r>
          </a:p>
          <a:p>
            <a:r>
              <a:rPr lang="en-US" altLang="ko-KR" sz="3000" dirty="0">
                <a:ln w="28575">
                  <a:noFill/>
                  <a:prstDash val="dash"/>
                </a:ln>
              </a:rPr>
              <a:t>The chip fabrication was supported by the IC Design Education Center(IDEC), Korea.</a:t>
            </a:r>
          </a:p>
        </p:txBody>
      </p:sp>
      <p:sp>
        <p:nvSpPr>
          <p:cNvPr id="14" name="모서리가 둥근 직사각형 4">
            <a:extLst>
              <a:ext uri="{FF2B5EF4-FFF2-40B4-BE49-F238E27FC236}">
                <a16:creationId xmlns:a16="http://schemas.microsoft.com/office/drawing/2014/main" id="{36F03445-21C3-788F-50D7-3A2BEE16F2A2}"/>
              </a:ext>
            </a:extLst>
          </p:cNvPr>
          <p:cNvSpPr/>
          <p:nvPr/>
        </p:nvSpPr>
        <p:spPr>
          <a:xfrm>
            <a:off x="0" y="3510114"/>
            <a:ext cx="30275213" cy="4551668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b="1" dirty="0">
                <a:solidFill>
                  <a:schemeClr val="tx1"/>
                </a:solidFill>
              </a:rPr>
              <a:t>A 0.7-pJ/b 12.5-Gb/s Reference-Less Subsampling Clock and Data Recovery Circuit</a:t>
            </a:r>
          </a:p>
          <a:p>
            <a:pPr algn="ctr"/>
            <a:r>
              <a:rPr lang="en-US" altLang="ko-KR" sz="5000" dirty="0" err="1">
                <a:solidFill>
                  <a:schemeClr val="tx1"/>
                </a:solidFill>
              </a:rPr>
              <a:t>Yoonsang</a:t>
            </a:r>
            <a:r>
              <a:rPr lang="en-US" altLang="ko-KR" sz="5000" dirty="0">
                <a:solidFill>
                  <a:schemeClr val="tx1"/>
                </a:solidFill>
              </a:rPr>
              <a:t> Lee, </a:t>
            </a:r>
            <a:r>
              <a:rPr lang="en-US" altLang="ko-KR" sz="5000" dirty="0" err="1">
                <a:solidFill>
                  <a:schemeClr val="tx1"/>
                </a:solidFill>
              </a:rPr>
              <a:t>Jongchan</a:t>
            </a:r>
            <a:r>
              <a:rPr lang="en-US" altLang="ko-KR" sz="5000" dirty="0">
                <a:solidFill>
                  <a:schemeClr val="tx1"/>
                </a:solidFill>
              </a:rPr>
              <a:t> An, </a:t>
            </a:r>
            <a:r>
              <a:rPr lang="en-US" altLang="ko-KR" sz="5000" dirty="0" err="1">
                <a:solidFill>
                  <a:schemeClr val="tx1"/>
                </a:solidFill>
              </a:rPr>
              <a:t>Mingyun</a:t>
            </a:r>
            <a:r>
              <a:rPr lang="en-US" altLang="ko-KR" sz="5000" dirty="0">
                <a:solidFill>
                  <a:schemeClr val="tx1"/>
                </a:solidFill>
              </a:rPr>
              <a:t> Kim, and </a:t>
            </a:r>
            <a:r>
              <a:rPr lang="en-US" altLang="ko-KR" sz="5000" dirty="0" err="1">
                <a:solidFill>
                  <a:schemeClr val="tx1"/>
                </a:solidFill>
              </a:rPr>
              <a:t>Junyoung</a:t>
            </a:r>
            <a:r>
              <a:rPr lang="en-US" altLang="ko-KR" sz="5000" dirty="0">
                <a:solidFill>
                  <a:schemeClr val="tx1"/>
                </a:solidFill>
              </a:rPr>
              <a:t> Song*</a:t>
            </a:r>
          </a:p>
          <a:p>
            <a:pPr algn="ctr"/>
            <a:r>
              <a:rPr lang="en-US" altLang="ko-KR" sz="50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Dept. of Electronics Engineering, Incheon National University, Incheon, South Korea</a:t>
            </a:r>
            <a:endParaRPr lang="ko-KR" altLang="en-US" sz="5000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A5D2AD43-A1BD-BB84-6D4B-4E6613B47AF5}"/>
              </a:ext>
            </a:extLst>
          </p:cNvPr>
          <p:cNvGrpSpPr/>
          <p:nvPr/>
        </p:nvGrpSpPr>
        <p:grpSpPr>
          <a:xfrm>
            <a:off x="1392393" y="16262356"/>
            <a:ext cx="12751952" cy="7701773"/>
            <a:chOff x="767004" y="16924952"/>
            <a:chExt cx="14401800" cy="828545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97CD7A-51F4-A534-4D6B-885B52140782}"/>
                </a:ext>
              </a:extLst>
            </p:cNvPr>
            <p:cNvSpPr txBox="1"/>
            <p:nvPr/>
          </p:nvSpPr>
          <p:spPr>
            <a:xfrm>
              <a:off x="767004" y="24656411"/>
              <a:ext cx="14401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000" b="1" dirty="0">
                  <a:latin typeface="+mj-ea"/>
                  <a:ea typeface="+mj-ea"/>
                </a:rPr>
                <a:t>Fig. 1. Block diagram of the proposed reference-less CDR.</a:t>
              </a:r>
            </a:p>
          </p:txBody>
        </p:sp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F9524C04-CCCD-6DF1-4B44-BC357A43C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3429" y="16924952"/>
              <a:ext cx="13608951" cy="7502371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EAB892F8-8DA8-82DB-EC1B-12795B4E8468}"/>
              </a:ext>
            </a:extLst>
          </p:cNvPr>
          <p:cNvGrpSpPr/>
          <p:nvPr/>
        </p:nvGrpSpPr>
        <p:grpSpPr>
          <a:xfrm>
            <a:off x="15338495" y="16219767"/>
            <a:ext cx="12421633" cy="7786950"/>
            <a:chOff x="15280022" y="16754598"/>
            <a:chExt cx="14156583" cy="845581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2775490-EDF6-C023-07C3-3A2B6EDF3F17}"/>
                </a:ext>
              </a:extLst>
            </p:cNvPr>
            <p:cNvSpPr txBox="1"/>
            <p:nvPr/>
          </p:nvSpPr>
          <p:spPr>
            <a:xfrm>
              <a:off x="15280022" y="24656411"/>
              <a:ext cx="1415658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000" b="1" dirty="0">
                  <a:latin typeface="+mj-ea"/>
                  <a:ea typeface="+mj-ea"/>
                </a:rPr>
                <a:t>Fig 2. Timing diagram of the SSPD/CP</a:t>
              </a:r>
            </a:p>
          </p:txBody>
        </p:sp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ED0550BE-9B6B-BE4B-406B-30991F686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00244" y="16754598"/>
              <a:ext cx="13529747" cy="7635208"/>
            </a:xfrm>
            <a:prstGeom prst="rect">
              <a:avLst/>
            </a:prstGeom>
          </p:spPr>
        </p:pic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AD3C3291-7805-9670-5E81-67F8BBB68C49}"/>
              </a:ext>
            </a:extLst>
          </p:cNvPr>
          <p:cNvGrpSpPr/>
          <p:nvPr/>
        </p:nvGrpSpPr>
        <p:grpSpPr>
          <a:xfrm>
            <a:off x="14897369" y="24312239"/>
            <a:ext cx="13303884" cy="7500246"/>
            <a:chOff x="14945208" y="25467036"/>
            <a:chExt cx="14699854" cy="837314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A855C2-4281-CEA2-D23F-1DCF602F2771}"/>
                </a:ext>
              </a:extLst>
            </p:cNvPr>
            <p:cNvSpPr txBox="1"/>
            <p:nvPr/>
          </p:nvSpPr>
          <p:spPr>
            <a:xfrm>
              <a:off x="14945208" y="33286186"/>
              <a:ext cx="1469985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000" b="1" dirty="0">
                  <a:latin typeface="+mj-ea"/>
                  <a:ea typeface="+mj-ea"/>
                </a:rPr>
                <a:t>Fig. 4. Measurements Results &amp; Die micrography &amp; Power break down</a:t>
              </a:r>
            </a:p>
          </p:txBody>
        </p:sp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C4593B68-1945-61E6-B438-4183E957C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70150" y="25467036"/>
              <a:ext cx="13649970" cy="7326240"/>
            </a:xfrm>
            <a:prstGeom prst="rect">
              <a:avLst/>
            </a:prstGeom>
          </p:spPr>
        </p:pic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A7C18768-28DE-CF03-CAB8-8DC89DC33A02}"/>
              </a:ext>
            </a:extLst>
          </p:cNvPr>
          <p:cNvGrpSpPr/>
          <p:nvPr/>
        </p:nvGrpSpPr>
        <p:grpSpPr>
          <a:xfrm>
            <a:off x="1392393" y="24492210"/>
            <a:ext cx="12751952" cy="7658350"/>
            <a:chOff x="630151" y="25538852"/>
            <a:chExt cx="14105584" cy="85321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95A885-034D-8FB2-1CC2-DDBDA6CE22C3}"/>
                </a:ext>
              </a:extLst>
            </p:cNvPr>
            <p:cNvSpPr txBox="1"/>
            <p:nvPr/>
          </p:nvSpPr>
          <p:spPr>
            <a:xfrm>
              <a:off x="630151" y="33055354"/>
              <a:ext cx="141055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000" b="1" dirty="0">
                  <a:latin typeface="+mj-ea"/>
                  <a:ea typeface="+mj-ea"/>
                </a:rPr>
                <a:t>Fig. 3. Block diagram of the proposed SSFD and false-lock detector</a:t>
              </a:r>
            </a:p>
            <a:p>
              <a:pPr algn="ctr"/>
              <a:r>
                <a:rPr lang="en-US" altLang="ko-KR" sz="3000" b="1" dirty="0">
                  <a:latin typeface="+mj-ea"/>
                  <a:ea typeface="+mj-ea"/>
                </a:rPr>
                <a:t>characteristic curve and transient response.</a:t>
              </a:r>
            </a:p>
          </p:txBody>
        </p:sp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36F8C3C2-751B-A6E4-DD34-882292E5B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36256" y="25538852"/>
              <a:ext cx="13065543" cy="7182608"/>
            </a:xfrm>
            <a:prstGeom prst="rect">
              <a:avLst/>
            </a:prstGeom>
          </p:spPr>
        </p:pic>
      </p:grpSp>
      <p:pic>
        <p:nvPicPr>
          <p:cNvPr id="28" name="그림 27" descr="패턴, 사각형, 예술, 대칭이(가) 표시된 사진&#10;&#10;자동 생성된 설명">
            <a:extLst>
              <a:ext uri="{FF2B5EF4-FFF2-40B4-BE49-F238E27FC236}">
                <a16:creationId xmlns:a16="http://schemas.microsoft.com/office/drawing/2014/main" id="{659AC090-5150-6CD5-AF29-B86BA1023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2977" y="6414953"/>
            <a:ext cx="2857143" cy="285714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621219E-4718-69C7-BCE8-C805AC8224B9}"/>
              </a:ext>
            </a:extLst>
          </p:cNvPr>
          <p:cNvSpPr txBox="1"/>
          <p:nvPr/>
        </p:nvSpPr>
        <p:spPr>
          <a:xfrm>
            <a:off x="19881380" y="32783157"/>
            <a:ext cx="95577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 dirty="0">
                <a:latin typeface="+mj-ea"/>
                <a:ea typeface="+mj-ea"/>
              </a:rPr>
              <a:t>TABLE I</a:t>
            </a:r>
          </a:p>
          <a:p>
            <a:pPr algn="ctr"/>
            <a:r>
              <a:rPr lang="en-US" altLang="ko-KR" sz="3000" b="1" dirty="0">
                <a:latin typeface="+mj-ea"/>
                <a:ea typeface="+mj-ea"/>
              </a:rPr>
              <a:t>PERFORMANCE COMPARISON TABLE</a:t>
            </a: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29A0F917-7FD2-9D35-5BE3-5948E966E0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76335" y="33843586"/>
            <a:ext cx="10167849" cy="668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82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535</Words>
  <Application>Microsoft Office PowerPoint</Application>
  <PresentationFormat>사용자 지정</PresentationFormat>
  <Paragraphs>31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나눔스퀘어OTF Bold</vt:lpstr>
      <vt:lpstr>Arial</vt:lpstr>
      <vt:lpstr>Calibri</vt:lpstr>
      <vt:lpstr>Calibri Light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이윤상/전자공학과</cp:lastModifiedBy>
  <cp:revision>72</cp:revision>
  <dcterms:created xsi:type="dcterms:W3CDTF">2018-03-08T06:02:33Z</dcterms:created>
  <dcterms:modified xsi:type="dcterms:W3CDTF">2024-06-20T12:03:39Z</dcterms:modified>
</cp:coreProperties>
</file>