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0275213" cy="42803763"/>
  <p:notesSz cx="6858000" cy="9144000"/>
  <p:defaultTextStyle>
    <a:defPPr>
      <a:defRPr lang="ko-KR"/>
    </a:defPPr>
    <a:lvl1pPr marL="0" algn="l" defTabSz="3507730" rtl="0" eaLnBrk="1" latinLnBrk="1" hangingPunct="1">
      <a:defRPr sz="6905" kern="1200">
        <a:solidFill>
          <a:schemeClr val="tx1"/>
        </a:solidFill>
        <a:latin typeface="+mn-lt"/>
        <a:ea typeface="+mn-ea"/>
        <a:cs typeface="+mn-cs"/>
      </a:defRPr>
    </a:lvl1pPr>
    <a:lvl2pPr marL="1753865" algn="l" defTabSz="3507730" rtl="0" eaLnBrk="1" latinLnBrk="1" hangingPunct="1">
      <a:defRPr sz="6905" kern="1200">
        <a:solidFill>
          <a:schemeClr val="tx1"/>
        </a:solidFill>
        <a:latin typeface="+mn-lt"/>
        <a:ea typeface="+mn-ea"/>
        <a:cs typeface="+mn-cs"/>
      </a:defRPr>
    </a:lvl2pPr>
    <a:lvl3pPr marL="3507730" algn="l" defTabSz="3507730" rtl="0" eaLnBrk="1" latinLnBrk="1" hangingPunct="1">
      <a:defRPr sz="6905" kern="1200">
        <a:solidFill>
          <a:schemeClr val="tx1"/>
        </a:solidFill>
        <a:latin typeface="+mn-lt"/>
        <a:ea typeface="+mn-ea"/>
        <a:cs typeface="+mn-cs"/>
      </a:defRPr>
    </a:lvl3pPr>
    <a:lvl4pPr marL="5261595" algn="l" defTabSz="3507730" rtl="0" eaLnBrk="1" latinLnBrk="1" hangingPunct="1">
      <a:defRPr sz="6905" kern="1200">
        <a:solidFill>
          <a:schemeClr val="tx1"/>
        </a:solidFill>
        <a:latin typeface="+mn-lt"/>
        <a:ea typeface="+mn-ea"/>
        <a:cs typeface="+mn-cs"/>
      </a:defRPr>
    </a:lvl4pPr>
    <a:lvl5pPr marL="7015460" algn="l" defTabSz="3507730" rtl="0" eaLnBrk="1" latinLnBrk="1" hangingPunct="1">
      <a:defRPr sz="6905" kern="1200">
        <a:solidFill>
          <a:schemeClr val="tx1"/>
        </a:solidFill>
        <a:latin typeface="+mn-lt"/>
        <a:ea typeface="+mn-ea"/>
        <a:cs typeface="+mn-cs"/>
      </a:defRPr>
    </a:lvl5pPr>
    <a:lvl6pPr marL="8769325" algn="l" defTabSz="3507730" rtl="0" eaLnBrk="1" latinLnBrk="1" hangingPunct="1">
      <a:defRPr sz="6905" kern="1200">
        <a:solidFill>
          <a:schemeClr val="tx1"/>
        </a:solidFill>
        <a:latin typeface="+mn-lt"/>
        <a:ea typeface="+mn-ea"/>
        <a:cs typeface="+mn-cs"/>
      </a:defRPr>
    </a:lvl6pPr>
    <a:lvl7pPr marL="10523190" algn="l" defTabSz="3507730" rtl="0" eaLnBrk="1" latinLnBrk="1" hangingPunct="1">
      <a:defRPr sz="6905" kern="1200">
        <a:solidFill>
          <a:schemeClr val="tx1"/>
        </a:solidFill>
        <a:latin typeface="+mn-lt"/>
        <a:ea typeface="+mn-ea"/>
        <a:cs typeface="+mn-cs"/>
      </a:defRPr>
    </a:lvl7pPr>
    <a:lvl8pPr marL="12277054" algn="l" defTabSz="3507730" rtl="0" eaLnBrk="1" latinLnBrk="1" hangingPunct="1">
      <a:defRPr sz="6905" kern="1200">
        <a:solidFill>
          <a:schemeClr val="tx1"/>
        </a:solidFill>
        <a:latin typeface="+mn-lt"/>
        <a:ea typeface="+mn-ea"/>
        <a:cs typeface="+mn-cs"/>
      </a:defRPr>
    </a:lvl8pPr>
    <a:lvl9pPr marL="14030919" algn="l" defTabSz="3507730" rtl="0" eaLnBrk="1" latinLnBrk="1" hangingPunct="1">
      <a:defRPr sz="69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953" autoAdjust="0"/>
    <p:restoredTop sz="94660"/>
  </p:normalViewPr>
  <p:slideViewPr>
    <p:cSldViewPr snapToGrid="0">
      <p:cViewPr>
        <p:scale>
          <a:sx n="25" d="100"/>
          <a:sy n="25" d="100"/>
        </p:scale>
        <p:origin x="462" y="-8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E0CB4E-6FA7-43A9-8C9F-DD0C6E95B116}" type="datetimeFigureOut">
              <a:rPr lang="ko-KR" altLang="en-US" smtClean="0"/>
              <a:t>2024-06-19</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5555E340-21E0-402F-8489-5A9DC846A58E}" type="slidenum">
              <a:rPr lang="ko-KR" altLang="en-US" smtClean="0"/>
              <a:t>‹#›</a:t>
            </a:fld>
            <a:endParaRPr lang="ko-KR" altLang="en-US"/>
          </a:p>
        </p:txBody>
      </p:sp>
      <p:pic>
        <p:nvPicPr>
          <p:cNvPr id="5" name="그림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699"/>
            <a:ext cx="30276413" cy="42802064"/>
          </a:xfrm>
          <a:prstGeom prst="rect">
            <a:avLst/>
          </a:prstGeom>
        </p:spPr>
      </p:pic>
    </p:spTree>
    <p:extLst>
      <p:ext uri="{BB962C8B-B14F-4D97-AF65-F5344CB8AC3E}">
        <p14:creationId xmlns:p14="http://schemas.microsoft.com/office/powerpoint/2010/main" val="33429278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20E0CB4E-6FA7-43A9-8C9F-DD0C6E95B116}" type="datetimeFigureOut">
              <a:rPr lang="ko-KR" altLang="en-US" smtClean="0"/>
              <a:t>2024-06-19</a:t>
            </a:fld>
            <a:endParaRPr lang="ko-KR" alt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5555E340-21E0-402F-8489-5A9DC846A58E}" type="slidenum">
              <a:rPr lang="ko-KR" altLang="en-US" smtClean="0"/>
              <a:t>‹#›</a:t>
            </a:fld>
            <a:endParaRPr lang="ko-KR" altLang="en-US"/>
          </a:p>
        </p:txBody>
      </p:sp>
      <p:pic>
        <p:nvPicPr>
          <p:cNvPr id="7" name="그림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1699"/>
            <a:ext cx="30276413" cy="42802064"/>
          </a:xfrm>
          <a:prstGeom prst="rect">
            <a:avLst/>
          </a:prstGeom>
        </p:spPr>
      </p:pic>
    </p:spTree>
    <p:extLst>
      <p:ext uri="{BB962C8B-B14F-4D97-AF65-F5344CB8AC3E}">
        <p14:creationId xmlns:p14="http://schemas.microsoft.com/office/powerpoint/2010/main" val="2808792382"/>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3027487" rtl="0" eaLnBrk="1" latinLnBrk="1"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1"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1"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1"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1" hangingPunct="1">
        <a:defRPr sz="5960" kern="1200">
          <a:solidFill>
            <a:schemeClr val="tx1"/>
          </a:solidFill>
          <a:latin typeface="+mn-lt"/>
          <a:ea typeface="+mn-ea"/>
          <a:cs typeface="+mn-cs"/>
        </a:defRPr>
      </a:lvl1pPr>
      <a:lvl2pPr marL="1513743" algn="l" defTabSz="3027487" rtl="0" eaLnBrk="1" latinLnBrk="1" hangingPunct="1">
        <a:defRPr sz="5960" kern="1200">
          <a:solidFill>
            <a:schemeClr val="tx1"/>
          </a:solidFill>
          <a:latin typeface="+mn-lt"/>
          <a:ea typeface="+mn-ea"/>
          <a:cs typeface="+mn-cs"/>
        </a:defRPr>
      </a:lvl2pPr>
      <a:lvl3pPr marL="3027487" algn="l" defTabSz="3027487" rtl="0" eaLnBrk="1" latinLnBrk="1" hangingPunct="1">
        <a:defRPr sz="5960" kern="1200">
          <a:solidFill>
            <a:schemeClr val="tx1"/>
          </a:solidFill>
          <a:latin typeface="+mn-lt"/>
          <a:ea typeface="+mn-ea"/>
          <a:cs typeface="+mn-cs"/>
        </a:defRPr>
      </a:lvl3pPr>
      <a:lvl4pPr marL="4541230" algn="l" defTabSz="3027487" rtl="0" eaLnBrk="1" latinLnBrk="1" hangingPunct="1">
        <a:defRPr sz="5960" kern="1200">
          <a:solidFill>
            <a:schemeClr val="tx1"/>
          </a:solidFill>
          <a:latin typeface="+mn-lt"/>
          <a:ea typeface="+mn-ea"/>
          <a:cs typeface="+mn-cs"/>
        </a:defRPr>
      </a:lvl4pPr>
      <a:lvl5pPr marL="6054974" algn="l" defTabSz="3027487" rtl="0" eaLnBrk="1" latinLnBrk="1" hangingPunct="1">
        <a:defRPr sz="5960" kern="1200">
          <a:solidFill>
            <a:schemeClr val="tx1"/>
          </a:solidFill>
          <a:latin typeface="+mn-lt"/>
          <a:ea typeface="+mn-ea"/>
          <a:cs typeface="+mn-cs"/>
        </a:defRPr>
      </a:lvl5pPr>
      <a:lvl6pPr marL="7568717" algn="l" defTabSz="3027487" rtl="0" eaLnBrk="1" latinLnBrk="1" hangingPunct="1">
        <a:defRPr sz="5960" kern="1200">
          <a:solidFill>
            <a:schemeClr val="tx1"/>
          </a:solidFill>
          <a:latin typeface="+mn-lt"/>
          <a:ea typeface="+mn-ea"/>
          <a:cs typeface="+mn-cs"/>
        </a:defRPr>
      </a:lvl6pPr>
      <a:lvl7pPr marL="9082461" algn="l" defTabSz="3027487" rtl="0" eaLnBrk="1" latinLnBrk="1" hangingPunct="1">
        <a:defRPr sz="5960" kern="1200">
          <a:solidFill>
            <a:schemeClr val="tx1"/>
          </a:solidFill>
          <a:latin typeface="+mn-lt"/>
          <a:ea typeface="+mn-ea"/>
          <a:cs typeface="+mn-cs"/>
        </a:defRPr>
      </a:lvl7pPr>
      <a:lvl8pPr marL="10596204" algn="l" defTabSz="3027487" rtl="0" eaLnBrk="1" latinLnBrk="1" hangingPunct="1">
        <a:defRPr sz="5960" kern="1200">
          <a:solidFill>
            <a:schemeClr val="tx1"/>
          </a:solidFill>
          <a:latin typeface="+mn-lt"/>
          <a:ea typeface="+mn-ea"/>
          <a:cs typeface="+mn-cs"/>
        </a:defRPr>
      </a:lvl8pPr>
      <a:lvl9pPr marL="12109948" algn="l" defTabSz="3027487" rtl="0" eaLnBrk="1" latinLnBrk="1"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package" Target="../embeddings/Microsoft_Visio_Drawing.vsdx"/><Relationship Id="rId13" Type="http://schemas.openxmlformats.org/officeDocument/2006/relationships/image" Target="../media/image10.gif"/><Relationship Id="rId3" Type="http://schemas.openxmlformats.org/officeDocument/2006/relationships/image" Target="../media/image4.emf"/><Relationship Id="rId7" Type="http://schemas.openxmlformats.org/officeDocument/2006/relationships/image" Target="../media/image8.emf"/><Relationship Id="rId12" Type="http://schemas.openxmlformats.org/officeDocument/2006/relationships/image" Target="../media/image9.png"/><Relationship Id="rId2" Type="http://schemas.openxmlformats.org/officeDocument/2006/relationships/slideLayout" Target="../slideLayouts/slideLayout1.xml"/><Relationship Id="rId16" Type="http://schemas.openxmlformats.org/officeDocument/2006/relationships/image" Target="../media/image13.emf"/><Relationship Id="rId1" Type="http://schemas.openxmlformats.org/officeDocument/2006/relationships/vmlDrawing" Target="../drawings/vmlDrawing1.vml"/><Relationship Id="rId6" Type="http://schemas.openxmlformats.org/officeDocument/2006/relationships/image" Target="../media/image7.emf"/><Relationship Id="rId11" Type="http://schemas.openxmlformats.org/officeDocument/2006/relationships/image" Target="../media/image3.emf"/><Relationship Id="rId5" Type="http://schemas.openxmlformats.org/officeDocument/2006/relationships/image" Target="../media/image6.emf"/><Relationship Id="rId15" Type="http://schemas.openxmlformats.org/officeDocument/2006/relationships/image" Target="../media/image12.png"/><Relationship Id="rId10" Type="http://schemas.openxmlformats.org/officeDocument/2006/relationships/package" Target="../embeddings/Microsoft_Visio_Drawing1.vsdx"/><Relationship Id="rId4" Type="http://schemas.openxmlformats.org/officeDocument/2006/relationships/image" Target="../media/image5.emf"/><Relationship Id="rId9" Type="http://schemas.openxmlformats.org/officeDocument/2006/relationships/image" Target="../media/image2.emf"/><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직사각형 85">
            <a:extLst>
              <a:ext uri="{FF2B5EF4-FFF2-40B4-BE49-F238E27FC236}">
                <a16:creationId xmlns:a16="http://schemas.microsoft.com/office/drawing/2014/main" id="{5846B7C2-3DFE-4CA7-B8B6-01D739B41AD8}"/>
              </a:ext>
            </a:extLst>
          </p:cNvPr>
          <p:cNvSpPr/>
          <p:nvPr/>
        </p:nvSpPr>
        <p:spPr>
          <a:xfrm>
            <a:off x="835730" y="35822888"/>
            <a:ext cx="28484063" cy="5045564"/>
          </a:xfrm>
          <a:prstGeom prst="rect">
            <a:avLst/>
          </a:prstGeom>
          <a:solidFill>
            <a:schemeClr val="bg1"/>
          </a:solidFill>
          <a:ln w="28575">
            <a:solidFill>
              <a:srgbClr val="0012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183" fontAlgn="auto">
              <a:spcBef>
                <a:spcPts val="0"/>
              </a:spcBef>
              <a:spcAft>
                <a:spcPts val="0"/>
              </a:spcAft>
              <a:defRPr/>
            </a:pPr>
            <a:endParaRPr kumimoji="0" lang="ko-KR" altLang="en-US" dirty="0">
              <a:latin typeface="Arial" pitchFamily="34" charset="0"/>
              <a:cs typeface="Arial" pitchFamily="34" charset="0"/>
            </a:endParaRPr>
          </a:p>
        </p:txBody>
      </p:sp>
      <p:sp>
        <p:nvSpPr>
          <p:cNvPr id="18" name="직사각형 17">
            <a:extLst>
              <a:ext uri="{FF2B5EF4-FFF2-40B4-BE49-F238E27FC236}">
                <a16:creationId xmlns:a16="http://schemas.microsoft.com/office/drawing/2014/main" id="{F85B10D3-53D2-490B-9F1C-8763FC8EDD40}"/>
              </a:ext>
            </a:extLst>
          </p:cNvPr>
          <p:cNvSpPr/>
          <p:nvPr/>
        </p:nvSpPr>
        <p:spPr>
          <a:xfrm>
            <a:off x="835730" y="14992455"/>
            <a:ext cx="28484063" cy="20175071"/>
          </a:xfrm>
          <a:prstGeom prst="rect">
            <a:avLst/>
          </a:prstGeom>
          <a:solidFill>
            <a:schemeClr val="bg1"/>
          </a:solidFill>
          <a:ln w="28575">
            <a:solidFill>
              <a:srgbClr val="0012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183" fontAlgn="auto">
              <a:spcBef>
                <a:spcPts val="0"/>
              </a:spcBef>
              <a:spcAft>
                <a:spcPts val="0"/>
              </a:spcAft>
              <a:defRPr/>
            </a:pPr>
            <a:endParaRPr kumimoji="0" lang="ko-KR" altLang="en-US" dirty="0">
              <a:latin typeface="Arial" pitchFamily="34" charset="0"/>
              <a:cs typeface="Arial" pitchFamily="34" charset="0"/>
            </a:endParaRPr>
          </a:p>
        </p:txBody>
      </p:sp>
      <p:pic>
        <p:nvPicPr>
          <p:cNvPr id="38" name="그림 37">
            <a:extLst>
              <a:ext uri="{FF2B5EF4-FFF2-40B4-BE49-F238E27FC236}">
                <a16:creationId xmlns:a16="http://schemas.microsoft.com/office/drawing/2014/main" id="{F448EB67-7B13-4662-A7CE-02BA5B0FDC46}"/>
              </a:ext>
            </a:extLst>
          </p:cNvPr>
          <p:cNvPicPr>
            <a:picLocks noChangeAspect="1"/>
          </p:cNvPicPr>
          <p:nvPr/>
        </p:nvPicPr>
        <p:blipFill>
          <a:blip r:embed="rId3"/>
          <a:stretch>
            <a:fillRect/>
          </a:stretch>
        </p:blipFill>
        <p:spPr>
          <a:xfrm>
            <a:off x="1876290" y="24600164"/>
            <a:ext cx="10258686" cy="5760000"/>
          </a:xfrm>
          <a:prstGeom prst="rect">
            <a:avLst/>
          </a:prstGeom>
        </p:spPr>
      </p:pic>
      <p:sp>
        <p:nvSpPr>
          <p:cNvPr id="15" name="직사각형 14">
            <a:extLst>
              <a:ext uri="{FF2B5EF4-FFF2-40B4-BE49-F238E27FC236}">
                <a16:creationId xmlns:a16="http://schemas.microsoft.com/office/drawing/2014/main" id="{274DE157-06B9-4B89-B0E9-73C7470C84EC}"/>
              </a:ext>
            </a:extLst>
          </p:cNvPr>
          <p:cNvSpPr/>
          <p:nvPr/>
        </p:nvSpPr>
        <p:spPr>
          <a:xfrm>
            <a:off x="835731" y="8154184"/>
            <a:ext cx="28484063" cy="5907626"/>
          </a:xfrm>
          <a:prstGeom prst="rect">
            <a:avLst/>
          </a:prstGeom>
          <a:solidFill>
            <a:schemeClr val="bg1"/>
          </a:solidFill>
          <a:ln w="28575">
            <a:solidFill>
              <a:srgbClr val="0012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183" fontAlgn="auto">
              <a:spcBef>
                <a:spcPts val="0"/>
              </a:spcBef>
              <a:spcAft>
                <a:spcPts val="0"/>
              </a:spcAft>
              <a:defRPr/>
            </a:pPr>
            <a:endParaRPr kumimoji="0" lang="ko-KR" altLang="en-US">
              <a:latin typeface="Arial" pitchFamily="34" charset="0"/>
              <a:cs typeface="Arial" pitchFamily="34" charset="0"/>
            </a:endParaRPr>
          </a:p>
        </p:txBody>
      </p:sp>
      <p:sp>
        <p:nvSpPr>
          <p:cNvPr id="5" name="모서리가 둥근 직사각형 4"/>
          <p:cNvSpPr/>
          <p:nvPr/>
        </p:nvSpPr>
        <p:spPr>
          <a:xfrm>
            <a:off x="2946400" y="3223077"/>
            <a:ext cx="24841200" cy="3266212"/>
          </a:xfrm>
          <a:prstGeom prst="round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7000" b="1" dirty="0">
                <a:ln w="28575">
                  <a:noFill/>
                  <a:prstDash val="dash"/>
                </a:ln>
                <a:solidFill>
                  <a:schemeClr val="tx1"/>
                </a:solidFill>
              </a:rPr>
              <a:t>Calibration free Loop Unrolled SAR based Two-Step ADC </a:t>
            </a:r>
          </a:p>
          <a:p>
            <a:pPr algn="ctr"/>
            <a:r>
              <a:rPr lang="en-US" altLang="ko-KR" sz="7000" b="1" dirty="0">
                <a:ln w="28575">
                  <a:noFill/>
                  <a:prstDash val="dash"/>
                </a:ln>
                <a:solidFill>
                  <a:schemeClr val="tx1"/>
                </a:solidFill>
              </a:rPr>
              <a:t>with Time-Domain Backend</a:t>
            </a:r>
          </a:p>
        </p:txBody>
      </p:sp>
      <p:sp>
        <p:nvSpPr>
          <p:cNvPr id="12" name="TextBox 10">
            <a:extLst>
              <a:ext uri="{FF2B5EF4-FFF2-40B4-BE49-F238E27FC236}">
                <a16:creationId xmlns:a16="http://schemas.microsoft.com/office/drawing/2014/main" id="{8768F581-693D-4B10-9628-6C9C6FE3D4B7}"/>
              </a:ext>
            </a:extLst>
          </p:cNvPr>
          <p:cNvSpPr txBox="1">
            <a:spLocks noChangeArrowheads="1"/>
          </p:cNvSpPr>
          <p:nvPr/>
        </p:nvSpPr>
        <p:spPr bwMode="auto">
          <a:xfrm>
            <a:off x="229394" y="5939763"/>
            <a:ext cx="30275212" cy="1616326"/>
          </a:xfrm>
          <a:prstGeom prst="rect">
            <a:avLst/>
          </a:prstGeom>
          <a:noFill/>
          <a:ln w="9525">
            <a:noFill/>
            <a:miter lim="800000"/>
            <a:headEnd/>
            <a:tailEnd/>
          </a:ln>
        </p:spPr>
        <p:txBody>
          <a:bodyPr wrap="square" lIns="91934" tIns="45967" rIns="91934" bIns="45967">
            <a:spAutoFit/>
          </a:bodyPr>
          <a:lstStyle/>
          <a:p>
            <a:pPr algn="ctr"/>
            <a:r>
              <a:rPr lang="en-US" altLang="ko-KR" sz="3300" b="1" spc="50" dirty="0">
                <a:ln w="13500">
                  <a:noFill/>
                  <a:prstDash val="solid"/>
                </a:ln>
                <a:solidFill>
                  <a:schemeClr val="tx1">
                    <a:alpha val="95000"/>
                  </a:schemeClr>
                </a:solidFill>
                <a:latin typeface="Arial" panose="020B0604020202020204" pitchFamily="34" charset="0"/>
                <a:ea typeface="맑은 고딕" pitchFamily="50" charset="-127"/>
                <a:cs typeface="Arial" panose="020B0604020202020204" pitchFamily="34" charset="0"/>
              </a:rPr>
              <a:t>Hyun</a:t>
            </a:r>
            <a:r>
              <a:rPr kumimoji="0" lang="en-US" altLang="ko-KR" sz="3300" b="1" spc="50" dirty="0">
                <a:ln w="13500">
                  <a:noFill/>
                  <a:prstDash val="solid"/>
                </a:ln>
                <a:solidFill>
                  <a:schemeClr val="tx1">
                    <a:alpha val="95000"/>
                  </a:schemeClr>
                </a:solidFill>
                <a:latin typeface="Arial" panose="020B0604020202020204" pitchFamily="34" charset="0"/>
                <a:ea typeface="맑은 고딕" pitchFamily="50" charset="-127"/>
                <a:cs typeface="Arial" panose="020B0604020202020204" pitchFamily="34" charset="0"/>
              </a:rPr>
              <a:t>-Woo Shin and Seung-Tak Ryu</a:t>
            </a:r>
          </a:p>
          <a:p>
            <a:pPr algn="ctr"/>
            <a:r>
              <a:rPr kumimoji="0" lang="en-US" altLang="ko-KR" sz="3300" b="1" spc="50" dirty="0">
                <a:ln w="13500">
                  <a:noFill/>
                  <a:prstDash val="solid"/>
                </a:ln>
                <a:solidFill>
                  <a:schemeClr val="tx1">
                    <a:alpha val="95000"/>
                  </a:schemeClr>
                </a:solidFill>
                <a:latin typeface="Arial" panose="020B0604020202020204" pitchFamily="34" charset="0"/>
                <a:ea typeface="맑은 고딕" pitchFamily="50" charset="-127"/>
                <a:cs typeface="Arial" panose="020B0604020202020204" pitchFamily="34" charset="0"/>
              </a:rPr>
              <a:t>Korea Advanced Institute of Science and Technology (KAIST), Daejeon, Korea</a:t>
            </a:r>
          </a:p>
          <a:p>
            <a:pPr algn="ctr"/>
            <a:r>
              <a:rPr kumimoji="0" lang="en-US" altLang="ko-KR" sz="3300" b="1" spc="50" dirty="0">
                <a:ln w="13500">
                  <a:noFill/>
                  <a:prstDash val="solid"/>
                </a:ln>
                <a:solidFill>
                  <a:schemeClr val="tx1">
                    <a:alpha val="95000"/>
                  </a:schemeClr>
                </a:solidFill>
                <a:latin typeface="Arial" panose="020B0604020202020204" pitchFamily="34" charset="0"/>
                <a:ea typeface="맑은 고딕" pitchFamily="50" charset="-127"/>
                <a:cs typeface="Arial" panose="020B0604020202020204" pitchFamily="34" charset="0"/>
              </a:rPr>
              <a:t>Mixed-Signal Integrated Circuits Laboratory (MSICL), </a:t>
            </a:r>
            <a:r>
              <a:rPr lang="en-US" altLang="ko-KR" sz="3300" b="1" spc="50" dirty="0">
                <a:ln w="13500">
                  <a:noFill/>
                  <a:prstDash val="solid"/>
                </a:ln>
                <a:solidFill>
                  <a:schemeClr val="tx1">
                    <a:alpha val="95000"/>
                  </a:schemeClr>
                </a:solidFill>
                <a:latin typeface="Arial" panose="020B0604020202020204" pitchFamily="34" charset="0"/>
                <a:ea typeface="맑은 고딕" pitchFamily="50" charset="-127"/>
                <a:cs typeface="Arial" panose="020B0604020202020204" pitchFamily="34" charset="0"/>
              </a:rPr>
              <a:t>shin6223</a:t>
            </a:r>
            <a:r>
              <a:rPr kumimoji="0" lang="en-US" altLang="ko-KR" sz="3300" b="1" spc="50" dirty="0">
                <a:ln w="13500">
                  <a:noFill/>
                  <a:prstDash val="solid"/>
                </a:ln>
                <a:solidFill>
                  <a:schemeClr val="tx1">
                    <a:alpha val="95000"/>
                  </a:schemeClr>
                </a:solidFill>
                <a:latin typeface="Arial" panose="020B0604020202020204" pitchFamily="34" charset="0"/>
                <a:ea typeface="맑은 고딕" pitchFamily="50" charset="-127"/>
                <a:cs typeface="Arial" panose="020B0604020202020204" pitchFamily="34" charset="0"/>
              </a:rPr>
              <a:t>@kaist.ac.kr</a:t>
            </a:r>
            <a:endParaRPr kumimoji="0" lang="ko-KR" altLang="en-US" sz="3300" b="1" spc="50" dirty="0">
              <a:ln w="13500">
                <a:noFill/>
                <a:prstDash val="solid"/>
              </a:ln>
              <a:solidFill>
                <a:schemeClr val="tx1">
                  <a:alpha val="95000"/>
                </a:schemeClr>
              </a:solidFill>
              <a:latin typeface="Arial" panose="020B0604020202020204" pitchFamily="34" charset="0"/>
              <a:ea typeface="맑은 고딕" pitchFamily="50" charset="-127"/>
              <a:cs typeface="Arial" panose="020B0604020202020204" pitchFamily="34" charset="0"/>
            </a:endParaRPr>
          </a:p>
        </p:txBody>
      </p:sp>
      <p:sp>
        <p:nvSpPr>
          <p:cNvPr id="13" name="모서리가 둥근 직사각형 81">
            <a:extLst>
              <a:ext uri="{FF2B5EF4-FFF2-40B4-BE49-F238E27FC236}">
                <a16:creationId xmlns:a16="http://schemas.microsoft.com/office/drawing/2014/main" id="{BC4FA413-AF8D-4514-9310-FAD7F75C094A}"/>
              </a:ext>
            </a:extLst>
          </p:cNvPr>
          <p:cNvSpPr>
            <a:spLocks/>
          </p:cNvSpPr>
          <p:nvPr/>
        </p:nvSpPr>
        <p:spPr>
          <a:xfrm>
            <a:off x="1428751" y="7685478"/>
            <a:ext cx="27360000" cy="937411"/>
          </a:xfrm>
          <a:prstGeom prst="roundRect">
            <a:avLst>
              <a:gd name="adj" fmla="val 15686"/>
            </a:avLst>
          </a:prstGeom>
          <a:solidFill>
            <a:schemeClr val="accent1">
              <a:lumMod val="20000"/>
              <a:lumOff val="80000"/>
            </a:schemeClr>
          </a:solidFill>
          <a:ln>
            <a:solidFill>
              <a:srgbClr val="001236"/>
            </a:solidFill>
          </a:ln>
        </p:spPr>
        <p:style>
          <a:lnRef idx="1">
            <a:schemeClr val="accent1"/>
          </a:lnRef>
          <a:fillRef idx="2">
            <a:schemeClr val="accent1"/>
          </a:fillRef>
          <a:effectRef idx="1">
            <a:schemeClr val="accent1"/>
          </a:effectRef>
          <a:fontRef idx="minor">
            <a:schemeClr val="dk1"/>
          </a:fontRef>
        </p:style>
        <p:txBody>
          <a:bodyPr anchor="ctr"/>
          <a:lstStyle/>
          <a:p>
            <a:pPr algn="ctr" defTabSz="4176183" fontAlgn="auto">
              <a:spcBef>
                <a:spcPts val="0"/>
              </a:spcBef>
              <a:spcAft>
                <a:spcPts val="0"/>
              </a:spcAft>
              <a:defRPr/>
            </a:pPr>
            <a:r>
              <a:rPr kumimoji="0" lang="en-US" altLang="ko-KR" sz="4400" b="1" dirty="0">
                <a:solidFill>
                  <a:schemeClr val="tx1"/>
                </a:solidFill>
                <a:latin typeface="Arial" panose="020B0604020202020204" pitchFamily="34" charset="0"/>
                <a:ea typeface="맑은 고딕" pitchFamily="50" charset="-127"/>
                <a:cs typeface="Arial" panose="020B0604020202020204" pitchFamily="34" charset="0"/>
              </a:rPr>
              <a:t>Abstract</a:t>
            </a:r>
            <a:endParaRPr kumimoji="0" lang="ko-KR" altLang="en-US" sz="4400" dirty="0">
              <a:solidFill>
                <a:schemeClr val="tx1"/>
              </a:solidFill>
              <a:latin typeface="Arial" pitchFamily="34" charset="0"/>
              <a:cs typeface="Arial" pitchFamily="34" charset="0"/>
            </a:endParaRPr>
          </a:p>
        </p:txBody>
      </p:sp>
      <p:sp>
        <p:nvSpPr>
          <p:cNvPr id="16" name="직사각형 15">
            <a:extLst>
              <a:ext uri="{FF2B5EF4-FFF2-40B4-BE49-F238E27FC236}">
                <a16:creationId xmlns:a16="http://schemas.microsoft.com/office/drawing/2014/main" id="{DBD88C14-5536-4DF9-B6CF-EDB966E08C28}"/>
              </a:ext>
            </a:extLst>
          </p:cNvPr>
          <p:cNvSpPr/>
          <p:nvPr/>
        </p:nvSpPr>
        <p:spPr>
          <a:xfrm>
            <a:off x="986114" y="8775014"/>
            <a:ext cx="28097706" cy="5178405"/>
          </a:xfrm>
          <a:prstGeom prst="rect">
            <a:avLst/>
          </a:prstGeom>
        </p:spPr>
        <p:txBody>
          <a:bodyPr wrap="square">
            <a:spAutoFit/>
          </a:bodyPr>
          <a:lstStyle/>
          <a:p>
            <a:pPr indent="457200" algn="just">
              <a:lnSpc>
                <a:spcPts val="5000"/>
              </a:lnSpc>
            </a:pPr>
            <a:r>
              <a:rPr lang="en-US" altLang="ko-KR" sz="4000" b="1" dirty="0">
                <a:solidFill>
                  <a:srgbClr val="001236"/>
                </a:solidFill>
                <a:latin typeface="Arial" panose="020B0604020202020204" pitchFamily="34" charset="0"/>
                <a:ea typeface="+mn-ea"/>
                <a:cs typeface="Arial" panose="020B0604020202020204" pitchFamily="34" charset="0"/>
              </a:rPr>
              <a:t> This work proposes a Loop-</a:t>
            </a:r>
            <a:r>
              <a:rPr lang="en-US" altLang="ko-KR" sz="4000" b="1" dirty="0">
                <a:solidFill>
                  <a:srgbClr val="001236"/>
                </a:solidFill>
                <a:latin typeface="Arial" panose="020B0604020202020204" pitchFamily="34" charset="0"/>
                <a:cs typeface="Arial" panose="020B0604020202020204" pitchFamily="34" charset="0"/>
              </a:rPr>
              <a:t>U</a:t>
            </a:r>
            <a:r>
              <a:rPr lang="en-US" altLang="ko-KR" sz="4000" b="1" dirty="0">
                <a:solidFill>
                  <a:srgbClr val="001236"/>
                </a:solidFill>
                <a:latin typeface="Arial" panose="020B0604020202020204" pitchFamily="34" charset="0"/>
                <a:ea typeface="+mn-ea"/>
                <a:cs typeface="Arial" panose="020B0604020202020204" pitchFamily="34" charset="0"/>
              </a:rPr>
              <a:t>nrolled SAR ADC with replica structure of VTC(Voltage-to-Time Converter) and TDC(Time-to-Digital Converter). The proposed VTC operates as a pre-amplifier for multiple latches in the coarse stage of Loop-Unrolled SAR. The mentioned VTC is reused for converting residue voltage into time signal between coarse stage Loop-Unrolled SAR ADC and fine stage Vernier TDC. Thanks to the reusability of single shared VTC, it is possible to alleviate offset mismatch error between multiple latches and inter-stage offset error. In addition, replica VTC/TDC structure is able to achieve calibration free inter-stage gain and inherent PVT robustness. The proposed ADC is fabricated in 28nm CMOS process occupying an active area of 0.0054 mm</a:t>
            </a:r>
            <a:r>
              <a:rPr lang="en-US" altLang="ko-KR" sz="4000" b="1" baseline="30000" dirty="0">
                <a:solidFill>
                  <a:srgbClr val="001236"/>
                </a:solidFill>
                <a:latin typeface="Arial" panose="020B0604020202020204" pitchFamily="34" charset="0"/>
                <a:ea typeface="+mn-ea"/>
                <a:cs typeface="Arial" panose="020B0604020202020204" pitchFamily="34" charset="0"/>
              </a:rPr>
              <a:t>2</a:t>
            </a:r>
            <a:r>
              <a:rPr lang="en-US" altLang="ko-KR" sz="4000" b="1" dirty="0">
                <a:solidFill>
                  <a:srgbClr val="001236"/>
                </a:solidFill>
                <a:latin typeface="Arial" panose="020B0604020202020204" pitchFamily="34" charset="0"/>
                <a:ea typeface="+mn-ea"/>
                <a:cs typeface="Arial" panose="020B0604020202020204" pitchFamily="34" charset="0"/>
              </a:rPr>
              <a:t>. Near Nyquist input frequency, this ADC achieves 35.9-dB SNDR and 45.1-dB SFDR at 800 MS/s.</a:t>
            </a:r>
            <a:endParaRPr lang="ko-KR" altLang="en-US" sz="4000" b="1" dirty="0">
              <a:solidFill>
                <a:srgbClr val="001236"/>
              </a:solidFill>
              <a:latin typeface="Arial" panose="020B0604020202020204" pitchFamily="34" charset="0"/>
              <a:ea typeface="+mn-ea"/>
              <a:cs typeface="Arial" panose="020B0604020202020204" pitchFamily="34" charset="0"/>
            </a:endParaRPr>
          </a:p>
        </p:txBody>
      </p:sp>
      <p:sp>
        <p:nvSpPr>
          <p:cNvPr id="17" name="모서리가 둥근 직사각형 84">
            <a:extLst>
              <a:ext uri="{FF2B5EF4-FFF2-40B4-BE49-F238E27FC236}">
                <a16:creationId xmlns:a16="http://schemas.microsoft.com/office/drawing/2014/main" id="{811579EB-8421-48C3-B72E-1DF001242429}"/>
              </a:ext>
            </a:extLst>
          </p:cNvPr>
          <p:cNvSpPr/>
          <p:nvPr/>
        </p:nvSpPr>
        <p:spPr>
          <a:xfrm>
            <a:off x="1428751" y="14527605"/>
            <a:ext cx="27360000" cy="937411"/>
          </a:xfrm>
          <a:prstGeom prst="roundRect">
            <a:avLst>
              <a:gd name="adj" fmla="val 15686"/>
            </a:avLst>
          </a:prstGeom>
          <a:solidFill>
            <a:schemeClr val="accent1">
              <a:lumMod val="20000"/>
              <a:lumOff val="80000"/>
            </a:schemeClr>
          </a:solidFill>
          <a:ln>
            <a:solidFill>
              <a:srgbClr val="001236"/>
            </a:solidFill>
          </a:ln>
        </p:spPr>
        <p:style>
          <a:lnRef idx="1">
            <a:schemeClr val="accent1"/>
          </a:lnRef>
          <a:fillRef idx="2">
            <a:schemeClr val="accent1"/>
          </a:fillRef>
          <a:effectRef idx="1">
            <a:schemeClr val="accent1"/>
          </a:effectRef>
          <a:fontRef idx="minor">
            <a:schemeClr val="dk1"/>
          </a:fontRef>
        </p:style>
        <p:txBody>
          <a:bodyPr anchor="ctr"/>
          <a:lstStyle/>
          <a:p>
            <a:pPr algn="ctr" defTabSz="4176183" fontAlgn="auto">
              <a:spcBef>
                <a:spcPts val="0"/>
              </a:spcBef>
              <a:spcAft>
                <a:spcPts val="0"/>
              </a:spcAft>
              <a:defRPr/>
            </a:pPr>
            <a:r>
              <a:rPr kumimoji="0" lang="en-US" altLang="ko-KR" sz="4400" b="1" dirty="0">
                <a:solidFill>
                  <a:schemeClr val="tx1"/>
                </a:solidFill>
                <a:latin typeface="Arial" panose="020B0604020202020204" pitchFamily="34" charset="0"/>
                <a:ea typeface="맑은 고딕" pitchFamily="50" charset="-127"/>
                <a:cs typeface="Arial" panose="020B0604020202020204" pitchFamily="34" charset="0"/>
              </a:rPr>
              <a:t>Proposed Architecture</a:t>
            </a:r>
            <a:endParaRPr kumimoji="0" lang="ko-KR" altLang="en-US" sz="4400" dirty="0">
              <a:solidFill>
                <a:schemeClr val="tx1"/>
              </a:solidFill>
              <a:latin typeface="Arial" pitchFamily="34" charset="0"/>
              <a:cs typeface="Arial" pitchFamily="34" charset="0"/>
            </a:endParaRPr>
          </a:p>
        </p:txBody>
      </p:sp>
      <p:sp>
        <p:nvSpPr>
          <p:cNvPr id="20" name="Content Placeholder 3">
            <a:extLst>
              <a:ext uri="{FF2B5EF4-FFF2-40B4-BE49-F238E27FC236}">
                <a16:creationId xmlns:a16="http://schemas.microsoft.com/office/drawing/2014/main" id="{1B8D0BCA-0709-46CD-93EB-3EE7C8856D0D}"/>
              </a:ext>
            </a:extLst>
          </p:cNvPr>
          <p:cNvSpPr txBox="1">
            <a:spLocks/>
          </p:cNvSpPr>
          <p:nvPr/>
        </p:nvSpPr>
        <p:spPr>
          <a:xfrm>
            <a:off x="1227047" y="15759871"/>
            <a:ext cx="7485142" cy="937411"/>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defRPr/>
            </a:pPr>
            <a:r>
              <a:rPr lang="en-US" sz="4000" dirty="0">
                <a:solidFill>
                  <a:srgbClr val="242852"/>
                </a:solidFill>
              </a:rPr>
              <a:t>Overall Concept</a:t>
            </a:r>
            <a:endParaRPr kumimoji="0" lang="en-US" sz="4000" dirty="0">
              <a:solidFill>
                <a:srgbClr val="242852"/>
              </a:solidFill>
            </a:endParaRPr>
          </a:p>
          <a:p>
            <a:pPr marL="384048" marR="0" lvl="0" indent="-384048" algn="l" defTabSz="6858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en-US" sz="4000" b="1" i="0" u="none" strike="noStrike" kern="1200" cap="none" spc="0" normalizeH="0" baseline="0" noProof="0" dirty="0">
              <a:ln>
                <a:noFill/>
              </a:ln>
              <a:solidFill>
                <a:srgbClr val="242852"/>
              </a:solidFill>
              <a:effectLst/>
              <a:uLnTx/>
              <a:uFillTx/>
              <a:latin typeface="Arial" panose="020B0604020202020204" pitchFamily="34" charset="0"/>
              <a:ea typeface="+mn-ea"/>
              <a:cs typeface="Arial" panose="020B0604020202020204" pitchFamily="34" charset="0"/>
            </a:endParaRPr>
          </a:p>
        </p:txBody>
      </p:sp>
      <p:sp>
        <p:nvSpPr>
          <p:cNvPr id="22" name="Content Placeholder 3">
            <a:extLst>
              <a:ext uri="{FF2B5EF4-FFF2-40B4-BE49-F238E27FC236}">
                <a16:creationId xmlns:a16="http://schemas.microsoft.com/office/drawing/2014/main" id="{B7532A33-D70B-4EBC-B737-F278BA04EDC3}"/>
              </a:ext>
            </a:extLst>
          </p:cNvPr>
          <p:cNvSpPr txBox="1">
            <a:spLocks/>
          </p:cNvSpPr>
          <p:nvPr/>
        </p:nvSpPr>
        <p:spPr>
          <a:xfrm>
            <a:off x="1757991" y="20823255"/>
            <a:ext cx="11614348" cy="2911231"/>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spcBef>
                <a:spcPts val="0"/>
              </a:spcBef>
              <a:spcAft>
                <a:spcPts val="0"/>
              </a:spcAft>
            </a:pPr>
            <a:r>
              <a:rPr lang="en-US" sz="2800" dirty="0">
                <a:solidFill>
                  <a:srgbClr val="242852"/>
                </a:solidFill>
              </a:rPr>
              <a:t>Shared VTC</a:t>
            </a:r>
          </a:p>
          <a:p>
            <a:pPr lvl="1">
              <a:spcBef>
                <a:spcPts val="0"/>
              </a:spcBef>
              <a:spcAft>
                <a:spcPts val="0"/>
              </a:spcAft>
            </a:pPr>
            <a:r>
              <a:rPr lang="en-US" sz="2800" dirty="0">
                <a:solidFill>
                  <a:srgbClr val="242852"/>
                </a:solidFill>
              </a:rPr>
              <a:t>VTC operates as pre-amplifier @ coarse conversion</a:t>
            </a:r>
          </a:p>
          <a:p>
            <a:pPr lvl="1">
              <a:spcBef>
                <a:spcPts val="0"/>
              </a:spcBef>
              <a:spcAft>
                <a:spcPts val="0"/>
              </a:spcAft>
            </a:pPr>
            <a:r>
              <a:rPr lang="en-US" sz="2800" dirty="0">
                <a:solidFill>
                  <a:srgbClr val="242852"/>
                </a:solidFill>
              </a:rPr>
              <a:t>VTC operates as V2T converter @ fine conversion</a:t>
            </a:r>
          </a:p>
          <a:p>
            <a:pPr lvl="1">
              <a:spcBef>
                <a:spcPts val="0"/>
              </a:spcBef>
              <a:spcAft>
                <a:spcPts val="0"/>
              </a:spcAft>
            </a:pPr>
            <a:r>
              <a:rPr lang="en-US" sz="2800" dirty="0">
                <a:solidFill>
                  <a:srgbClr val="242852"/>
                </a:solidFill>
              </a:rPr>
              <a:t>Shared VTC relieves inter-stage offset</a:t>
            </a:r>
          </a:p>
          <a:p>
            <a:pPr lvl="0" fontAlgn="auto">
              <a:spcBef>
                <a:spcPts val="0"/>
              </a:spcBef>
              <a:spcAft>
                <a:spcPts val="0"/>
              </a:spcAft>
            </a:pPr>
            <a:r>
              <a:rPr lang="en-US" sz="2800" dirty="0">
                <a:solidFill>
                  <a:srgbClr val="242852"/>
                </a:solidFill>
              </a:rPr>
              <a:t>Replica structure between VTC&amp;TDC</a:t>
            </a:r>
          </a:p>
          <a:p>
            <a:pPr lvl="1">
              <a:spcBef>
                <a:spcPts val="0"/>
              </a:spcBef>
              <a:spcAft>
                <a:spcPts val="0"/>
              </a:spcAft>
            </a:pPr>
            <a:r>
              <a:rPr lang="en-US" sz="2800" dirty="0">
                <a:solidFill>
                  <a:srgbClr val="242852"/>
                </a:solidFill>
              </a:rPr>
              <a:t>Current Starved Inverter(CSI) structure is applied to both VTC&amp;TDC</a:t>
            </a:r>
          </a:p>
          <a:p>
            <a:pPr lvl="1">
              <a:spcBef>
                <a:spcPts val="0"/>
              </a:spcBef>
              <a:spcAft>
                <a:spcPts val="0"/>
              </a:spcAft>
            </a:pPr>
            <a:r>
              <a:rPr lang="en-US" sz="2800" dirty="0">
                <a:solidFill>
                  <a:srgbClr val="242852"/>
                </a:solidFill>
              </a:rPr>
              <a:t> Replica structure achieves gain accuracy with PVT robustness</a:t>
            </a:r>
            <a:endParaRPr kumimoji="0" lang="en-US" sz="2800" dirty="0">
              <a:solidFill>
                <a:srgbClr val="242852"/>
              </a:solidFill>
            </a:endParaRPr>
          </a:p>
        </p:txBody>
      </p:sp>
      <p:pic>
        <p:nvPicPr>
          <p:cNvPr id="23" name="그림 22">
            <a:extLst>
              <a:ext uri="{FF2B5EF4-FFF2-40B4-BE49-F238E27FC236}">
                <a16:creationId xmlns:a16="http://schemas.microsoft.com/office/drawing/2014/main" id="{6CAA25E8-F93B-4A28-8B15-257619DF3F76}"/>
              </a:ext>
            </a:extLst>
          </p:cNvPr>
          <p:cNvPicPr>
            <a:picLocks noChangeAspect="1"/>
          </p:cNvPicPr>
          <p:nvPr/>
        </p:nvPicPr>
        <p:blipFill>
          <a:blip r:embed="rId4"/>
          <a:stretch>
            <a:fillRect/>
          </a:stretch>
        </p:blipFill>
        <p:spPr>
          <a:xfrm>
            <a:off x="2012375" y="16557480"/>
            <a:ext cx="9000000" cy="4137931"/>
          </a:xfrm>
          <a:prstGeom prst="rect">
            <a:avLst/>
          </a:prstGeom>
        </p:spPr>
      </p:pic>
      <p:sp>
        <p:nvSpPr>
          <p:cNvPr id="24" name="Content Placeholder 3">
            <a:extLst>
              <a:ext uri="{FF2B5EF4-FFF2-40B4-BE49-F238E27FC236}">
                <a16:creationId xmlns:a16="http://schemas.microsoft.com/office/drawing/2014/main" id="{E902F0BA-391D-4A48-8E7A-57E4F93FC03F}"/>
              </a:ext>
            </a:extLst>
          </p:cNvPr>
          <p:cNvSpPr txBox="1">
            <a:spLocks/>
          </p:cNvSpPr>
          <p:nvPr/>
        </p:nvSpPr>
        <p:spPr>
          <a:xfrm>
            <a:off x="13106866" y="15759000"/>
            <a:ext cx="7485142" cy="937411"/>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defRPr/>
            </a:pPr>
            <a:r>
              <a:rPr lang="en-US" sz="4000" dirty="0">
                <a:solidFill>
                  <a:srgbClr val="242852"/>
                </a:solidFill>
              </a:rPr>
              <a:t>Overall Architecture</a:t>
            </a:r>
            <a:endParaRPr kumimoji="0" lang="en-US" sz="4000" dirty="0">
              <a:solidFill>
                <a:srgbClr val="242852"/>
              </a:solidFill>
            </a:endParaRPr>
          </a:p>
          <a:p>
            <a:pPr marL="384048" marR="0" lvl="0" indent="-384048" algn="l" defTabSz="6858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en-US" sz="4000" b="1" i="0" u="none" strike="noStrike" kern="1200" cap="none" spc="0" normalizeH="0" baseline="0" noProof="0" dirty="0">
              <a:ln>
                <a:noFill/>
              </a:ln>
              <a:solidFill>
                <a:srgbClr val="242852"/>
              </a:solidFill>
              <a:effectLst/>
              <a:uLnTx/>
              <a:uFillTx/>
              <a:latin typeface="Arial" panose="020B0604020202020204" pitchFamily="34" charset="0"/>
              <a:ea typeface="+mn-ea"/>
              <a:cs typeface="Arial" panose="020B0604020202020204" pitchFamily="34" charset="0"/>
            </a:endParaRPr>
          </a:p>
        </p:txBody>
      </p:sp>
      <p:sp>
        <p:nvSpPr>
          <p:cNvPr id="26" name="Content Placeholder 3">
            <a:extLst>
              <a:ext uri="{FF2B5EF4-FFF2-40B4-BE49-F238E27FC236}">
                <a16:creationId xmlns:a16="http://schemas.microsoft.com/office/drawing/2014/main" id="{0AA81200-1FEA-499E-B7CC-4F8FA51D9DC2}"/>
              </a:ext>
            </a:extLst>
          </p:cNvPr>
          <p:cNvSpPr txBox="1">
            <a:spLocks/>
          </p:cNvSpPr>
          <p:nvPr/>
        </p:nvSpPr>
        <p:spPr>
          <a:xfrm>
            <a:off x="1109058" y="23862330"/>
            <a:ext cx="8328677" cy="937411"/>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defRPr/>
            </a:pPr>
            <a:r>
              <a:rPr kumimoji="0" lang="en-US" sz="4000" dirty="0">
                <a:solidFill>
                  <a:srgbClr val="242852"/>
                </a:solidFill>
              </a:rPr>
              <a:t>Replic</a:t>
            </a:r>
            <a:r>
              <a:rPr lang="en-US" sz="4000" dirty="0">
                <a:solidFill>
                  <a:srgbClr val="242852"/>
                </a:solidFill>
              </a:rPr>
              <a:t>a structure of VTC&amp;TDC</a:t>
            </a:r>
            <a:endParaRPr kumimoji="0" lang="en-US" sz="4000" dirty="0">
              <a:solidFill>
                <a:srgbClr val="242852"/>
              </a:solidFill>
            </a:endParaRPr>
          </a:p>
          <a:p>
            <a:pPr marL="384048" marR="0" lvl="0" indent="-384048" algn="l" defTabSz="6858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en-US" sz="4000" b="1" i="0" u="none" strike="noStrike" kern="1200" cap="none" spc="0" normalizeH="0" baseline="0" noProof="0" dirty="0">
              <a:ln>
                <a:noFill/>
              </a:ln>
              <a:solidFill>
                <a:srgbClr val="242852"/>
              </a:solidFill>
              <a:effectLst/>
              <a:uLnTx/>
              <a:uFillTx/>
              <a:latin typeface="Arial" panose="020B0604020202020204" pitchFamily="34" charset="0"/>
              <a:ea typeface="+mn-ea"/>
              <a:cs typeface="Arial" panose="020B0604020202020204" pitchFamily="34" charset="0"/>
            </a:endParaRPr>
          </a:p>
        </p:txBody>
      </p:sp>
      <p:sp>
        <p:nvSpPr>
          <p:cNvPr id="33" name="Content Placeholder 3">
            <a:extLst>
              <a:ext uri="{FF2B5EF4-FFF2-40B4-BE49-F238E27FC236}">
                <a16:creationId xmlns:a16="http://schemas.microsoft.com/office/drawing/2014/main" id="{6026237B-93DB-4DAC-ADCD-14FC4F24819F}"/>
              </a:ext>
            </a:extLst>
          </p:cNvPr>
          <p:cNvSpPr txBox="1">
            <a:spLocks/>
          </p:cNvSpPr>
          <p:nvPr/>
        </p:nvSpPr>
        <p:spPr>
          <a:xfrm>
            <a:off x="4768008" y="28207969"/>
            <a:ext cx="1934055" cy="702760"/>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lvl="0" indent="0" fontAlgn="auto">
              <a:spcBef>
                <a:spcPts val="0"/>
              </a:spcBef>
              <a:spcAft>
                <a:spcPts val="0"/>
              </a:spcAft>
              <a:buNone/>
            </a:pPr>
            <a:r>
              <a:rPr kumimoji="0" lang="en-US" dirty="0">
                <a:solidFill>
                  <a:schemeClr val="tx1"/>
                </a:solidFill>
              </a:rPr>
              <a:t>(D</a:t>
            </a:r>
            <a:r>
              <a:rPr kumimoji="0" lang="en-US" baseline="-25000" dirty="0">
                <a:solidFill>
                  <a:schemeClr val="tx1"/>
                </a:solidFill>
              </a:rPr>
              <a:t>P1</a:t>
            </a:r>
            <a:r>
              <a:rPr kumimoji="0" lang="en-US" dirty="0">
                <a:solidFill>
                  <a:schemeClr val="tx1"/>
                </a:solidFill>
              </a:rPr>
              <a:t> – D</a:t>
            </a:r>
            <a:r>
              <a:rPr kumimoji="0" lang="en-US" baseline="-25000" dirty="0">
                <a:solidFill>
                  <a:schemeClr val="tx1"/>
                </a:solidFill>
              </a:rPr>
              <a:t>N1</a:t>
            </a:r>
            <a:r>
              <a:rPr kumimoji="0" lang="en-US" dirty="0">
                <a:solidFill>
                  <a:schemeClr val="tx1"/>
                </a:solidFill>
              </a:rPr>
              <a:t>)</a:t>
            </a:r>
          </a:p>
          <a:p>
            <a:pPr marL="0" lvl="0" indent="0" fontAlgn="auto">
              <a:spcBef>
                <a:spcPts val="0"/>
              </a:spcBef>
              <a:spcAft>
                <a:spcPts val="0"/>
              </a:spcAft>
              <a:buNone/>
            </a:pPr>
            <a:r>
              <a:rPr kumimoji="0" lang="en-US" dirty="0">
                <a:solidFill>
                  <a:schemeClr val="tx1"/>
                </a:solidFill>
              </a:rPr>
              <a:t>= </a:t>
            </a:r>
            <a:r>
              <a:rPr kumimoji="0" lang="el-GR" dirty="0">
                <a:solidFill>
                  <a:schemeClr val="tx1"/>
                </a:solidFill>
                <a:ea typeface="맑은 고딕" panose="020B0503020000020004" pitchFamily="50" charset="-127"/>
              </a:rPr>
              <a:t>α〮</a:t>
            </a:r>
            <a:r>
              <a:rPr kumimoji="0" lang="en-US" dirty="0">
                <a:solidFill>
                  <a:schemeClr val="tx1"/>
                </a:solidFill>
                <a:ea typeface="맑은 고딕" panose="020B0503020000020004" pitchFamily="50" charset="-127"/>
              </a:rPr>
              <a:t>(2C/I)</a:t>
            </a:r>
            <a:r>
              <a:rPr kumimoji="0" lang="en-US" dirty="0">
                <a:solidFill>
                  <a:schemeClr val="tx1"/>
                </a:solidFill>
                <a:latin typeface="맑은 고딕" panose="020B0503020000020004" pitchFamily="50" charset="-127"/>
                <a:ea typeface="맑은 고딕" panose="020B0503020000020004" pitchFamily="50" charset="-127"/>
              </a:rPr>
              <a:t>〮</a:t>
            </a:r>
            <a:r>
              <a:rPr kumimoji="0" lang="el-GR" dirty="0">
                <a:solidFill>
                  <a:schemeClr val="tx1"/>
                </a:solidFill>
                <a:latin typeface="맑은 고딕" panose="020B0503020000020004" pitchFamily="50" charset="-127"/>
                <a:ea typeface="맑은 고딕" panose="020B0503020000020004" pitchFamily="50" charset="-127"/>
              </a:rPr>
              <a:t>Δ</a:t>
            </a:r>
            <a:r>
              <a:rPr kumimoji="0" lang="en-US" dirty="0">
                <a:solidFill>
                  <a:schemeClr val="tx1"/>
                </a:solidFill>
                <a:latin typeface="맑은 고딕" panose="020B0503020000020004" pitchFamily="50" charset="-127"/>
                <a:ea typeface="맑은 고딕" panose="020B0503020000020004" pitchFamily="50" charset="-127"/>
              </a:rPr>
              <a:t>V</a:t>
            </a:r>
            <a:r>
              <a:rPr kumimoji="0" lang="en-US" baseline="-25000" dirty="0">
                <a:solidFill>
                  <a:schemeClr val="tx1"/>
                </a:solidFill>
                <a:latin typeface="맑은 고딕" panose="020B0503020000020004" pitchFamily="50" charset="-127"/>
                <a:ea typeface="맑은 고딕" panose="020B0503020000020004" pitchFamily="50" charset="-127"/>
              </a:rPr>
              <a:t>IN</a:t>
            </a:r>
            <a:endParaRPr kumimoji="0" lang="en-US" dirty="0">
              <a:solidFill>
                <a:schemeClr val="tx1"/>
              </a:solidFill>
            </a:endParaRPr>
          </a:p>
        </p:txBody>
      </p:sp>
      <p:sp>
        <p:nvSpPr>
          <p:cNvPr id="36" name="Content Placeholder 3">
            <a:extLst>
              <a:ext uri="{FF2B5EF4-FFF2-40B4-BE49-F238E27FC236}">
                <a16:creationId xmlns:a16="http://schemas.microsoft.com/office/drawing/2014/main" id="{0C85CB4F-9164-4B63-8399-D336F8943137}"/>
              </a:ext>
            </a:extLst>
          </p:cNvPr>
          <p:cNvSpPr txBox="1">
            <a:spLocks/>
          </p:cNvSpPr>
          <p:nvPr/>
        </p:nvSpPr>
        <p:spPr>
          <a:xfrm>
            <a:off x="9530026" y="28207969"/>
            <a:ext cx="2037860" cy="595482"/>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lvl="0" indent="0" fontAlgn="auto">
              <a:spcBef>
                <a:spcPts val="0"/>
              </a:spcBef>
              <a:spcAft>
                <a:spcPts val="0"/>
              </a:spcAft>
              <a:buNone/>
            </a:pPr>
            <a:r>
              <a:rPr lang="en-US" dirty="0">
                <a:solidFill>
                  <a:schemeClr val="tx1"/>
                </a:solidFill>
              </a:rPr>
              <a:t>(L</a:t>
            </a:r>
            <a:r>
              <a:rPr lang="en-US" baseline="-25000" dirty="0">
                <a:solidFill>
                  <a:schemeClr val="tx1"/>
                </a:solidFill>
              </a:rPr>
              <a:t>0</a:t>
            </a:r>
            <a:r>
              <a:rPr lang="en-US" dirty="0">
                <a:solidFill>
                  <a:schemeClr val="tx1"/>
                </a:solidFill>
              </a:rPr>
              <a:t> – E</a:t>
            </a:r>
            <a:r>
              <a:rPr lang="en-US" baseline="-25000" dirty="0">
                <a:solidFill>
                  <a:schemeClr val="tx1"/>
                </a:solidFill>
              </a:rPr>
              <a:t>0</a:t>
            </a:r>
            <a:r>
              <a:rPr lang="en-US" dirty="0">
                <a:solidFill>
                  <a:schemeClr val="tx1"/>
                </a:solidFill>
              </a:rPr>
              <a:t>)</a:t>
            </a:r>
            <a:endParaRPr kumimoji="0" lang="en-US" dirty="0">
              <a:solidFill>
                <a:schemeClr val="tx1"/>
              </a:solidFill>
            </a:endParaRPr>
          </a:p>
          <a:p>
            <a:pPr marL="0" lvl="0" indent="0" fontAlgn="auto">
              <a:spcBef>
                <a:spcPts val="0"/>
              </a:spcBef>
              <a:spcAft>
                <a:spcPts val="0"/>
              </a:spcAft>
              <a:buNone/>
            </a:pPr>
            <a:r>
              <a:rPr lang="en-US" dirty="0">
                <a:solidFill>
                  <a:schemeClr val="tx1"/>
                </a:solidFill>
              </a:rPr>
              <a:t>= </a:t>
            </a:r>
            <a:r>
              <a:rPr lang="el-GR" altLang="ko-KR" dirty="0">
                <a:solidFill>
                  <a:schemeClr val="tx1"/>
                </a:solidFill>
              </a:rPr>
              <a:t>α</a:t>
            </a:r>
            <a:r>
              <a:rPr lang="el-GR" altLang="ko-KR" dirty="0">
                <a:solidFill>
                  <a:schemeClr val="tx1"/>
                </a:solidFill>
                <a:ea typeface="맑은 고딕" panose="020B0503020000020004" pitchFamily="50" charset="-127"/>
              </a:rPr>
              <a:t>〮</a:t>
            </a:r>
            <a:r>
              <a:rPr lang="en-US" altLang="ko-KR" dirty="0">
                <a:solidFill>
                  <a:schemeClr val="tx1"/>
                </a:solidFill>
                <a:ea typeface="맑은 고딕" panose="020B0503020000020004" pitchFamily="50" charset="-127"/>
              </a:rPr>
              <a:t>(C/I)</a:t>
            </a:r>
            <a:r>
              <a:rPr lang="en-US" altLang="ko-KR" dirty="0">
                <a:solidFill>
                  <a:schemeClr val="tx1"/>
                </a:solidFill>
                <a:latin typeface="맑은 고딕" panose="020B0503020000020004" pitchFamily="50" charset="-127"/>
                <a:ea typeface="맑은 고딕" panose="020B0503020000020004" pitchFamily="50" charset="-127"/>
              </a:rPr>
              <a:t>〮</a:t>
            </a:r>
            <a:r>
              <a:rPr lang="el-GR" altLang="ko-KR" dirty="0">
                <a:solidFill>
                  <a:schemeClr val="tx1"/>
                </a:solidFill>
                <a:latin typeface="맑은 고딕" panose="020B0503020000020004" pitchFamily="50" charset="-127"/>
                <a:ea typeface="맑은 고딕" panose="020B0503020000020004" pitchFamily="50" charset="-127"/>
              </a:rPr>
              <a:t>Δ</a:t>
            </a:r>
            <a:r>
              <a:rPr lang="en-US" altLang="ko-KR" dirty="0">
                <a:solidFill>
                  <a:schemeClr val="tx1"/>
                </a:solidFill>
                <a:latin typeface="맑은 고딕" panose="020B0503020000020004" pitchFamily="50" charset="-127"/>
                <a:ea typeface="맑은 고딕" panose="020B0503020000020004" pitchFamily="50" charset="-127"/>
              </a:rPr>
              <a:t>V</a:t>
            </a:r>
            <a:r>
              <a:rPr lang="en-US" altLang="ko-KR" baseline="-25000" dirty="0">
                <a:solidFill>
                  <a:schemeClr val="tx1"/>
                </a:solidFill>
                <a:latin typeface="맑은 고딕" panose="020B0503020000020004" pitchFamily="50" charset="-127"/>
                <a:ea typeface="맑은 고딕" panose="020B0503020000020004" pitchFamily="50" charset="-127"/>
              </a:rPr>
              <a:t>REF</a:t>
            </a:r>
            <a:endParaRPr kumimoji="0" lang="en-US" baseline="-25000" dirty="0">
              <a:solidFill>
                <a:schemeClr val="tx1"/>
              </a:solidFill>
            </a:endParaRPr>
          </a:p>
        </p:txBody>
      </p:sp>
      <p:pic>
        <p:nvPicPr>
          <p:cNvPr id="37" name="그림 36">
            <a:extLst>
              <a:ext uri="{FF2B5EF4-FFF2-40B4-BE49-F238E27FC236}">
                <a16:creationId xmlns:a16="http://schemas.microsoft.com/office/drawing/2014/main" id="{096FB24D-7956-427B-934B-40EA9FE1071C}"/>
              </a:ext>
            </a:extLst>
          </p:cNvPr>
          <p:cNvPicPr>
            <a:picLocks noChangeAspect="1"/>
          </p:cNvPicPr>
          <p:nvPr/>
        </p:nvPicPr>
        <p:blipFill>
          <a:blip r:embed="rId5"/>
          <a:stretch>
            <a:fillRect/>
          </a:stretch>
        </p:blipFill>
        <p:spPr>
          <a:xfrm>
            <a:off x="13372339" y="16643796"/>
            <a:ext cx="13886196" cy="5760000"/>
          </a:xfrm>
          <a:prstGeom prst="rect">
            <a:avLst/>
          </a:prstGeom>
        </p:spPr>
      </p:pic>
      <p:sp>
        <p:nvSpPr>
          <p:cNvPr id="41" name="Content Placeholder 3">
            <a:extLst>
              <a:ext uri="{FF2B5EF4-FFF2-40B4-BE49-F238E27FC236}">
                <a16:creationId xmlns:a16="http://schemas.microsoft.com/office/drawing/2014/main" id="{24582E70-537C-4F7B-925B-640CB1A89B6D}"/>
              </a:ext>
            </a:extLst>
          </p:cNvPr>
          <p:cNvSpPr txBox="1">
            <a:spLocks/>
          </p:cNvSpPr>
          <p:nvPr/>
        </p:nvSpPr>
        <p:spPr>
          <a:xfrm>
            <a:off x="1491290" y="30458743"/>
            <a:ext cx="6994124" cy="1715403"/>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spcBef>
                <a:spcPts val="0"/>
              </a:spcBef>
              <a:spcAft>
                <a:spcPts val="0"/>
              </a:spcAft>
            </a:pPr>
            <a:r>
              <a:rPr lang="en-US" sz="2800" dirty="0">
                <a:solidFill>
                  <a:srgbClr val="002060"/>
                </a:solidFill>
              </a:rPr>
              <a:t>V2T CSI</a:t>
            </a:r>
          </a:p>
          <a:p>
            <a:pPr lvl="1">
              <a:spcBef>
                <a:spcPts val="0"/>
              </a:spcBef>
              <a:spcAft>
                <a:spcPts val="0"/>
              </a:spcAft>
            </a:pPr>
            <a:r>
              <a:rPr lang="en-US" sz="2800" dirty="0">
                <a:solidFill>
                  <a:srgbClr val="242852"/>
                </a:solidFill>
              </a:rPr>
              <a:t>Stacked TR </a:t>
            </a:r>
            <a:r>
              <a:rPr lang="en-US" sz="2800" dirty="0">
                <a:solidFill>
                  <a:srgbClr val="242852"/>
                </a:solidFill>
                <a:sym typeface="Wingdings" panose="05000000000000000000" pitchFamily="2" charset="2"/>
              </a:rPr>
              <a:t> 2X boost gain</a:t>
            </a:r>
          </a:p>
          <a:p>
            <a:pPr lvl="1">
              <a:spcBef>
                <a:spcPts val="0"/>
              </a:spcBef>
              <a:spcAft>
                <a:spcPts val="0"/>
              </a:spcAft>
            </a:pPr>
            <a:r>
              <a:rPr lang="en-US" sz="2800" dirty="0">
                <a:solidFill>
                  <a:srgbClr val="002060"/>
                </a:solidFill>
                <a:sym typeface="Wingdings" panose="05000000000000000000" pitchFamily="2" charset="2"/>
              </a:rPr>
              <a:t>1-stage gain : </a:t>
            </a:r>
            <a:r>
              <a:rPr lang="el-GR" altLang="ko-KR" sz="2800" dirty="0">
                <a:solidFill>
                  <a:srgbClr val="002060"/>
                </a:solidFill>
              </a:rPr>
              <a:t>α</a:t>
            </a:r>
            <a:r>
              <a:rPr lang="el-GR" altLang="ko-KR" sz="2800" dirty="0">
                <a:solidFill>
                  <a:srgbClr val="002060"/>
                </a:solidFill>
                <a:ea typeface="맑은 고딕" panose="020B0503020000020004" pitchFamily="50" charset="-127"/>
              </a:rPr>
              <a:t>〮</a:t>
            </a:r>
            <a:r>
              <a:rPr lang="en-US" altLang="ko-KR" sz="2800" dirty="0">
                <a:solidFill>
                  <a:srgbClr val="002060"/>
                </a:solidFill>
                <a:ea typeface="맑은 고딕" panose="020B0503020000020004" pitchFamily="50" charset="-127"/>
              </a:rPr>
              <a:t>(2C/I)</a:t>
            </a:r>
            <a:r>
              <a:rPr lang="en-US" altLang="ko-KR" sz="2800" dirty="0">
                <a:solidFill>
                  <a:srgbClr val="002060"/>
                </a:solidFill>
                <a:latin typeface="맑은 고딕" panose="020B0503020000020004" pitchFamily="50" charset="-127"/>
              </a:rPr>
              <a:t>〮</a:t>
            </a:r>
            <a:r>
              <a:rPr lang="el-GR" altLang="ko-KR" sz="2800" dirty="0">
                <a:solidFill>
                  <a:srgbClr val="002060"/>
                </a:solidFill>
                <a:latin typeface="맑은 고딕" panose="020B0503020000020004" pitchFamily="50" charset="-127"/>
                <a:ea typeface="맑은 고딕" panose="020B0503020000020004" pitchFamily="50" charset="-127"/>
              </a:rPr>
              <a:t>Δ</a:t>
            </a:r>
            <a:r>
              <a:rPr lang="en-US" altLang="ko-KR" sz="2800" dirty="0">
                <a:solidFill>
                  <a:srgbClr val="002060"/>
                </a:solidFill>
                <a:latin typeface="맑은 고딕" panose="020B0503020000020004" pitchFamily="50" charset="-127"/>
                <a:ea typeface="맑은 고딕" panose="020B0503020000020004" pitchFamily="50" charset="-127"/>
              </a:rPr>
              <a:t>V</a:t>
            </a:r>
            <a:r>
              <a:rPr lang="en-US" altLang="ko-KR" sz="2800" baseline="-25000" dirty="0">
                <a:solidFill>
                  <a:srgbClr val="002060"/>
                </a:solidFill>
                <a:latin typeface="맑은 고딕" panose="020B0503020000020004" pitchFamily="50" charset="-127"/>
                <a:ea typeface="맑은 고딕" panose="020B0503020000020004" pitchFamily="50" charset="-127"/>
              </a:rPr>
              <a:t>IN</a:t>
            </a:r>
            <a:endParaRPr lang="en-US" altLang="ko-KR" sz="2800" baseline="-25000" dirty="0">
              <a:solidFill>
                <a:srgbClr val="002060"/>
              </a:solidFill>
            </a:endParaRPr>
          </a:p>
          <a:p>
            <a:pPr lvl="1">
              <a:spcBef>
                <a:spcPts val="0"/>
              </a:spcBef>
              <a:spcAft>
                <a:spcPts val="0"/>
              </a:spcAft>
            </a:pPr>
            <a:r>
              <a:rPr lang="en-US" altLang="ko-KR" sz="2800" dirty="0">
                <a:solidFill>
                  <a:srgbClr val="002060"/>
                </a:solidFill>
              </a:rPr>
              <a:t>Total gain : 4</a:t>
            </a:r>
            <a:r>
              <a:rPr lang="el-GR" altLang="ko-KR" sz="2800" dirty="0">
                <a:solidFill>
                  <a:srgbClr val="002060"/>
                </a:solidFill>
              </a:rPr>
              <a:t>α</a:t>
            </a:r>
            <a:r>
              <a:rPr lang="el-GR" altLang="ko-KR" sz="2800" dirty="0">
                <a:solidFill>
                  <a:srgbClr val="002060"/>
                </a:solidFill>
                <a:ea typeface="맑은 고딕" panose="020B0503020000020004" pitchFamily="50" charset="-127"/>
              </a:rPr>
              <a:t>〮</a:t>
            </a:r>
            <a:r>
              <a:rPr lang="en-US" altLang="ko-KR" sz="2800" dirty="0">
                <a:solidFill>
                  <a:srgbClr val="002060"/>
                </a:solidFill>
                <a:ea typeface="맑은 고딕" panose="020B0503020000020004" pitchFamily="50" charset="-127"/>
              </a:rPr>
              <a:t>(2C/I)</a:t>
            </a:r>
            <a:r>
              <a:rPr lang="en-US" altLang="ko-KR" sz="2800" dirty="0">
                <a:solidFill>
                  <a:srgbClr val="002060"/>
                </a:solidFill>
                <a:latin typeface="맑은 고딕" panose="020B0503020000020004" pitchFamily="50" charset="-127"/>
                <a:ea typeface="맑은 고딕" panose="020B0503020000020004" pitchFamily="50" charset="-127"/>
              </a:rPr>
              <a:t>〮</a:t>
            </a:r>
            <a:r>
              <a:rPr lang="el-GR" altLang="ko-KR" sz="2800" dirty="0">
                <a:solidFill>
                  <a:srgbClr val="002060"/>
                </a:solidFill>
                <a:latin typeface="맑은 고딕" panose="020B0503020000020004" pitchFamily="50" charset="-127"/>
                <a:ea typeface="맑은 고딕" panose="020B0503020000020004" pitchFamily="50" charset="-127"/>
              </a:rPr>
              <a:t>Δ</a:t>
            </a:r>
            <a:r>
              <a:rPr lang="en-US" altLang="ko-KR" sz="2800" dirty="0">
                <a:solidFill>
                  <a:srgbClr val="002060"/>
                </a:solidFill>
                <a:latin typeface="맑은 고딕" panose="020B0503020000020004" pitchFamily="50" charset="-127"/>
                <a:ea typeface="맑은 고딕" panose="020B0503020000020004" pitchFamily="50" charset="-127"/>
              </a:rPr>
              <a:t>V</a:t>
            </a:r>
            <a:r>
              <a:rPr lang="en-US" altLang="ko-KR" sz="2800" baseline="-25000" dirty="0">
                <a:solidFill>
                  <a:srgbClr val="002060"/>
                </a:solidFill>
                <a:latin typeface="맑은 고딕" panose="020B0503020000020004" pitchFamily="50" charset="-127"/>
                <a:ea typeface="맑은 고딕" panose="020B0503020000020004" pitchFamily="50" charset="-127"/>
              </a:rPr>
              <a:t>IN</a:t>
            </a:r>
            <a:endParaRPr lang="en-US" altLang="ko-KR" sz="2800" dirty="0">
              <a:solidFill>
                <a:srgbClr val="002060"/>
              </a:solidFill>
            </a:endParaRPr>
          </a:p>
          <a:p>
            <a:pPr lvl="1">
              <a:spcBef>
                <a:spcPts val="0"/>
              </a:spcBef>
              <a:spcAft>
                <a:spcPts val="0"/>
              </a:spcAft>
            </a:pPr>
            <a:endParaRPr lang="en-US" sz="2800" dirty="0">
              <a:solidFill>
                <a:srgbClr val="242852"/>
              </a:solidFill>
              <a:sym typeface="Wingdings" panose="05000000000000000000" pitchFamily="2" charset="2"/>
            </a:endParaRPr>
          </a:p>
        </p:txBody>
      </p:sp>
      <p:sp>
        <p:nvSpPr>
          <p:cNvPr id="42" name="Content Placeholder 3">
            <a:extLst>
              <a:ext uri="{FF2B5EF4-FFF2-40B4-BE49-F238E27FC236}">
                <a16:creationId xmlns:a16="http://schemas.microsoft.com/office/drawing/2014/main" id="{A1DB6DA9-9A09-4741-9081-BB2A37193037}"/>
              </a:ext>
            </a:extLst>
          </p:cNvPr>
          <p:cNvSpPr txBox="1">
            <a:spLocks/>
          </p:cNvSpPr>
          <p:nvPr/>
        </p:nvSpPr>
        <p:spPr>
          <a:xfrm>
            <a:off x="1491290" y="32678802"/>
            <a:ext cx="6994124" cy="1715403"/>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spcBef>
                <a:spcPts val="0"/>
              </a:spcBef>
              <a:spcAft>
                <a:spcPts val="0"/>
              </a:spcAft>
            </a:pPr>
            <a:r>
              <a:rPr lang="en-US" sz="2800" dirty="0">
                <a:solidFill>
                  <a:srgbClr val="002060"/>
                </a:solidFill>
              </a:rPr>
              <a:t>T2D Vernier CSI</a:t>
            </a:r>
          </a:p>
          <a:p>
            <a:pPr lvl="1">
              <a:spcBef>
                <a:spcPts val="0"/>
              </a:spcBef>
              <a:spcAft>
                <a:spcPts val="0"/>
              </a:spcAft>
            </a:pPr>
            <a:r>
              <a:rPr lang="en-US" sz="2800" dirty="0">
                <a:solidFill>
                  <a:srgbClr val="002060"/>
                </a:solidFill>
                <a:sym typeface="Wingdings" panose="05000000000000000000" pitchFamily="2" charset="2"/>
              </a:rPr>
              <a:t>Time-domain 1 LSB : </a:t>
            </a:r>
            <a:r>
              <a:rPr lang="el-GR" altLang="ko-KR" sz="2800" dirty="0">
                <a:solidFill>
                  <a:srgbClr val="002060"/>
                </a:solidFill>
              </a:rPr>
              <a:t>α</a:t>
            </a:r>
            <a:r>
              <a:rPr lang="el-GR" altLang="ko-KR" sz="2800" dirty="0">
                <a:solidFill>
                  <a:srgbClr val="002060"/>
                </a:solidFill>
                <a:ea typeface="맑은 고딕" panose="020B0503020000020004" pitchFamily="50" charset="-127"/>
              </a:rPr>
              <a:t>〮</a:t>
            </a:r>
            <a:r>
              <a:rPr lang="en-US" altLang="ko-KR" sz="2800" dirty="0">
                <a:solidFill>
                  <a:srgbClr val="002060"/>
                </a:solidFill>
                <a:ea typeface="맑은 고딕" panose="020B0503020000020004" pitchFamily="50" charset="-127"/>
              </a:rPr>
              <a:t>(C/I)</a:t>
            </a:r>
            <a:r>
              <a:rPr lang="en-US" altLang="ko-KR" sz="2800" dirty="0">
                <a:solidFill>
                  <a:srgbClr val="002060"/>
                </a:solidFill>
                <a:latin typeface="맑은 고딕" panose="020B0503020000020004" pitchFamily="50" charset="-127"/>
                <a:ea typeface="맑은 고딕" panose="020B0503020000020004" pitchFamily="50" charset="-127"/>
              </a:rPr>
              <a:t>〮</a:t>
            </a:r>
            <a:r>
              <a:rPr lang="el-GR" altLang="ko-KR" sz="2800" dirty="0">
                <a:solidFill>
                  <a:srgbClr val="002060"/>
                </a:solidFill>
                <a:latin typeface="맑은 고딕" panose="020B0503020000020004" pitchFamily="50" charset="-127"/>
                <a:ea typeface="맑은 고딕" panose="020B0503020000020004" pitchFamily="50" charset="-127"/>
              </a:rPr>
              <a:t>Δ</a:t>
            </a:r>
            <a:r>
              <a:rPr lang="en-US" altLang="ko-KR" sz="2800" dirty="0">
                <a:solidFill>
                  <a:srgbClr val="002060"/>
                </a:solidFill>
                <a:latin typeface="맑은 고딕" panose="020B0503020000020004" pitchFamily="50" charset="-127"/>
                <a:ea typeface="맑은 고딕" panose="020B0503020000020004" pitchFamily="50" charset="-127"/>
              </a:rPr>
              <a:t>V</a:t>
            </a:r>
            <a:r>
              <a:rPr lang="en-US" altLang="ko-KR" sz="2800" baseline="-25000" dirty="0">
                <a:solidFill>
                  <a:srgbClr val="002060"/>
                </a:solidFill>
                <a:latin typeface="맑은 고딕" panose="020B0503020000020004" pitchFamily="50" charset="-127"/>
                <a:ea typeface="맑은 고딕" panose="020B0503020000020004" pitchFamily="50" charset="-127"/>
              </a:rPr>
              <a:t>REF</a:t>
            </a:r>
            <a:endParaRPr lang="en-US" altLang="ko-KR" sz="2800" dirty="0">
              <a:solidFill>
                <a:srgbClr val="002060"/>
              </a:solidFill>
            </a:endParaRPr>
          </a:p>
          <a:p>
            <a:pPr lvl="1">
              <a:spcBef>
                <a:spcPts val="0"/>
              </a:spcBef>
              <a:spcAft>
                <a:spcPts val="0"/>
              </a:spcAft>
            </a:pPr>
            <a:r>
              <a:rPr lang="en-US" altLang="ko-KR" sz="2800" dirty="0">
                <a:solidFill>
                  <a:srgbClr val="002060"/>
                </a:solidFill>
              </a:rPr>
              <a:t>Total gain : 8</a:t>
            </a:r>
            <a:r>
              <a:rPr lang="el-GR" altLang="ko-KR" sz="2800" dirty="0">
                <a:solidFill>
                  <a:srgbClr val="002060"/>
                </a:solidFill>
              </a:rPr>
              <a:t>α</a:t>
            </a:r>
            <a:r>
              <a:rPr lang="el-GR" altLang="ko-KR" sz="2800" dirty="0">
                <a:solidFill>
                  <a:srgbClr val="002060"/>
                </a:solidFill>
                <a:ea typeface="맑은 고딕" panose="020B0503020000020004" pitchFamily="50" charset="-127"/>
              </a:rPr>
              <a:t>〮</a:t>
            </a:r>
            <a:r>
              <a:rPr lang="en-US" altLang="ko-KR" sz="2800" dirty="0">
                <a:solidFill>
                  <a:srgbClr val="002060"/>
                </a:solidFill>
                <a:ea typeface="맑은 고딕" panose="020B0503020000020004" pitchFamily="50" charset="-127"/>
              </a:rPr>
              <a:t>(C/I)</a:t>
            </a:r>
            <a:r>
              <a:rPr lang="en-US" altLang="ko-KR" sz="2800" dirty="0">
                <a:solidFill>
                  <a:srgbClr val="002060"/>
                </a:solidFill>
                <a:latin typeface="맑은 고딕" panose="020B0503020000020004" pitchFamily="50" charset="-127"/>
                <a:ea typeface="맑은 고딕" panose="020B0503020000020004" pitchFamily="50" charset="-127"/>
              </a:rPr>
              <a:t>〮</a:t>
            </a:r>
            <a:r>
              <a:rPr lang="el-GR" altLang="ko-KR" sz="2800" dirty="0">
                <a:solidFill>
                  <a:srgbClr val="002060"/>
                </a:solidFill>
                <a:latin typeface="맑은 고딕" panose="020B0503020000020004" pitchFamily="50" charset="-127"/>
                <a:ea typeface="맑은 고딕" panose="020B0503020000020004" pitchFamily="50" charset="-127"/>
              </a:rPr>
              <a:t>Δ</a:t>
            </a:r>
            <a:r>
              <a:rPr lang="en-US" altLang="ko-KR" sz="2800" dirty="0">
                <a:solidFill>
                  <a:srgbClr val="002060"/>
                </a:solidFill>
                <a:latin typeface="맑은 고딕" panose="020B0503020000020004" pitchFamily="50" charset="-127"/>
                <a:ea typeface="맑은 고딕" panose="020B0503020000020004" pitchFamily="50" charset="-127"/>
              </a:rPr>
              <a:t>V</a:t>
            </a:r>
            <a:r>
              <a:rPr lang="en-US" altLang="ko-KR" sz="2800" baseline="-25000" dirty="0">
                <a:solidFill>
                  <a:srgbClr val="002060"/>
                </a:solidFill>
                <a:latin typeface="맑은 고딕" panose="020B0503020000020004" pitchFamily="50" charset="-127"/>
                <a:ea typeface="맑은 고딕" panose="020B0503020000020004" pitchFamily="50" charset="-127"/>
              </a:rPr>
              <a:t>IN</a:t>
            </a:r>
            <a:endParaRPr lang="en-US" altLang="ko-KR" sz="2800" baseline="-25000" dirty="0">
              <a:solidFill>
                <a:srgbClr val="002060"/>
              </a:solidFill>
            </a:endParaRPr>
          </a:p>
          <a:p>
            <a:pPr lvl="1">
              <a:spcBef>
                <a:spcPts val="0"/>
              </a:spcBef>
              <a:spcAft>
                <a:spcPts val="0"/>
              </a:spcAft>
            </a:pPr>
            <a:endParaRPr lang="en-US" sz="2800" dirty="0">
              <a:solidFill>
                <a:srgbClr val="242852"/>
              </a:solidFill>
              <a:sym typeface="Wingdings" panose="05000000000000000000" pitchFamily="2" charset="2"/>
            </a:endParaRPr>
          </a:p>
        </p:txBody>
      </p:sp>
      <p:pic>
        <p:nvPicPr>
          <p:cNvPr id="44" name="그림 43">
            <a:extLst>
              <a:ext uri="{FF2B5EF4-FFF2-40B4-BE49-F238E27FC236}">
                <a16:creationId xmlns:a16="http://schemas.microsoft.com/office/drawing/2014/main" id="{14863606-1F4B-40BD-A173-E3AC5B26BE81}"/>
              </a:ext>
            </a:extLst>
          </p:cNvPr>
          <p:cNvPicPr>
            <a:picLocks noChangeAspect="1"/>
          </p:cNvPicPr>
          <p:nvPr/>
        </p:nvPicPr>
        <p:blipFill>
          <a:blip r:embed="rId6"/>
          <a:stretch>
            <a:fillRect/>
          </a:stretch>
        </p:blipFill>
        <p:spPr>
          <a:xfrm>
            <a:off x="7239219" y="30845577"/>
            <a:ext cx="5433373" cy="4182751"/>
          </a:xfrm>
          <a:prstGeom prst="rect">
            <a:avLst/>
          </a:prstGeom>
        </p:spPr>
      </p:pic>
      <p:sp>
        <p:nvSpPr>
          <p:cNvPr id="45" name="Content Placeholder 3">
            <a:extLst>
              <a:ext uri="{FF2B5EF4-FFF2-40B4-BE49-F238E27FC236}">
                <a16:creationId xmlns:a16="http://schemas.microsoft.com/office/drawing/2014/main" id="{904D0431-7BF9-49CC-B530-72EE9403F56A}"/>
              </a:ext>
            </a:extLst>
          </p:cNvPr>
          <p:cNvSpPr txBox="1">
            <a:spLocks/>
          </p:cNvSpPr>
          <p:nvPr/>
        </p:nvSpPr>
        <p:spPr>
          <a:xfrm>
            <a:off x="7003495" y="30455950"/>
            <a:ext cx="6994124" cy="443584"/>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spcBef>
                <a:spcPts val="0"/>
              </a:spcBef>
              <a:spcAft>
                <a:spcPts val="0"/>
              </a:spcAft>
            </a:pPr>
            <a:r>
              <a:rPr lang="en-US" sz="2800" dirty="0">
                <a:solidFill>
                  <a:srgbClr val="002060"/>
                </a:solidFill>
              </a:rPr>
              <a:t>VTC&amp;TDC FS according to PVT</a:t>
            </a:r>
            <a:endParaRPr lang="en-US" altLang="ko-KR" sz="2800" dirty="0">
              <a:solidFill>
                <a:srgbClr val="002060"/>
              </a:solidFill>
            </a:endParaRPr>
          </a:p>
          <a:p>
            <a:pPr lvl="1">
              <a:spcBef>
                <a:spcPts val="0"/>
              </a:spcBef>
              <a:spcAft>
                <a:spcPts val="0"/>
              </a:spcAft>
            </a:pPr>
            <a:endParaRPr lang="en-US" sz="2800" dirty="0">
              <a:solidFill>
                <a:srgbClr val="242852"/>
              </a:solidFill>
              <a:sym typeface="Wingdings" panose="05000000000000000000" pitchFamily="2" charset="2"/>
            </a:endParaRPr>
          </a:p>
        </p:txBody>
      </p:sp>
      <p:pic>
        <p:nvPicPr>
          <p:cNvPr id="46" name="그림 45">
            <a:extLst>
              <a:ext uri="{FF2B5EF4-FFF2-40B4-BE49-F238E27FC236}">
                <a16:creationId xmlns:a16="http://schemas.microsoft.com/office/drawing/2014/main" id="{BE95FA97-1309-4FA6-9A78-736390F8C2BE}"/>
              </a:ext>
            </a:extLst>
          </p:cNvPr>
          <p:cNvPicPr>
            <a:picLocks noChangeAspect="1"/>
          </p:cNvPicPr>
          <p:nvPr/>
        </p:nvPicPr>
        <p:blipFill>
          <a:blip r:embed="rId7"/>
          <a:stretch>
            <a:fillRect/>
          </a:stretch>
        </p:blipFill>
        <p:spPr>
          <a:xfrm>
            <a:off x="12966348" y="25426368"/>
            <a:ext cx="7933655" cy="3645813"/>
          </a:xfrm>
          <a:prstGeom prst="rect">
            <a:avLst/>
          </a:prstGeom>
        </p:spPr>
      </p:pic>
      <p:sp>
        <p:nvSpPr>
          <p:cNvPr id="47" name="Content Placeholder 3">
            <a:extLst>
              <a:ext uri="{FF2B5EF4-FFF2-40B4-BE49-F238E27FC236}">
                <a16:creationId xmlns:a16="http://schemas.microsoft.com/office/drawing/2014/main" id="{361EB8F5-D60A-4F6F-8D5B-55F6772ED195}"/>
              </a:ext>
            </a:extLst>
          </p:cNvPr>
          <p:cNvSpPr txBox="1">
            <a:spLocks/>
          </p:cNvSpPr>
          <p:nvPr/>
        </p:nvSpPr>
        <p:spPr>
          <a:xfrm>
            <a:off x="13174236" y="23862331"/>
            <a:ext cx="5552036" cy="737834"/>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defRPr/>
            </a:pPr>
            <a:r>
              <a:rPr lang="en-US" sz="4000" dirty="0">
                <a:solidFill>
                  <a:srgbClr val="242852"/>
                </a:solidFill>
              </a:rPr>
              <a:t>Measurement Result</a:t>
            </a:r>
            <a:endParaRPr kumimoji="0" lang="en-US" sz="4000" b="1" i="0" u="none" strike="noStrike" kern="1200" cap="none" spc="0" normalizeH="0" baseline="0" noProof="0" dirty="0">
              <a:ln>
                <a:noFill/>
              </a:ln>
              <a:solidFill>
                <a:srgbClr val="242852"/>
              </a:solidFill>
              <a:effectLst/>
              <a:uLnTx/>
              <a:uFillTx/>
              <a:latin typeface="Arial" panose="020B0604020202020204" pitchFamily="34" charset="0"/>
              <a:ea typeface="+mn-ea"/>
              <a:cs typeface="Arial" panose="020B0604020202020204" pitchFamily="34" charset="0"/>
            </a:endParaRPr>
          </a:p>
        </p:txBody>
      </p:sp>
      <p:sp>
        <p:nvSpPr>
          <p:cNvPr id="50" name="Rectangle 6">
            <a:extLst>
              <a:ext uri="{FF2B5EF4-FFF2-40B4-BE49-F238E27FC236}">
                <a16:creationId xmlns:a16="http://schemas.microsoft.com/office/drawing/2014/main" id="{6E01CC38-CC7B-4E00-948A-2B536D07F75B}"/>
              </a:ext>
            </a:extLst>
          </p:cNvPr>
          <p:cNvSpPr>
            <a:spLocks noChangeArrowheads="1"/>
          </p:cNvSpPr>
          <p:nvPr/>
        </p:nvSpPr>
        <p:spPr bwMode="auto">
          <a:xfrm>
            <a:off x="0" y="0"/>
            <a:ext cx="302752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cxnSp>
        <p:nvCxnSpPr>
          <p:cNvPr id="55" name="직선 연결선 54">
            <a:extLst>
              <a:ext uri="{FF2B5EF4-FFF2-40B4-BE49-F238E27FC236}">
                <a16:creationId xmlns:a16="http://schemas.microsoft.com/office/drawing/2014/main" id="{50F36C71-CA47-4258-8E02-DDDD20C5560E}"/>
              </a:ext>
            </a:extLst>
          </p:cNvPr>
          <p:cNvCxnSpPr>
            <a:cxnSpLocks/>
          </p:cNvCxnSpPr>
          <p:nvPr/>
        </p:nvCxnSpPr>
        <p:spPr>
          <a:xfrm>
            <a:off x="835730" y="23787564"/>
            <a:ext cx="28484063"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57" name="직선 연결선 56">
            <a:extLst>
              <a:ext uri="{FF2B5EF4-FFF2-40B4-BE49-F238E27FC236}">
                <a16:creationId xmlns:a16="http://schemas.microsoft.com/office/drawing/2014/main" id="{D780EC8D-2C44-48C9-A0E8-057936120E18}"/>
              </a:ext>
            </a:extLst>
          </p:cNvPr>
          <p:cNvCxnSpPr>
            <a:cxnSpLocks/>
          </p:cNvCxnSpPr>
          <p:nvPr/>
        </p:nvCxnSpPr>
        <p:spPr>
          <a:xfrm>
            <a:off x="12902438" y="23787564"/>
            <a:ext cx="0" cy="1137996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4" name="Rectangle 9">
            <a:extLst>
              <a:ext uri="{FF2B5EF4-FFF2-40B4-BE49-F238E27FC236}">
                <a16:creationId xmlns:a16="http://schemas.microsoft.com/office/drawing/2014/main" id="{B2F291EA-1548-4EA0-A804-44AA7FB63E75}"/>
              </a:ext>
            </a:extLst>
          </p:cNvPr>
          <p:cNvSpPr>
            <a:spLocks noChangeArrowheads="1"/>
          </p:cNvSpPr>
          <p:nvPr/>
        </p:nvSpPr>
        <p:spPr bwMode="auto">
          <a:xfrm>
            <a:off x="0" y="0"/>
            <a:ext cx="302752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65" name="개체 64">
            <a:extLst>
              <a:ext uri="{FF2B5EF4-FFF2-40B4-BE49-F238E27FC236}">
                <a16:creationId xmlns:a16="http://schemas.microsoft.com/office/drawing/2014/main" id="{387DBC7A-7CBA-4A67-B293-ED02647A07EE}"/>
              </a:ext>
            </a:extLst>
          </p:cNvPr>
          <p:cNvGraphicFramePr>
            <a:graphicFrameLocks noChangeAspect="1"/>
          </p:cNvGraphicFramePr>
          <p:nvPr>
            <p:extLst>
              <p:ext uri="{D42A27DB-BD31-4B8C-83A1-F6EECF244321}">
                <p14:modId xmlns:p14="http://schemas.microsoft.com/office/powerpoint/2010/main" val="3770443264"/>
              </p:ext>
            </p:extLst>
          </p:nvPr>
        </p:nvGraphicFramePr>
        <p:xfrm>
          <a:off x="36703365" y="60588530"/>
          <a:ext cx="5991924" cy="4527659"/>
        </p:xfrm>
        <a:graphic>
          <a:graphicData uri="http://schemas.openxmlformats.org/presentationml/2006/ole">
            <mc:AlternateContent xmlns:mc="http://schemas.openxmlformats.org/markup-compatibility/2006">
              <mc:Choice xmlns:v="urn:schemas-microsoft-com:vml" Requires="v">
                <p:oleObj spid="_x0000_s1101" name="Visio" r:id="rId8" imgW="5314798" imgH="4019494" progId="Visio.Drawing.15">
                  <p:embed/>
                </p:oleObj>
              </mc:Choice>
              <mc:Fallback>
                <p:oleObj name="Visio" r:id="rId8" imgW="5314798" imgH="4019494" progId="Visio.Drawing.15">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03365" y="60588530"/>
                        <a:ext cx="5991924" cy="4527659"/>
                      </a:xfrm>
                      <a:prstGeom prst="rect">
                        <a:avLst/>
                      </a:prstGeom>
                      <a:noFill/>
                    </p:spPr>
                  </p:pic>
                </p:oleObj>
              </mc:Fallback>
            </mc:AlternateContent>
          </a:graphicData>
        </a:graphic>
      </p:graphicFrame>
      <p:sp>
        <p:nvSpPr>
          <p:cNvPr id="76" name="Rectangle 21">
            <a:extLst>
              <a:ext uri="{FF2B5EF4-FFF2-40B4-BE49-F238E27FC236}">
                <a16:creationId xmlns:a16="http://schemas.microsoft.com/office/drawing/2014/main" id="{46F3BBA4-1E6A-48C8-86F2-175B0E545251}"/>
              </a:ext>
            </a:extLst>
          </p:cNvPr>
          <p:cNvSpPr>
            <a:spLocks noChangeArrowheads="1"/>
          </p:cNvSpPr>
          <p:nvPr/>
        </p:nvSpPr>
        <p:spPr bwMode="auto">
          <a:xfrm>
            <a:off x="23149536" y="31454839"/>
            <a:ext cx="302752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77" name="개체 76">
            <a:extLst>
              <a:ext uri="{FF2B5EF4-FFF2-40B4-BE49-F238E27FC236}">
                <a16:creationId xmlns:a16="http://schemas.microsoft.com/office/drawing/2014/main" id="{F106542F-0C7F-4C21-9698-18DFEA21D5B7}"/>
              </a:ext>
            </a:extLst>
          </p:cNvPr>
          <p:cNvGraphicFramePr>
            <a:graphicFrameLocks noChangeAspect="1"/>
          </p:cNvGraphicFramePr>
          <p:nvPr>
            <p:extLst>
              <p:ext uri="{D42A27DB-BD31-4B8C-83A1-F6EECF244321}">
                <p14:modId xmlns:p14="http://schemas.microsoft.com/office/powerpoint/2010/main" val="378205845"/>
              </p:ext>
            </p:extLst>
          </p:nvPr>
        </p:nvGraphicFramePr>
        <p:xfrm>
          <a:off x="24096528" y="30139020"/>
          <a:ext cx="5209919" cy="4889308"/>
        </p:xfrm>
        <a:graphic>
          <a:graphicData uri="http://schemas.openxmlformats.org/presentationml/2006/ole">
            <mc:AlternateContent xmlns:mc="http://schemas.openxmlformats.org/markup-compatibility/2006">
              <mc:Choice xmlns:v="urn:schemas-microsoft-com:vml" Requires="v">
                <p:oleObj spid="_x0000_s1102" name="Visio" r:id="rId10" imgW="3924300" imgH="3686074" progId="Visio.Drawing.15">
                  <p:embed/>
                </p:oleObj>
              </mc:Choice>
              <mc:Fallback>
                <p:oleObj name="Visio" r:id="rId10" imgW="3924300" imgH="3686074" progId="Visio.Drawing.15">
                  <p:embed/>
                  <p:pic>
                    <p:nvPicPr>
                      <p:cNvPr id="0" name="Object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096528" y="30139020"/>
                        <a:ext cx="5209919" cy="4889308"/>
                      </a:xfrm>
                      <a:prstGeom prst="rect">
                        <a:avLst/>
                      </a:prstGeom>
                      <a:noFill/>
                    </p:spPr>
                  </p:pic>
                </p:oleObj>
              </mc:Fallback>
            </mc:AlternateContent>
          </a:graphicData>
        </a:graphic>
      </p:graphicFrame>
      <p:sp>
        <p:nvSpPr>
          <p:cNvPr id="78" name="Rectangle 23">
            <a:extLst>
              <a:ext uri="{FF2B5EF4-FFF2-40B4-BE49-F238E27FC236}">
                <a16:creationId xmlns:a16="http://schemas.microsoft.com/office/drawing/2014/main" id="{FB0E7FF6-6075-4E2F-9C99-1E4B5A286D6B}"/>
              </a:ext>
            </a:extLst>
          </p:cNvPr>
          <p:cNvSpPr>
            <a:spLocks noChangeArrowheads="1"/>
          </p:cNvSpPr>
          <p:nvPr/>
        </p:nvSpPr>
        <p:spPr bwMode="auto">
          <a:xfrm>
            <a:off x="0" y="0"/>
            <a:ext cx="302752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sp>
        <p:nvSpPr>
          <p:cNvPr id="80" name="Content Placeholder 3">
            <a:extLst>
              <a:ext uri="{FF2B5EF4-FFF2-40B4-BE49-F238E27FC236}">
                <a16:creationId xmlns:a16="http://schemas.microsoft.com/office/drawing/2014/main" id="{C81E1E02-AF7B-46F6-A7B0-EFB968FB85EC}"/>
              </a:ext>
            </a:extLst>
          </p:cNvPr>
          <p:cNvSpPr txBox="1">
            <a:spLocks/>
          </p:cNvSpPr>
          <p:nvPr/>
        </p:nvSpPr>
        <p:spPr>
          <a:xfrm>
            <a:off x="13401833" y="24481961"/>
            <a:ext cx="5552033" cy="368860"/>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spcBef>
                <a:spcPts val="0"/>
              </a:spcBef>
              <a:spcAft>
                <a:spcPts val="0"/>
              </a:spcAft>
            </a:pPr>
            <a:r>
              <a:rPr lang="en-US" altLang="ko-KR" sz="2800" dirty="0">
                <a:solidFill>
                  <a:srgbClr val="002060"/>
                </a:solidFill>
              </a:rPr>
              <a:t>Layout</a:t>
            </a:r>
          </a:p>
          <a:p>
            <a:pPr lvl="1">
              <a:spcBef>
                <a:spcPts val="0"/>
              </a:spcBef>
              <a:spcAft>
                <a:spcPts val="0"/>
              </a:spcAft>
            </a:pPr>
            <a:r>
              <a:rPr lang="en-US" altLang="ko-KR" sz="2800" dirty="0">
                <a:solidFill>
                  <a:srgbClr val="002060"/>
                </a:solidFill>
              </a:rPr>
              <a:t>Area : 0.0054 mm</a:t>
            </a:r>
            <a:r>
              <a:rPr lang="en-US" altLang="ko-KR" sz="2800" baseline="30000" dirty="0">
                <a:solidFill>
                  <a:srgbClr val="002060"/>
                </a:solidFill>
              </a:rPr>
              <a:t>2</a:t>
            </a:r>
            <a:endParaRPr lang="en-US" altLang="ko-KR" sz="2800" dirty="0">
              <a:solidFill>
                <a:srgbClr val="002060"/>
              </a:solidFill>
            </a:endParaRPr>
          </a:p>
          <a:p>
            <a:pPr lvl="1">
              <a:spcBef>
                <a:spcPts val="0"/>
              </a:spcBef>
              <a:spcAft>
                <a:spcPts val="0"/>
              </a:spcAft>
            </a:pPr>
            <a:endParaRPr lang="en-US" sz="2800" dirty="0">
              <a:solidFill>
                <a:srgbClr val="242852"/>
              </a:solidFill>
              <a:sym typeface="Wingdings" panose="05000000000000000000" pitchFamily="2" charset="2"/>
            </a:endParaRPr>
          </a:p>
        </p:txBody>
      </p:sp>
      <p:sp>
        <p:nvSpPr>
          <p:cNvPr id="81" name="Content Placeholder 3">
            <a:extLst>
              <a:ext uri="{FF2B5EF4-FFF2-40B4-BE49-F238E27FC236}">
                <a16:creationId xmlns:a16="http://schemas.microsoft.com/office/drawing/2014/main" id="{F43EF6ED-D17A-4BA0-B727-003F58065FDF}"/>
              </a:ext>
            </a:extLst>
          </p:cNvPr>
          <p:cNvSpPr txBox="1">
            <a:spLocks/>
          </p:cNvSpPr>
          <p:nvPr/>
        </p:nvSpPr>
        <p:spPr>
          <a:xfrm>
            <a:off x="21905232" y="24481961"/>
            <a:ext cx="2296452" cy="368855"/>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spcBef>
                <a:spcPts val="0"/>
              </a:spcBef>
              <a:spcAft>
                <a:spcPts val="0"/>
              </a:spcAft>
            </a:pPr>
            <a:r>
              <a:rPr lang="en-US" altLang="ko-KR" sz="2800" dirty="0">
                <a:solidFill>
                  <a:srgbClr val="002060"/>
                </a:solidFill>
              </a:rPr>
              <a:t>FFT plot</a:t>
            </a:r>
          </a:p>
          <a:p>
            <a:pPr lvl="1">
              <a:spcBef>
                <a:spcPts val="0"/>
              </a:spcBef>
              <a:spcAft>
                <a:spcPts val="0"/>
              </a:spcAft>
            </a:pPr>
            <a:endParaRPr lang="en-US" sz="2800" dirty="0">
              <a:solidFill>
                <a:srgbClr val="242852"/>
              </a:solidFill>
              <a:sym typeface="Wingdings" panose="05000000000000000000" pitchFamily="2" charset="2"/>
            </a:endParaRPr>
          </a:p>
        </p:txBody>
      </p:sp>
      <p:sp>
        <p:nvSpPr>
          <p:cNvPr id="82" name="Content Placeholder 3">
            <a:extLst>
              <a:ext uri="{FF2B5EF4-FFF2-40B4-BE49-F238E27FC236}">
                <a16:creationId xmlns:a16="http://schemas.microsoft.com/office/drawing/2014/main" id="{8FB88028-2F7C-4186-85A2-C7FD00123EA6}"/>
              </a:ext>
            </a:extLst>
          </p:cNvPr>
          <p:cNvSpPr txBox="1">
            <a:spLocks/>
          </p:cNvSpPr>
          <p:nvPr/>
        </p:nvSpPr>
        <p:spPr>
          <a:xfrm>
            <a:off x="13527125" y="29156732"/>
            <a:ext cx="2296452" cy="368855"/>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spcBef>
                <a:spcPts val="0"/>
              </a:spcBef>
              <a:spcAft>
                <a:spcPts val="0"/>
              </a:spcAft>
            </a:pPr>
            <a:r>
              <a:rPr lang="en-US" altLang="ko-KR" sz="2800" dirty="0">
                <a:solidFill>
                  <a:srgbClr val="002060"/>
                </a:solidFill>
              </a:rPr>
              <a:t>DNL/INL</a:t>
            </a:r>
          </a:p>
          <a:p>
            <a:pPr lvl="1">
              <a:spcBef>
                <a:spcPts val="0"/>
              </a:spcBef>
              <a:spcAft>
                <a:spcPts val="0"/>
              </a:spcAft>
            </a:pPr>
            <a:endParaRPr lang="en-US" sz="2800" dirty="0">
              <a:solidFill>
                <a:srgbClr val="242852"/>
              </a:solidFill>
              <a:sym typeface="Wingdings" panose="05000000000000000000" pitchFamily="2" charset="2"/>
            </a:endParaRPr>
          </a:p>
        </p:txBody>
      </p:sp>
      <p:sp>
        <p:nvSpPr>
          <p:cNvPr id="83" name="Content Placeholder 3">
            <a:extLst>
              <a:ext uri="{FF2B5EF4-FFF2-40B4-BE49-F238E27FC236}">
                <a16:creationId xmlns:a16="http://schemas.microsoft.com/office/drawing/2014/main" id="{78E61771-862A-4F60-A2F9-DEDB986C90A6}"/>
              </a:ext>
            </a:extLst>
          </p:cNvPr>
          <p:cNvSpPr txBox="1">
            <a:spLocks/>
          </p:cNvSpPr>
          <p:nvPr/>
        </p:nvSpPr>
        <p:spPr>
          <a:xfrm>
            <a:off x="21905231" y="29660835"/>
            <a:ext cx="4028169" cy="264113"/>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0" fontAlgn="auto">
              <a:spcBef>
                <a:spcPts val="0"/>
              </a:spcBef>
              <a:spcAft>
                <a:spcPts val="0"/>
              </a:spcAft>
            </a:pPr>
            <a:r>
              <a:rPr lang="en-US" altLang="ko-KR" sz="2800" dirty="0">
                <a:solidFill>
                  <a:srgbClr val="002060"/>
                </a:solidFill>
              </a:rPr>
              <a:t>Power Breakdown</a:t>
            </a:r>
          </a:p>
          <a:p>
            <a:pPr lvl="1">
              <a:spcBef>
                <a:spcPts val="0"/>
              </a:spcBef>
              <a:spcAft>
                <a:spcPts val="0"/>
              </a:spcAft>
            </a:pPr>
            <a:r>
              <a:rPr lang="en-US" altLang="ko-KR" sz="2800" dirty="0">
                <a:solidFill>
                  <a:srgbClr val="002060"/>
                </a:solidFill>
              </a:rPr>
              <a:t>F</a:t>
            </a:r>
            <a:r>
              <a:rPr lang="en-US" altLang="ko-KR" sz="2800" baseline="-25000" dirty="0">
                <a:solidFill>
                  <a:srgbClr val="002060"/>
                </a:solidFill>
              </a:rPr>
              <a:t>S</a:t>
            </a:r>
            <a:r>
              <a:rPr lang="en-US" altLang="ko-KR" sz="2800" dirty="0">
                <a:solidFill>
                  <a:srgbClr val="002060"/>
                </a:solidFill>
              </a:rPr>
              <a:t> : 800 MHz</a:t>
            </a:r>
          </a:p>
          <a:p>
            <a:pPr lvl="1">
              <a:spcBef>
                <a:spcPts val="0"/>
              </a:spcBef>
              <a:spcAft>
                <a:spcPts val="0"/>
              </a:spcAft>
            </a:pPr>
            <a:r>
              <a:rPr lang="en-US" altLang="ko-KR" sz="2800" dirty="0">
                <a:solidFill>
                  <a:srgbClr val="002060"/>
                </a:solidFill>
              </a:rPr>
              <a:t>Total : 3.1 </a:t>
            </a:r>
            <a:r>
              <a:rPr lang="en-US" altLang="ko-KR" sz="2800" dirty="0" err="1">
                <a:solidFill>
                  <a:srgbClr val="002060"/>
                </a:solidFill>
              </a:rPr>
              <a:t>mW</a:t>
            </a:r>
            <a:endParaRPr lang="en-US" altLang="ko-KR" sz="2800" dirty="0">
              <a:solidFill>
                <a:srgbClr val="002060"/>
              </a:solidFill>
            </a:endParaRPr>
          </a:p>
          <a:p>
            <a:pPr lvl="1">
              <a:spcBef>
                <a:spcPts val="0"/>
              </a:spcBef>
              <a:spcAft>
                <a:spcPts val="0"/>
              </a:spcAft>
            </a:pPr>
            <a:endParaRPr lang="en-US" sz="2800" dirty="0">
              <a:solidFill>
                <a:srgbClr val="242852"/>
              </a:solidFill>
              <a:sym typeface="Wingdings" panose="05000000000000000000" pitchFamily="2" charset="2"/>
            </a:endParaRPr>
          </a:p>
        </p:txBody>
      </p:sp>
      <p:sp>
        <p:nvSpPr>
          <p:cNvPr id="84" name="모서리가 둥근 직사각형 84">
            <a:extLst>
              <a:ext uri="{FF2B5EF4-FFF2-40B4-BE49-F238E27FC236}">
                <a16:creationId xmlns:a16="http://schemas.microsoft.com/office/drawing/2014/main" id="{6B35C4F8-B996-4817-AE5B-8B69394EC31F}"/>
              </a:ext>
            </a:extLst>
          </p:cNvPr>
          <p:cNvSpPr/>
          <p:nvPr/>
        </p:nvSpPr>
        <p:spPr>
          <a:xfrm>
            <a:off x="1428751" y="35351690"/>
            <a:ext cx="27360000" cy="937411"/>
          </a:xfrm>
          <a:prstGeom prst="roundRect">
            <a:avLst>
              <a:gd name="adj" fmla="val 15686"/>
            </a:avLst>
          </a:prstGeom>
          <a:solidFill>
            <a:schemeClr val="accent1">
              <a:lumMod val="20000"/>
              <a:lumOff val="80000"/>
            </a:schemeClr>
          </a:solidFill>
          <a:ln>
            <a:solidFill>
              <a:srgbClr val="001236"/>
            </a:solidFill>
          </a:ln>
        </p:spPr>
        <p:style>
          <a:lnRef idx="1">
            <a:schemeClr val="accent1"/>
          </a:lnRef>
          <a:fillRef idx="2">
            <a:schemeClr val="accent1"/>
          </a:fillRef>
          <a:effectRef idx="1">
            <a:schemeClr val="accent1"/>
          </a:effectRef>
          <a:fontRef idx="minor">
            <a:schemeClr val="dk1"/>
          </a:fontRef>
        </p:style>
        <p:txBody>
          <a:bodyPr anchor="ctr"/>
          <a:lstStyle/>
          <a:p>
            <a:pPr algn="ctr" defTabSz="4176183" fontAlgn="auto">
              <a:spcBef>
                <a:spcPts val="0"/>
              </a:spcBef>
              <a:spcAft>
                <a:spcPts val="0"/>
              </a:spcAft>
              <a:defRPr/>
            </a:pPr>
            <a:r>
              <a:rPr kumimoji="0" lang="en-US" altLang="ko-KR" sz="4400" b="1" dirty="0">
                <a:solidFill>
                  <a:schemeClr val="tx1"/>
                </a:solidFill>
                <a:latin typeface="Arial" panose="020B0604020202020204" pitchFamily="34" charset="0"/>
                <a:ea typeface="맑은 고딕" pitchFamily="50" charset="-127"/>
                <a:cs typeface="Arial" panose="020B0604020202020204" pitchFamily="34" charset="0"/>
              </a:rPr>
              <a:t>Conclusion</a:t>
            </a:r>
            <a:endParaRPr kumimoji="0" lang="ko-KR" altLang="en-US" sz="4400" dirty="0">
              <a:solidFill>
                <a:schemeClr val="tx1"/>
              </a:solidFill>
              <a:latin typeface="Arial" pitchFamily="34" charset="0"/>
              <a:cs typeface="Arial" pitchFamily="34" charset="0"/>
            </a:endParaRPr>
          </a:p>
        </p:txBody>
      </p:sp>
      <p:sp>
        <p:nvSpPr>
          <p:cNvPr id="89" name="직사각형 88">
            <a:extLst>
              <a:ext uri="{FF2B5EF4-FFF2-40B4-BE49-F238E27FC236}">
                <a16:creationId xmlns:a16="http://schemas.microsoft.com/office/drawing/2014/main" id="{1E854C6F-0266-4FEF-81C0-2A2926B08A69}"/>
              </a:ext>
            </a:extLst>
          </p:cNvPr>
          <p:cNvSpPr/>
          <p:nvPr/>
        </p:nvSpPr>
        <p:spPr>
          <a:xfrm>
            <a:off x="986114" y="36328686"/>
            <a:ext cx="28097706" cy="4537204"/>
          </a:xfrm>
          <a:prstGeom prst="rect">
            <a:avLst/>
          </a:prstGeom>
        </p:spPr>
        <p:txBody>
          <a:bodyPr wrap="square">
            <a:spAutoFit/>
          </a:bodyPr>
          <a:lstStyle/>
          <a:p>
            <a:pPr indent="457200" algn="just">
              <a:lnSpc>
                <a:spcPts val="5000"/>
              </a:lnSpc>
            </a:pPr>
            <a:r>
              <a:rPr lang="en-US" altLang="ko-KR" sz="4000" b="1" dirty="0">
                <a:solidFill>
                  <a:srgbClr val="001236"/>
                </a:solidFill>
                <a:latin typeface="Arial" panose="020B0604020202020204" pitchFamily="34" charset="0"/>
                <a:ea typeface="+mn-ea"/>
                <a:cs typeface="Arial" panose="020B0604020202020204" pitchFamily="34" charset="0"/>
              </a:rPr>
              <a:t> The proposed work is designed for eliminating calibration burden of offset and gain calibration in SAR based TDC architecture. Replica structure between VTC&amp;TDC can achieve quite good full-scale alignment according to PVT variation. </a:t>
            </a:r>
            <a:r>
              <a:rPr lang="en-US" altLang="ko-KR" sz="4000" b="1" dirty="0">
                <a:solidFill>
                  <a:srgbClr val="001236"/>
                </a:solidFill>
                <a:latin typeface="Arial" panose="020B0604020202020204" pitchFamily="34" charset="0"/>
                <a:cs typeface="Arial" panose="020B0604020202020204" pitchFamily="34" charset="0"/>
              </a:rPr>
              <a:t>However, inter-stage offset error seems to be causing linearity issue. Even if, shared VTC structure relieve inter-stage offset, cascaded VTC and Early/Late selection circuit generates inter-stage offset between coarse and fine stage. And this error is not able to be cancelled by redundancy due to inherent folding structure of Vernier TDC. Thus, it is required to carefully calibrate inter-stage offset in next design. This design has not yet been published as a paper.</a:t>
            </a:r>
            <a:endParaRPr lang="ko-KR" altLang="en-US" sz="4000" b="1" dirty="0">
              <a:solidFill>
                <a:srgbClr val="001236"/>
              </a:solidFill>
              <a:latin typeface="Arial" panose="020B0604020202020204" pitchFamily="34" charset="0"/>
              <a:ea typeface="+mn-ea"/>
              <a:cs typeface="Arial" panose="020B0604020202020204" pitchFamily="34" charset="0"/>
            </a:endParaRPr>
          </a:p>
        </p:txBody>
      </p:sp>
      <p:pic>
        <p:nvPicPr>
          <p:cNvPr id="48" name="Picture 5">
            <a:extLst>
              <a:ext uri="{FF2B5EF4-FFF2-40B4-BE49-F238E27FC236}">
                <a16:creationId xmlns:a16="http://schemas.microsoft.com/office/drawing/2014/main" id="{8E0EA2B2-BBBA-4015-BA85-1F0AE9178E7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191658" y="41041378"/>
            <a:ext cx="1607254" cy="1605824"/>
          </a:xfrm>
          <a:prstGeom prst="rect">
            <a:avLst/>
          </a:prstGeom>
        </p:spPr>
      </p:pic>
      <p:sp>
        <p:nvSpPr>
          <p:cNvPr id="49" name="TextBox 48">
            <a:extLst>
              <a:ext uri="{FF2B5EF4-FFF2-40B4-BE49-F238E27FC236}">
                <a16:creationId xmlns:a16="http://schemas.microsoft.com/office/drawing/2014/main" id="{53A5609B-D5CD-48D4-9EAA-CA9ABB1581B2}"/>
              </a:ext>
            </a:extLst>
          </p:cNvPr>
          <p:cNvSpPr txBox="1"/>
          <p:nvPr/>
        </p:nvSpPr>
        <p:spPr>
          <a:xfrm>
            <a:off x="730357" y="41132098"/>
            <a:ext cx="2377718" cy="1631216"/>
          </a:xfrm>
          <a:prstGeom prst="rect">
            <a:avLst/>
          </a:prstGeom>
          <a:noFill/>
        </p:spPr>
        <p:txBody>
          <a:bodyPr wrap="square" rtlCol="0">
            <a:spAutoFit/>
          </a:bodyPr>
          <a:lstStyle/>
          <a:p>
            <a:r>
              <a:rPr lang="en-US" altLang="ko-KR" sz="2000" b="1" dirty="0">
                <a:latin typeface="Arial" panose="020B0604020202020204" pitchFamily="34" charset="0"/>
                <a:cs typeface="Arial" panose="020B0604020202020204" pitchFamily="34" charset="0"/>
              </a:rPr>
              <a:t>Mixed-Signal</a:t>
            </a:r>
          </a:p>
          <a:p>
            <a:r>
              <a:rPr lang="en-US" altLang="ko-KR" sz="2000" b="1" dirty="0">
                <a:latin typeface="Arial" panose="020B0604020202020204" pitchFamily="34" charset="0"/>
                <a:cs typeface="Arial" panose="020B0604020202020204" pitchFamily="34" charset="0"/>
              </a:rPr>
              <a:t>Integrated</a:t>
            </a:r>
          </a:p>
          <a:p>
            <a:r>
              <a:rPr lang="en-US" altLang="ko-KR" sz="2000" b="1" dirty="0">
                <a:latin typeface="Arial" panose="020B0604020202020204" pitchFamily="34" charset="0"/>
                <a:cs typeface="Arial" panose="020B0604020202020204" pitchFamily="34" charset="0"/>
              </a:rPr>
              <a:t>Circuits</a:t>
            </a:r>
          </a:p>
          <a:p>
            <a:r>
              <a:rPr lang="en-US" altLang="ko-KR" sz="2000" b="1" dirty="0">
                <a:latin typeface="Arial" panose="020B0604020202020204" pitchFamily="34" charset="0"/>
                <a:cs typeface="Arial" panose="020B0604020202020204" pitchFamily="34" charset="0"/>
              </a:rPr>
              <a:t>Laboratory</a:t>
            </a:r>
          </a:p>
          <a:p>
            <a:r>
              <a:rPr lang="en-US" altLang="ko-KR" sz="1800" b="1" dirty="0">
                <a:latin typeface="Arial" panose="020B0604020202020204" pitchFamily="34" charset="0"/>
                <a:cs typeface="Arial" panose="020B0604020202020204" pitchFamily="34" charset="0"/>
              </a:rPr>
              <a:t>         Since 2007</a:t>
            </a:r>
            <a:endParaRPr lang="ko-KR" altLang="en-US" sz="1800" b="1" dirty="0">
              <a:latin typeface="Arial" panose="020B0604020202020204" pitchFamily="34" charset="0"/>
              <a:cs typeface="Arial" panose="020B0604020202020204" pitchFamily="34" charset="0"/>
            </a:endParaRPr>
          </a:p>
        </p:txBody>
      </p:sp>
      <p:pic>
        <p:nvPicPr>
          <p:cNvPr id="52" name="Picture 1">
            <a:extLst>
              <a:ext uri="{FF2B5EF4-FFF2-40B4-BE49-F238E27FC236}">
                <a16:creationId xmlns:a16="http://schemas.microsoft.com/office/drawing/2014/main" id="{C05FFEB6-08E0-4C97-BC30-2874E3965B0D}"/>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589217" y="41231985"/>
            <a:ext cx="5020399" cy="1394556"/>
          </a:xfrm>
          <a:prstGeom prst="rect">
            <a:avLst/>
          </a:prstGeom>
        </p:spPr>
      </p:pic>
      <p:pic>
        <p:nvPicPr>
          <p:cNvPr id="2" name="그림 1">
            <a:extLst>
              <a:ext uri="{FF2B5EF4-FFF2-40B4-BE49-F238E27FC236}">
                <a16:creationId xmlns:a16="http://schemas.microsoft.com/office/drawing/2014/main" id="{43DB17C0-9569-4CBC-B85B-B4801E7EFAD4}"/>
              </a:ext>
            </a:extLst>
          </p:cNvPr>
          <p:cNvPicPr>
            <a:picLocks noChangeAspect="1"/>
          </p:cNvPicPr>
          <p:nvPr/>
        </p:nvPicPr>
        <p:blipFill>
          <a:blip r:embed="rId14"/>
          <a:stretch>
            <a:fillRect/>
          </a:stretch>
        </p:blipFill>
        <p:spPr>
          <a:xfrm>
            <a:off x="21966689" y="25079990"/>
            <a:ext cx="6627358" cy="4396686"/>
          </a:xfrm>
          <a:prstGeom prst="rect">
            <a:avLst/>
          </a:prstGeom>
        </p:spPr>
      </p:pic>
      <p:pic>
        <p:nvPicPr>
          <p:cNvPr id="4" name="그림 3">
            <a:extLst>
              <a:ext uri="{FF2B5EF4-FFF2-40B4-BE49-F238E27FC236}">
                <a16:creationId xmlns:a16="http://schemas.microsoft.com/office/drawing/2014/main" id="{FDFA133B-31CB-46C7-BD4E-CFE17A674BAF}"/>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6701487" y="4111990"/>
            <a:ext cx="2857143" cy="2857143"/>
          </a:xfrm>
          <a:prstGeom prst="rect">
            <a:avLst/>
          </a:prstGeom>
        </p:spPr>
      </p:pic>
      <p:sp>
        <p:nvSpPr>
          <p:cNvPr id="51" name="Content Placeholder 3">
            <a:extLst>
              <a:ext uri="{FF2B5EF4-FFF2-40B4-BE49-F238E27FC236}">
                <a16:creationId xmlns:a16="http://schemas.microsoft.com/office/drawing/2014/main" id="{BB9CD79E-4AB7-4ECA-B0A6-EB8707E03218}"/>
              </a:ext>
            </a:extLst>
          </p:cNvPr>
          <p:cNvSpPr txBox="1">
            <a:spLocks/>
          </p:cNvSpPr>
          <p:nvPr/>
        </p:nvSpPr>
        <p:spPr>
          <a:xfrm>
            <a:off x="9501585" y="27835120"/>
            <a:ext cx="2285439" cy="395905"/>
          </a:xfrm>
          <a:prstGeom prst="rect">
            <a:avLst/>
          </a:prstGeom>
        </p:spPr>
        <p:txBody>
          <a:bodyPr vert="horz" wrap="square" lIns="91440" tIns="45720" rIns="91440" bIns="45720" rtlCol="0">
            <a:noAutofit/>
          </a:bodyPr>
          <a:lst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b="1" i="0" kern="1200" baseline="0">
                <a:solidFill>
                  <a:schemeClr val="tx2"/>
                </a:solidFill>
                <a:latin typeface="Arial" panose="020B0604020202020204" pitchFamily="34" charset="0"/>
                <a:ea typeface="+mn-ea"/>
                <a:cs typeface="Arial" panose="020B0604020202020204" pitchFamily="34" charset="0"/>
              </a:defRPr>
            </a:lvl1pPr>
            <a:lvl2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Arial" panose="020B0604020202020204" pitchFamily="34" charset="0"/>
                <a:ea typeface="+mn-ea"/>
                <a:cs typeface="Arial" panose="020B0604020202020204" pitchFamily="34" charset="0"/>
              </a:defRPr>
            </a:lvl2pPr>
            <a:lvl3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3pPr>
            <a:lvl4pPr marL="54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0" kern="1200" baseline="0">
                <a:solidFill>
                  <a:schemeClr val="tx2"/>
                </a:solidFill>
                <a:latin typeface="Arial" panose="020B0604020202020204" pitchFamily="34" charset="0"/>
                <a:ea typeface="+mn-ea"/>
                <a:cs typeface="Arial" panose="020B0604020202020204" pitchFamily="34" charset="0"/>
              </a:defRPr>
            </a:lvl4pPr>
            <a:lvl5pPr marL="720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Arial" panose="020B0604020202020204" pitchFamily="34" charset="0"/>
                <a:ea typeface="+mn-ea"/>
                <a:cs typeface="Arial" panose="020B0604020202020204" pitchFamily="34" charset="0"/>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lvl="0" indent="0" fontAlgn="auto">
              <a:spcBef>
                <a:spcPts val="0"/>
              </a:spcBef>
              <a:spcAft>
                <a:spcPts val="0"/>
              </a:spcAft>
              <a:buNone/>
            </a:pPr>
            <a:r>
              <a:rPr lang="en-US" dirty="0">
                <a:solidFill>
                  <a:schemeClr val="tx1"/>
                </a:solidFill>
              </a:rPr>
              <a:t>* </a:t>
            </a:r>
            <a:r>
              <a:rPr lang="el-GR" dirty="0">
                <a:solidFill>
                  <a:schemeClr val="tx1"/>
                </a:solidFill>
                <a:ea typeface="맑은 고딕" panose="020B0503020000020004" pitchFamily="50" charset="-127"/>
              </a:rPr>
              <a:t>Δ</a:t>
            </a:r>
            <a:r>
              <a:rPr lang="en-US" dirty="0">
                <a:solidFill>
                  <a:schemeClr val="tx1"/>
                </a:solidFill>
                <a:ea typeface="맑은 고딕" panose="020B0503020000020004" pitchFamily="50" charset="-127"/>
              </a:rPr>
              <a:t>V</a:t>
            </a:r>
            <a:r>
              <a:rPr lang="en-US" baseline="-25000" dirty="0">
                <a:solidFill>
                  <a:schemeClr val="tx1"/>
                </a:solidFill>
                <a:ea typeface="맑은 고딕" panose="020B0503020000020004" pitchFamily="50" charset="-127"/>
              </a:rPr>
              <a:t>IN</a:t>
            </a:r>
            <a:r>
              <a:rPr lang="en-US" dirty="0">
                <a:solidFill>
                  <a:schemeClr val="tx1"/>
                </a:solidFill>
                <a:ea typeface="맑은 고딕" panose="020B0503020000020004" pitchFamily="50" charset="-127"/>
              </a:rPr>
              <a:t>/</a:t>
            </a:r>
            <a:r>
              <a:rPr lang="el-GR" dirty="0">
                <a:solidFill>
                  <a:schemeClr val="tx1"/>
                </a:solidFill>
                <a:ea typeface="맑은 고딕" panose="020B0503020000020004" pitchFamily="50" charset="-127"/>
              </a:rPr>
              <a:t>Δ</a:t>
            </a:r>
            <a:r>
              <a:rPr lang="en-US" dirty="0">
                <a:solidFill>
                  <a:schemeClr val="tx1"/>
                </a:solidFill>
                <a:ea typeface="맑은 고딕" panose="020B0503020000020004" pitchFamily="50" charset="-127"/>
              </a:rPr>
              <a:t>V</a:t>
            </a:r>
            <a:r>
              <a:rPr lang="en-US" baseline="-25000" dirty="0">
                <a:solidFill>
                  <a:schemeClr val="tx1"/>
                </a:solidFill>
                <a:ea typeface="맑은 고딕" panose="020B0503020000020004" pitchFamily="50" charset="-127"/>
              </a:rPr>
              <a:t>REF</a:t>
            </a:r>
            <a:r>
              <a:rPr lang="en-US" dirty="0">
                <a:solidFill>
                  <a:schemeClr val="tx1"/>
                </a:solidFill>
                <a:ea typeface="맑은 고딕" panose="020B0503020000020004" pitchFamily="50" charset="-127"/>
              </a:rPr>
              <a:t> </a:t>
            </a:r>
            <a:r>
              <a:rPr lang="en-US" dirty="0">
                <a:solidFill>
                  <a:schemeClr val="tx1"/>
                </a:solidFill>
                <a:latin typeface="맑은 고딕" panose="020B0503020000020004" pitchFamily="50" charset="-127"/>
                <a:ea typeface="맑은 고딕" panose="020B0503020000020004" pitchFamily="50" charset="-127"/>
              </a:rPr>
              <a:t>≤1</a:t>
            </a:r>
            <a:endParaRPr kumimoji="0" lang="en-US" baseline="-25000" dirty="0">
              <a:solidFill>
                <a:schemeClr val="tx1"/>
              </a:solidFill>
            </a:endParaRPr>
          </a:p>
        </p:txBody>
      </p:sp>
      <p:pic>
        <p:nvPicPr>
          <p:cNvPr id="6" name="그림 5">
            <a:extLst>
              <a:ext uri="{FF2B5EF4-FFF2-40B4-BE49-F238E27FC236}">
                <a16:creationId xmlns:a16="http://schemas.microsoft.com/office/drawing/2014/main" id="{87F06A1C-3E76-4A93-BF5E-21E8AE947255}"/>
              </a:ext>
            </a:extLst>
          </p:cNvPr>
          <p:cNvPicPr>
            <a:picLocks noChangeAspect="1"/>
          </p:cNvPicPr>
          <p:nvPr/>
        </p:nvPicPr>
        <p:blipFill>
          <a:blip r:embed="rId16"/>
          <a:stretch>
            <a:fillRect/>
          </a:stretch>
        </p:blipFill>
        <p:spPr>
          <a:xfrm>
            <a:off x="13521838" y="29756085"/>
            <a:ext cx="6767055" cy="5147795"/>
          </a:xfrm>
          <a:prstGeom prst="rect">
            <a:avLst/>
          </a:prstGeom>
        </p:spPr>
      </p:pic>
    </p:spTree>
    <p:extLst>
      <p:ext uri="{BB962C8B-B14F-4D97-AF65-F5344CB8AC3E}">
        <p14:creationId xmlns:p14="http://schemas.microsoft.com/office/powerpoint/2010/main" val="612776008"/>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1240</TotalTime>
  <Words>519</Words>
  <Application>Microsoft Office PowerPoint</Application>
  <PresentationFormat>사용자 지정</PresentationFormat>
  <Paragraphs>46</Paragraphs>
  <Slides>1</Slides>
  <Notes>0</Notes>
  <HiddenSlides>0</HiddenSlides>
  <MMClips>0</MMClips>
  <ScaleCrop>false</ScaleCrop>
  <HeadingPairs>
    <vt:vector size="8" baseType="variant">
      <vt:variant>
        <vt:lpstr>사용한 글꼴</vt:lpstr>
      </vt:variant>
      <vt:variant>
        <vt:i4>6</vt:i4>
      </vt:variant>
      <vt:variant>
        <vt:lpstr>테마</vt:lpstr>
      </vt:variant>
      <vt:variant>
        <vt:i4>1</vt:i4>
      </vt:variant>
      <vt:variant>
        <vt:lpstr>포함된 OLE 서버</vt:lpstr>
      </vt:variant>
      <vt:variant>
        <vt:i4>1</vt:i4>
      </vt:variant>
      <vt:variant>
        <vt:lpstr>슬라이드 제목</vt:lpstr>
      </vt:variant>
      <vt:variant>
        <vt:i4>1</vt:i4>
      </vt:variant>
    </vt:vector>
  </HeadingPairs>
  <TitlesOfParts>
    <vt:vector size="9" baseType="lpstr">
      <vt:lpstr>맑은 고딕</vt:lpstr>
      <vt:lpstr>Arial</vt:lpstr>
      <vt:lpstr>Calibri</vt:lpstr>
      <vt:lpstr>Calibri Light</vt:lpstr>
      <vt:lpstr>Franklin Gothic Book</vt:lpstr>
      <vt:lpstr>Wingdings</vt:lpstr>
      <vt:lpstr>Office 테마</vt:lpstr>
      <vt:lpstr>Visio</vt:lpstr>
      <vt:lpstr>PowerPoint 프레젠테이션</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신현우</cp:lastModifiedBy>
  <cp:revision>38</cp:revision>
  <dcterms:created xsi:type="dcterms:W3CDTF">2018-03-08T06:02:33Z</dcterms:created>
  <dcterms:modified xsi:type="dcterms:W3CDTF">2024-06-19T08:23:17Z</dcterms:modified>
</cp:coreProperties>
</file>