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custDataLst>
    <p:tags r:id="rId3"/>
  </p:custDataLst>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26" d="100"/>
          <a:sy n="26" d="100"/>
        </p:scale>
        <p:origin x="12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FCCF98C-E60A-472D-83BC-96AB910820A4}"/>
              </a:ext>
            </a:extLst>
          </p:cNvPr>
          <p:cNvGraphicFramePr>
            <a:graphicFrameLocks noChangeAspect="1"/>
          </p:cNvGraphicFramePr>
          <p:nvPr userDrawn="1">
            <p:custDataLst>
              <p:tags r:id="rId4"/>
            </p:custDataLst>
            <p:extLst>
              <p:ext uri="{D42A27DB-BD31-4B8C-83A1-F6EECF244321}">
                <p14:modId xmlns:p14="http://schemas.microsoft.com/office/powerpoint/2010/main" val="358467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 name="think-cell 슬라이드" r:id="rId5" imgW="349" imgH="350" progId="TCLayout.ActiveDocument.1">
                  <p:embed/>
                </p:oleObj>
              </mc:Choice>
              <mc:Fallback>
                <p:oleObj name="think-cell 슬라이드" r:id="rId5" imgW="349" imgH="35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2024-06-19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image" Target="../media/image1.emf"/><Relationship Id="rId10"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834F3D9-DEB1-4568-9FF6-F873FE800B04}"/>
              </a:ext>
            </a:extLst>
          </p:cNvPr>
          <p:cNvGraphicFramePr>
            <a:graphicFrameLocks noChangeAspect="1"/>
          </p:cNvGraphicFramePr>
          <p:nvPr>
            <p:custDataLst>
              <p:tags r:id="rId2"/>
            </p:custDataLst>
            <p:extLst>
              <p:ext uri="{D42A27DB-BD31-4B8C-83A1-F6EECF244321}">
                <p14:modId xmlns:p14="http://schemas.microsoft.com/office/powerpoint/2010/main" val="3763297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think-cell 슬라이드" r:id="rId4" imgW="349" imgH="350" progId="TCLayout.ActiveDocument.1">
                  <p:embed/>
                </p:oleObj>
              </mc:Choice>
              <mc:Fallback>
                <p:oleObj name="think-cell 슬라이드" r:id="rId4" imgW="349" imgH="35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모서리가 둥근 직사각형 8"/>
          <p:cNvSpPr/>
          <p:nvPr/>
        </p:nvSpPr>
        <p:spPr>
          <a:xfrm>
            <a:off x="2946400" y="3688595"/>
            <a:ext cx="24841200" cy="32766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ln w="28575">
                  <a:noFill/>
                  <a:prstDash val="dash"/>
                </a:ln>
                <a:solidFill>
                  <a:schemeClr val="tx1"/>
                </a:solidFill>
                <a:latin typeface="Arial" panose="020B0604020202020204" pitchFamily="34" charset="0"/>
                <a:cs typeface="Arial" panose="020B0604020202020204" pitchFamily="34" charset="0"/>
              </a:rPr>
              <a:t>An Energy-Efficient Image Super-Resolution Processor</a:t>
            </a:r>
          </a:p>
          <a:p>
            <a:pPr algn="ctr"/>
            <a:endParaRPr lang="en-US" altLang="ko-KR" sz="1800" dirty="0">
              <a:ln w="28575">
                <a:noFill/>
                <a:prstDash val="dash"/>
              </a:ln>
              <a:solidFill>
                <a:schemeClr val="tx1"/>
              </a:solidFill>
              <a:latin typeface="Arial" panose="020B0604020202020204" pitchFamily="34" charset="0"/>
              <a:cs typeface="Arial" panose="020B0604020202020204" pitchFamily="34" charset="0"/>
            </a:endParaRPr>
          </a:p>
          <a:p>
            <a:pPr algn="ctr"/>
            <a:r>
              <a:rPr lang="en-US" altLang="ko-KR" sz="4800" dirty="0" err="1">
                <a:ln w="28575">
                  <a:noFill/>
                  <a:prstDash val="dash"/>
                </a:ln>
                <a:solidFill>
                  <a:schemeClr val="tx1"/>
                </a:solidFill>
                <a:latin typeface="Arial" panose="020B0604020202020204" pitchFamily="34" charset="0"/>
                <a:cs typeface="Arial" panose="020B0604020202020204" pitchFamily="34" charset="0"/>
              </a:rPr>
              <a:t>Byeungseok</a:t>
            </a:r>
            <a:r>
              <a:rPr lang="en-US" altLang="ko-KR" sz="4800" dirty="0">
                <a:ln w="28575">
                  <a:noFill/>
                  <a:prstDash val="dash"/>
                </a:ln>
                <a:solidFill>
                  <a:schemeClr val="tx1"/>
                </a:solidFill>
                <a:latin typeface="Arial" panose="020B0604020202020204" pitchFamily="34" charset="0"/>
                <a:cs typeface="Arial" panose="020B0604020202020204" pitchFamily="34" charset="0"/>
              </a:rPr>
              <a:t> Yoo, Dongsuk Jeon</a:t>
            </a:r>
          </a:p>
          <a:p>
            <a:pPr algn="ctr"/>
            <a:r>
              <a:rPr lang="en-US" altLang="ko-KR" sz="4800" dirty="0">
                <a:ln w="28575">
                  <a:noFill/>
                  <a:prstDash val="dash"/>
                </a:ln>
                <a:solidFill>
                  <a:schemeClr val="tx1"/>
                </a:solidFill>
                <a:latin typeface="Arial" panose="020B0604020202020204" pitchFamily="34" charset="0"/>
                <a:cs typeface="Arial" panose="020B0604020202020204" pitchFamily="34" charset="0"/>
              </a:rPr>
              <a:t>Seoul National University, Seoul, Korea</a:t>
            </a:r>
          </a:p>
        </p:txBody>
      </p:sp>
      <p:sp>
        <p:nvSpPr>
          <p:cNvPr id="3" name="사각형: 둥근 모서리 2">
            <a:extLst>
              <a:ext uri="{FF2B5EF4-FFF2-40B4-BE49-F238E27FC236}">
                <a16:creationId xmlns:a16="http://schemas.microsoft.com/office/drawing/2014/main" id="{550B515F-2DD2-46FD-8090-307D468983B4}"/>
              </a:ext>
            </a:extLst>
          </p:cNvPr>
          <p:cNvSpPr/>
          <p:nvPr/>
        </p:nvSpPr>
        <p:spPr>
          <a:xfrm>
            <a:off x="685800" y="7848600"/>
            <a:ext cx="28917900" cy="4379042"/>
          </a:xfrm>
          <a:prstGeom prst="roundRect">
            <a:avLst>
              <a:gd name="adj" fmla="val 4258"/>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사각형: 둥근 모서리 1">
            <a:extLst>
              <a:ext uri="{FF2B5EF4-FFF2-40B4-BE49-F238E27FC236}">
                <a16:creationId xmlns:a16="http://schemas.microsoft.com/office/drawing/2014/main" id="{250FFD47-E26F-4828-9573-EF4E8972B02A}"/>
              </a:ext>
            </a:extLst>
          </p:cNvPr>
          <p:cNvSpPr/>
          <p:nvPr/>
        </p:nvSpPr>
        <p:spPr>
          <a:xfrm>
            <a:off x="1257300" y="7029450"/>
            <a:ext cx="8343900" cy="16383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Abstract</a:t>
            </a:r>
            <a:endParaRPr lang="ko-KR" altLang="en-US" dirty="0">
              <a:latin typeface="Arial" panose="020B0604020202020204" pitchFamily="34" charset="0"/>
              <a:cs typeface="Arial" panose="020B0604020202020204" pitchFamily="34" charset="0"/>
            </a:endParaRPr>
          </a:p>
        </p:txBody>
      </p:sp>
      <p:sp>
        <p:nvSpPr>
          <p:cNvPr id="10" name="모서리가 둥근 직사각형 8">
            <a:extLst>
              <a:ext uri="{FF2B5EF4-FFF2-40B4-BE49-F238E27FC236}">
                <a16:creationId xmlns:a16="http://schemas.microsoft.com/office/drawing/2014/main" id="{DDE312E7-2585-4E20-AAD7-D751B1FE5AAB}"/>
              </a:ext>
            </a:extLst>
          </p:cNvPr>
          <p:cNvSpPr/>
          <p:nvPr/>
        </p:nvSpPr>
        <p:spPr>
          <a:xfrm>
            <a:off x="2297471" y="15735709"/>
            <a:ext cx="24841200" cy="32766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4800" dirty="0">
              <a:ln w="28575">
                <a:noFill/>
                <a:prstDash val="dash"/>
              </a:ln>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BA007A-B78A-44F4-B77E-C3E9503C4D1B}"/>
              </a:ext>
            </a:extLst>
          </p:cNvPr>
          <p:cNvSpPr txBox="1"/>
          <p:nvPr/>
        </p:nvSpPr>
        <p:spPr>
          <a:xfrm>
            <a:off x="1084006" y="8800122"/>
            <a:ext cx="28121487" cy="3139321"/>
          </a:xfrm>
          <a:prstGeom prst="rect">
            <a:avLst/>
          </a:prstGeom>
          <a:noFill/>
        </p:spPr>
        <p:txBody>
          <a:bodyPr wrap="square" rtlCol="0">
            <a:spAutoFit/>
          </a:bodyPr>
          <a:lstStyle/>
          <a:p>
            <a:pPr algn="just"/>
            <a:r>
              <a:rPr lang="en-US" altLang="ko-KR" sz="5400" b="1" dirty="0"/>
              <a:t>W</a:t>
            </a:r>
            <a:r>
              <a:rPr lang="en-US" altLang="ko-KR" sz="3600" dirty="0"/>
              <a:t>e propose an energy-efficient image super-resolution processor specifically designed for lightweight </a:t>
            </a:r>
            <a:r>
              <a:rPr lang="en-US" altLang="ko-KR" sz="3600" dirty="0" err="1"/>
              <a:t>downsampling</a:t>
            </a:r>
            <a:r>
              <a:rPr lang="en-US" altLang="ko-KR" sz="3600" dirty="0"/>
              <a:t> networks without information loss. The proposed processor can perform arithmetic operations on each sub-feature map simultaneously. Our approach involves a co-design of hardware and software to enable parallel computations of feature maps indexed spatially and reduce network complexity. Our proposed method achieves a 98% reduction in hardware resources compared to the baseline network. The processor was fabricated using Samsung 28nm technology and is expected to operate at over 200 MHz for real-time image processing with 60 frame rates. </a:t>
            </a:r>
            <a:endParaRPr lang="ko-KR" altLang="en-US" sz="3600" dirty="0"/>
          </a:p>
        </p:txBody>
      </p:sp>
      <p:sp>
        <p:nvSpPr>
          <p:cNvPr id="12" name="사각형: 둥근 모서리 11">
            <a:extLst>
              <a:ext uri="{FF2B5EF4-FFF2-40B4-BE49-F238E27FC236}">
                <a16:creationId xmlns:a16="http://schemas.microsoft.com/office/drawing/2014/main" id="{C5B6D68E-A5F1-499B-B851-2E87E49F1EAC}"/>
              </a:ext>
            </a:extLst>
          </p:cNvPr>
          <p:cNvSpPr/>
          <p:nvPr/>
        </p:nvSpPr>
        <p:spPr>
          <a:xfrm>
            <a:off x="685800" y="13777041"/>
            <a:ext cx="18135600" cy="8656485"/>
          </a:xfrm>
          <a:prstGeom prst="roundRect">
            <a:avLst>
              <a:gd name="adj" fmla="val 4258"/>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사각형: 둥근 모서리 12">
            <a:extLst>
              <a:ext uri="{FF2B5EF4-FFF2-40B4-BE49-F238E27FC236}">
                <a16:creationId xmlns:a16="http://schemas.microsoft.com/office/drawing/2014/main" id="{468A1E49-F8F6-493C-92CC-D2E01DC62A8E}"/>
              </a:ext>
            </a:extLst>
          </p:cNvPr>
          <p:cNvSpPr/>
          <p:nvPr/>
        </p:nvSpPr>
        <p:spPr>
          <a:xfrm>
            <a:off x="1257300" y="12957892"/>
            <a:ext cx="11582400" cy="16383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Super Resolution Network</a:t>
            </a:r>
            <a:endParaRPr lang="ko-KR" altLang="en-US" dirty="0">
              <a:latin typeface="Arial" panose="020B0604020202020204" pitchFamily="34" charset="0"/>
              <a:cs typeface="Arial" panose="020B0604020202020204" pitchFamily="34" charset="0"/>
            </a:endParaRPr>
          </a:p>
        </p:txBody>
      </p:sp>
      <p:pic>
        <p:nvPicPr>
          <p:cNvPr id="15" name="그림 14">
            <a:extLst>
              <a:ext uri="{FF2B5EF4-FFF2-40B4-BE49-F238E27FC236}">
                <a16:creationId xmlns:a16="http://schemas.microsoft.com/office/drawing/2014/main" id="{E81CB503-36EE-434C-BEB8-85B54F900A56}"/>
              </a:ext>
            </a:extLst>
          </p:cNvPr>
          <p:cNvPicPr>
            <a:picLocks noChangeAspect="1"/>
          </p:cNvPicPr>
          <p:nvPr/>
        </p:nvPicPr>
        <p:blipFill>
          <a:blip r:embed="rId6"/>
          <a:stretch>
            <a:fillRect/>
          </a:stretch>
        </p:blipFill>
        <p:spPr>
          <a:xfrm>
            <a:off x="1078626" y="14863882"/>
            <a:ext cx="17101979" cy="6280302"/>
          </a:xfrm>
          <a:prstGeom prst="rect">
            <a:avLst/>
          </a:prstGeom>
        </p:spPr>
      </p:pic>
      <p:sp>
        <p:nvSpPr>
          <p:cNvPr id="17" name="사각형: 둥근 모서리 16">
            <a:extLst>
              <a:ext uri="{FF2B5EF4-FFF2-40B4-BE49-F238E27FC236}">
                <a16:creationId xmlns:a16="http://schemas.microsoft.com/office/drawing/2014/main" id="{29CDABFC-FB56-4737-B80C-5CFE84BB6160}"/>
              </a:ext>
            </a:extLst>
          </p:cNvPr>
          <p:cNvSpPr/>
          <p:nvPr/>
        </p:nvSpPr>
        <p:spPr>
          <a:xfrm>
            <a:off x="685800" y="23945581"/>
            <a:ext cx="28917900" cy="9962190"/>
          </a:xfrm>
          <a:prstGeom prst="roundRect">
            <a:avLst>
              <a:gd name="adj" fmla="val 4258"/>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C6758C1E-2E49-4385-BC13-10138615649A}"/>
              </a:ext>
            </a:extLst>
          </p:cNvPr>
          <p:cNvSpPr/>
          <p:nvPr/>
        </p:nvSpPr>
        <p:spPr>
          <a:xfrm>
            <a:off x="1257300" y="23126432"/>
            <a:ext cx="11582400" cy="16383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Chip Architecture</a:t>
            </a:r>
            <a:endParaRPr lang="ko-KR" altLang="en-US" dirty="0">
              <a:latin typeface="Arial" panose="020B0604020202020204" pitchFamily="34" charset="0"/>
              <a:cs typeface="Arial" panose="020B0604020202020204" pitchFamily="34" charset="0"/>
            </a:endParaRPr>
          </a:p>
        </p:txBody>
      </p:sp>
      <p:pic>
        <p:nvPicPr>
          <p:cNvPr id="19" name="그림 18">
            <a:extLst>
              <a:ext uri="{FF2B5EF4-FFF2-40B4-BE49-F238E27FC236}">
                <a16:creationId xmlns:a16="http://schemas.microsoft.com/office/drawing/2014/main" id="{0DBAF945-7CC8-447D-B750-F8EE6A6CF73C}"/>
              </a:ext>
            </a:extLst>
          </p:cNvPr>
          <p:cNvPicPr>
            <a:picLocks noChangeAspect="1"/>
          </p:cNvPicPr>
          <p:nvPr/>
        </p:nvPicPr>
        <p:blipFill>
          <a:blip r:embed="rId7"/>
          <a:stretch>
            <a:fillRect/>
          </a:stretch>
        </p:blipFill>
        <p:spPr>
          <a:xfrm>
            <a:off x="1257300" y="25278414"/>
            <a:ext cx="12671973" cy="7526401"/>
          </a:xfrm>
          <a:prstGeom prst="rect">
            <a:avLst/>
          </a:prstGeom>
        </p:spPr>
      </p:pic>
      <p:pic>
        <p:nvPicPr>
          <p:cNvPr id="24" name="그림 23">
            <a:extLst>
              <a:ext uri="{FF2B5EF4-FFF2-40B4-BE49-F238E27FC236}">
                <a16:creationId xmlns:a16="http://schemas.microsoft.com/office/drawing/2014/main" id="{FA63A6FF-3B7C-4C0E-BAB1-9571FE50F6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20025" y="26356336"/>
            <a:ext cx="5898518" cy="5769277"/>
          </a:xfrm>
          <a:prstGeom prst="rect">
            <a:avLst/>
          </a:prstGeom>
        </p:spPr>
      </p:pic>
      <p:sp>
        <p:nvSpPr>
          <p:cNvPr id="25" name="직사각형 24">
            <a:extLst>
              <a:ext uri="{FF2B5EF4-FFF2-40B4-BE49-F238E27FC236}">
                <a16:creationId xmlns:a16="http://schemas.microsoft.com/office/drawing/2014/main" id="{C4FCD24E-7A41-405D-BFEA-213B5CC5025F}"/>
              </a:ext>
            </a:extLst>
          </p:cNvPr>
          <p:cNvSpPr/>
          <p:nvPr/>
        </p:nvSpPr>
        <p:spPr>
          <a:xfrm>
            <a:off x="6673163" y="21745686"/>
            <a:ext cx="7645683" cy="584775"/>
          </a:xfrm>
          <a:prstGeom prst="rect">
            <a:avLst/>
          </a:prstGeom>
        </p:spPr>
        <p:txBody>
          <a:bodyPr wrap="none">
            <a:spAutoFit/>
          </a:bodyPr>
          <a:lstStyle/>
          <a:p>
            <a:r>
              <a:rPr lang="en-US" altLang="ko-KR" sz="3200" dirty="0"/>
              <a:t>Figure 1. Overview of the proposed network.</a:t>
            </a:r>
            <a:endParaRPr lang="ko-KR" altLang="en-US" sz="3200" dirty="0"/>
          </a:p>
        </p:txBody>
      </p:sp>
      <p:sp>
        <p:nvSpPr>
          <p:cNvPr id="26" name="직사각형 25">
            <a:extLst>
              <a:ext uri="{FF2B5EF4-FFF2-40B4-BE49-F238E27FC236}">
                <a16:creationId xmlns:a16="http://schemas.microsoft.com/office/drawing/2014/main" id="{8F9DD7B3-574C-4AFB-9E55-5F30C1FD3EE0}"/>
              </a:ext>
            </a:extLst>
          </p:cNvPr>
          <p:cNvSpPr/>
          <p:nvPr/>
        </p:nvSpPr>
        <p:spPr>
          <a:xfrm>
            <a:off x="4736574" y="32955376"/>
            <a:ext cx="5910592" cy="584775"/>
          </a:xfrm>
          <a:prstGeom prst="rect">
            <a:avLst/>
          </a:prstGeom>
        </p:spPr>
        <p:txBody>
          <a:bodyPr wrap="none">
            <a:spAutoFit/>
          </a:bodyPr>
          <a:lstStyle/>
          <a:p>
            <a:r>
              <a:rPr lang="en-US" altLang="ko-KR" sz="3200" dirty="0"/>
              <a:t>Figure 3. Overall chip architecture.</a:t>
            </a:r>
            <a:endParaRPr lang="ko-KR" altLang="en-US" sz="3200" dirty="0"/>
          </a:p>
        </p:txBody>
      </p:sp>
      <p:sp>
        <p:nvSpPr>
          <p:cNvPr id="27" name="직사각형 26">
            <a:extLst>
              <a:ext uri="{FF2B5EF4-FFF2-40B4-BE49-F238E27FC236}">
                <a16:creationId xmlns:a16="http://schemas.microsoft.com/office/drawing/2014/main" id="{A6B30717-0561-4D4E-84CF-D1750BD2473F}"/>
              </a:ext>
            </a:extLst>
          </p:cNvPr>
          <p:cNvSpPr/>
          <p:nvPr/>
        </p:nvSpPr>
        <p:spPr>
          <a:xfrm>
            <a:off x="14543927" y="32886069"/>
            <a:ext cx="5217903" cy="584775"/>
          </a:xfrm>
          <a:prstGeom prst="rect">
            <a:avLst/>
          </a:prstGeom>
        </p:spPr>
        <p:txBody>
          <a:bodyPr wrap="none">
            <a:spAutoFit/>
          </a:bodyPr>
          <a:lstStyle/>
          <a:p>
            <a:r>
              <a:rPr lang="en-US" altLang="ko-KR" sz="3200" dirty="0"/>
              <a:t>Figure 4. Layout of our design.</a:t>
            </a:r>
            <a:endParaRPr lang="ko-KR" altLang="en-US" sz="3200" dirty="0"/>
          </a:p>
        </p:txBody>
      </p:sp>
      <p:sp>
        <p:nvSpPr>
          <p:cNvPr id="28" name="TextBox 27">
            <a:extLst>
              <a:ext uri="{FF2B5EF4-FFF2-40B4-BE49-F238E27FC236}">
                <a16:creationId xmlns:a16="http://schemas.microsoft.com/office/drawing/2014/main" id="{6B5DEEE9-9261-43EB-A00C-C482FAB3153B}"/>
              </a:ext>
            </a:extLst>
          </p:cNvPr>
          <p:cNvSpPr txBox="1"/>
          <p:nvPr/>
        </p:nvSpPr>
        <p:spPr>
          <a:xfrm>
            <a:off x="20651391" y="26636755"/>
            <a:ext cx="8426351" cy="5078313"/>
          </a:xfrm>
          <a:prstGeom prst="rect">
            <a:avLst/>
          </a:prstGeom>
          <a:noFill/>
        </p:spPr>
        <p:txBody>
          <a:bodyPr wrap="square" rtlCol="0">
            <a:spAutoFit/>
          </a:bodyPr>
          <a:lstStyle/>
          <a:p>
            <a:pPr marL="685800" indent="-685800" algn="just">
              <a:buFont typeface="Wingdings" panose="05000000000000000000" pitchFamily="2" charset="2"/>
              <a:buChar char="§"/>
            </a:pPr>
            <a:r>
              <a:rPr lang="en-US" altLang="ko-KR" sz="3600" dirty="0"/>
              <a:t>Core supports various CNNs (depth-wise, point-wise, dilated convolutions)</a:t>
            </a:r>
          </a:p>
          <a:p>
            <a:pPr marL="685800" indent="-685800" algn="just">
              <a:buFont typeface="Wingdings" panose="05000000000000000000" pitchFamily="2" charset="2"/>
              <a:buChar char="§"/>
            </a:pPr>
            <a:r>
              <a:rPr lang="en-US" altLang="ko-KR" sz="3600" dirty="0"/>
              <a:t>Depth-first direction inference</a:t>
            </a:r>
          </a:p>
          <a:p>
            <a:pPr marL="685800" indent="-685800" algn="just">
              <a:buFont typeface="Wingdings" panose="05000000000000000000" pitchFamily="2" charset="2"/>
              <a:buChar char="§"/>
            </a:pPr>
            <a:r>
              <a:rPr lang="en-US" altLang="ko-KR" sz="3600" dirty="0"/>
              <a:t>Layer fusion technique</a:t>
            </a:r>
          </a:p>
          <a:p>
            <a:pPr marL="685800" indent="-685800" algn="just">
              <a:buFont typeface="Wingdings" panose="05000000000000000000" pitchFamily="2" charset="2"/>
              <a:buChar char="§"/>
            </a:pPr>
            <a:r>
              <a:rPr lang="en-US" altLang="ko-KR" sz="3600" dirty="0"/>
              <a:t>Tile-based processing</a:t>
            </a:r>
          </a:p>
          <a:p>
            <a:pPr marL="685800" indent="-685800" algn="just">
              <a:buFont typeface="Wingdings" panose="05000000000000000000" pitchFamily="2" charset="2"/>
              <a:buChar char="§"/>
            </a:pPr>
            <a:r>
              <a:rPr lang="en-US" altLang="ko-KR" sz="3600" dirty="0"/>
              <a:t>Global buffer for data injection into DRAM</a:t>
            </a:r>
          </a:p>
          <a:p>
            <a:pPr marL="685800" indent="-685800" algn="just">
              <a:buFont typeface="Wingdings" panose="05000000000000000000" pitchFamily="2" charset="2"/>
              <a:buChar char="§"/>
            </a:pPr>
            <a:r>
              <a:rPr lang="en-US" altLang="ko-KR" sz="3600" dirty="0"/>
              <a:t>Intermediate buffer in each processing unit for storing activations</a:t>
            </a:r>
          </a:p>
        </p:txBody>
      </p:sp>
      <p:sp>
        <p:nvSpPr>
          <p:cNvPr id="30" name="사각형: 둥근 모서리 29">
            <a:extLst>
              <a:ext uri="{FF2B5EF4-FFF2-40B4-BE49-F238E27FC236}">
                <a16:creationId xmlns:a16="http://schemas.microsoft.com/office/drawing/2014/main" id="{577A9DB1-39A2-490C-8D21-840D39FD79ED}"/>
              </a:ext>
            </a:extLst>
          </p:cNvPr>
          <p:cNvSpPr/>
          <p:nvPr/>
        </p:nvSpPr>
        <p:spPr>
          <a:xfrm>
            <a:off x="685800" y="35419826"/>
            <a:ext cx="28917900" cy="3695342"/>
          </a:xfrm>
          <a:prstGeom prst="roundRect">
            <a:avLst>
              <a:gd name="adj" fmla="val 4258"/>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사각형: 둥근 모서리 30">
            <a:extLst>
              <a:ext uri="{FF2B5EF4-FFF2-40B4-BE49-F238E27FC236}">
                <a16:creationId xmlns:a16="http://schemas.microsoft.com/office/drawing/2014/main" id="{DB7524CC-530D-4531-A8EA-AC4079A711F4}"/>
              </a:ext>
            </a:extLst>
          </p:cNvPr>
          <p:cNvSpPr/>
          <p:nvPr/>
        </p:nvSpPr>
        <p:spPr>
          <a:xfrm>
            <a:off x="1257300" y="34600677"/>
            <a:ext cx="7924800" cy="16383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Result</a:t>
            </a:r>
            <a:endParaRPr lang="ko-KR" altLang="en-US"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B28331F-523F-4B4E-8217-59A27189E822}"/>
              </a:ext>
            </a:extLst>
          </p:cNvPr>
          <p:cNvSpPr txBox="1"/>
          <p:nvPr/>
        </p:nvSpPr>
        <p:spPr>
          <a:xfrm>
            <a:off x="1084006" y="36313228"/>
            <a:ext cx="28121487" cy="2585323"/>
          </a:xfrm>
          <a:prstGeom prst="rect">
            <a:avLst/>
          </a:prstGeom>
          <a:noFill/>
        </p:spPr>
        <p:txBody>
          <a:bodyPr wrap="square" rtlCol="0">
            <a:spAutoFit/>
          </a:bodyPr>
          <a:lstStyle/>
          <a:p>
            <a:pPr algn="just"/>
            <a:r>
              <a:rPr lang="en-US" altLang="ko-KR" sz="5400" b="1" dirty="0"/>
              <a:t>W</a:t>
            </a:r>
            <a:r>
              <a:rPr lang="en-US" altLang="ko-KR" sz="3600" dirty="0"/>
              <a:t>e present a hardware accelerator design for super-resolution tasks with self-attention in image signal processing (ISP) pipelines. Our proposed design efficiently supports various CNN modules. It is hierarchically arranged with processor units, PE arrays, and off-chip memory to allocate data flexibly according to target throughput and core usage. The design was fully verified in simulations, but it still has some issues in measurements. We plan to continue measurements and try to identify and resolve the underlying issues.</a:t>
            </a:r>
            <a:endParaRPr lang="ko-KR" altLang="en-US" sz="3600" dirty="0"/>
          </a:p>
        </p:txBody>
      </p:sp>
      <p:sp>
        <p:nvSpPr>
          <p:cNvPr id="33" name="TextBox 32">
            <a:extLst>
              <a:ext uri="{FF2B5EF4-FFF2-40B4-BE49-F238E27FC236}">
                <a16:creationId xmlns:a16="http://schemas.microsoft.com/office/drawing/2014/main" id="{4646C649-79F5-49CF-8B67-6C1E5BCB95BB}"/>
              </a:ext>
            </a:extLst>
          </p:cNvPr>
          <p:cNvSpPr txBox="1"/>
          <p:nvPr/>
        </p:nvSpPr>
        <p:spPr>
          <a:xfrm>
            <a:off x="1078626" y="39382858"/>
            <a:ext cx="28121487" cy="1384995"/>
          </a:xfrm>
          <a:prstGeom prst="rect">
            <a:avLst/>
          </a:prstGeom>
          <a:noFill/>
        </p:spPr>
        <p:txBody>
          <a:bodyPr wrap="square" rtlCol="0">
            <a:spAutoFit/>
          </a:bodyPr>
          <a:lstStyle/>
          <a:p>
            <a:pPr algn="just"/>
            <a:r>
              <a:rPr lang="en-US" altLang="ko-KR" sz="2800" dirty="0">
                <a:cs typeface="Arial" panose="020B0604020202020204" pitchFamily="34" charset="0"/>
              </a:rPr>
              <a:t>[1] Y. Zhang et al., "Image super-resolution using very deep residual channel attention networks," ECCV, 2018</a:t>
            </a:r>
          </a:p>
          <a:p>
            <a:pPr algn="just"/>
            <a:r>
              <a:rPr lang="en-US" altLang="ko-KR" sz="2800" dirty="0"/>
              <a:t>[2] M. </a:t>
            </a:r>
            <a:r>
              <a:rPr lang="en-US" altLang="ko-KR" sz="2800" dirty="0" err="1"/>
              <a:t>Alwani</a:t>
            </a:r>
            <a:r>
              <a:rPr lang="en-US" altLang="ko-KR" sz="2800" dirty="0"/>
              <a:t> et al., "Fused-layer CNN accelerators," MICRO, 2016</a:t>
            </a:r>
          </a:p>
          <a:p>
            <a:pPr algn="just"/>
            <a:r>
              <a:rPr lang="en-US" altLang="ko-KR" sz="2800" dirty="0">
                <a:cs typeface="Arial" panose="020B0604020202020204" pitchFamily="34" charset="0"/>
              </a:rPr>
              <a:t>[3] </a:t>
            </a:r>
            <a:r>
              <a:rPr lang="en-US" altLang="ko-KR" sz="2800" dirty="0"/>
              <a:t>K. </a:t>
            </a:r>
            <a:r>
              <a:rPr lang="en-US" altLang="ko-KR" sz="2800" dirty="0" err="1"/>
              <a:t>Goetschalckx</a:t>
            </a:r>
            <a:r>
              <a:rPr lang="en-US" altLang="ko-KR" sz="2800" dirty="0"/>
              <a:t> et al., "</a:t>
            </a:r>
            <a:r>
              <a:rPr lang="en-US" altLang="ko-KR" sz="2800" dirty="0" err="1"/>
              <a:t>DepFiN</a:t>
            </a:r>
            <a:r>
              <a:rPr lang="en-US" altLang="ko-KR" sz="2800" dirty="0"/>
              <a:t>: A 12nm, 3.8TOPs depth-first CNN processor for high res. image processing," Symposium on VLSI Circuits, 2021</a:t>
            </a:r>
            <a:endParaRPr lang="ko-KR" altLang="en-US" sz="2800" dirty="0">
              <a:cs typeface="Arial" panose="020B0604020202020204" pitchFamily="34" charset="0"/>
            </a:endParaRPr>
          </a:p>
        </p:txBody>
      </p:sp>
      <p:pic>
        <p:nvPicPr>
          <p:cNvPr id="5" name="그림 4">
            <a:extLst>
              <a:ext uri="{FF2B5EF4-FFF2-40B4-BE49-F238E27FC236}">
                <a16:creationId xmlns:a16="http://schemas.microsoft.com/office/drawing/2014/main" id="{574EC761-0861-4374-AA90-88D15C49AA59}"/>
              </a:ext>
            </a:extLst>
          </p:cNvPr>
          <p:cNvPicPr>
            <a:picLocks noChangeAspect="1"/>
          </p:cNvPicPr>
          <p:nvPr/>
        </p:nvPicPr>
        <p:blipFill>
          <a:blip r:embed="rId9"/>
          <a:stretch>
            <a:fillRect/>
          </a:stretch>
        </p:blipFill>
        <p:spPr>
          <a:xfrm>
            <a:off x="19528032" y="14596192"/>
            <a:ext cx="5885622" cy="6901348"/>
          </a:xfrm>
          <a:prstGeom prst="rect">
            <a:avLst/>
          </a:prstGeom>
        </p:spPr>
      </p:pic>
      <p:sp>
        <p:nvSpPr>
          <p:cNvPr id="29" name="직사각형 28">
            <a:extLst>
              <a:ext uri="{FF2B5EF4-FFF2-40B4-BE49-F238E27FC236}">
                <a16:creationId xmlns:a16="http://schemas.microsoft.com/office/drawing/2014/main" id="{E1D97ED2-AB07-4F5B-AFA9-25DD25588053}"/>
              </a:ext>
            </a:extLst>
          </p:cNvPr>
          <p:cNvSpPr/>
          <p:nvPr/>
        </p:nvSpPr>
        <p:spPr>
          <a:xfrm>
            <a:off x="19717268" y="21745686"/>
            <a:ext cx="9711826" cy="584775"/>
          </a:xfrm>
          <a:prstGeom prst="rect">
            <a:avLst/>
          </a:prstGeom>
        </p:spPr>
        <p:txBody>
          <a:bodyPr wrap="none">
            <a:spAutoFit/>
          </a:bodyPr>
          <a:lstStyle/>
          <a:p>
            <a:r>
              <a:rPr lang="en-US" altLang="ko-KR" sz="3200" dirty="0"/>
              <a:t>Figure 2. Performance comparison with baseline network</a:t>
            </a:r>
            <a:endParaRPr lang="ko-KR" altLang="en-US" sz="3200" dirty="0"/>
          </a:p>
        </p:txBody>
      </p:sp>
      <p:sp>
        <p:nvSpPr>
          <p:cNvPr id="34" name="사각형: 둥근 모서리 33">
            <a:extLst>
              <a:ext uri="{FF2B5EF4-FFF2-40B4-BE49-F238E27FC236}">
                <a16:creationId xmlns:a16="http://schemas.microsoft.com/office/drawing/2014/main" id="{C1F515DF-A7EC-4A23-AAD9-D57CE68CB4AD}"/>
              </a:ext>
            </a:extLst>
          </p:cNvPr>
          <p:cNvSpPr/>
          <p:nvPr/>
        </p:nvSpPr>
        <p:spPr>
          <a:xfrm>
            <a:off x="19399450" y="13777041"/>
            <a:ext cx="10256553" cy="8656485"/>
          </a:xfrm>
          <a:prstGeom prst="roundRect">
            <a:avLst>
              <a:gd name="adj" fmla="val 4258"/>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4AAB176F-27DF-44F4-9DF8-CC81ED7794C0}"/>
              </a:ext>
            </a:extLst>
          </p:cNvPr>
          <p:cNvSpPr txBox="1"/>
          <p:nvPr/>
        </p:nvSpPr>
        <p:spPr>
          <a:xfrm>
            <a:off x="846119" y="21121770"/>
            <a:ext cx="8426351" cy="646331"/>
          </a:xfrm>
          <a:prstGeom prst="rect">
            <a:avLst/>
          </a:prstGeom>
          <a:noFill/>
        </p:spPr>
        <p:txBody>
          <a:bodyPr wrap="square" rtlCol="0">
            <a:spAutoFit/>
          </a:bodyPr>
          <a:lstStyle/>
          <a:p>
            <a:pPr marL="342900" indent="-342900" algn="just">
              <a:buFont typeface="Wingdings" panose="05000000000000000000" pitchFamily="2" charset="2"/>
              <a:buChar char="§"/>
            </a:pPr>
            <a:r>
              <a:rPr lang="en-US" altLang="ko-KR" sz="3600" dirty="0"/>
              <a:t>Utilizes multi-scale image pyramids</a:t>
            </a:r>
            <a:endParaRPr lang="ko-KR" altLang="en-US" sz="2800" dirty="0"/>
          </a:p>
        </p:txBody>
      </p:sp>
      <p:sp>
        <p:nvSpPr>
          <p:cNvPr id="36" name="TextBox 35">
            <a:extLst>
              <a:ext uri="{FF2B5EF4-FFF2-40B4-BE49-F238E27FC236}">
                <a16:creationId xmlns:a16="http://schemas.microsoft.com/office/drawing/2014/main" id="{E962E845-A0BB-42F5-9A8E-B5EEDDF357CA}"/>
              </a:ext>
            </a:extLst>
          </p:cNvPr>
          <p:cNvSpPr txBox="1"/>
          <p:nvPr/>
        </p:nvSpPr>
        <p:spPr>
          <a:xfrm>
            <a:off x="8020590" y="21121770"/>
            <a:ext cx="10738065" cy="646331"/>
          </a:xfrm>
          <a:prstGeom prst="rect">
            <a:avLst/>
          </a:prstGeom>
          <a:noFill/>
        </p:spPr>
        <p:txBody>
          <a:bodyPr wrap="square" rtlCol="0">
            <a:spAutoFit/>
          </a:bodyPr>
          <a:lstStyle/>
          <a:p>
            <a:pPr marL="342900" indent="-342900" algn="just">
              <a:buFont typeface="Wingdings" panose="05000000000000000000" pitchFamily="2" charset="2"/>
              <a:buChar char="§"/>
            </a:pPr>
            <a:r>
              <a:rPr lang="en-US" altLang="ko-KR" sz="3600" dirty="0"/>
              <a:t>Simultaneous processing of sub-sampled feature maps</a:t>
            </a:r>
            <a:endParaRPr lang="ko-KR" altLang="en-US" sz="2800" dirty="0"/>
          </a:p>
        </p:txBody>
      </p:sp>
      <p:pic>
        <p:nvPicPr>
          <p:cNvPr id="8" name="그림 7">
            <a:extLst>
              <a:ext uri="{FF2B5EF4-FFF2-40B4-BE49-F238E27FC236}">
                <a16:creationId xmlns:a16="http://schemas.microsoft.com/office/drawing/2014/main" id="{1CB628DA-60DE-4D82-927D-B8A251DAC749}"/>
              </a:ext>
            </a:extLst>
          </p:cNvPr>
          <p:cNvPicPr>
            <a:picLocks noChangeAspect="1"/>
          </p:cNvPicPr>
          <p:nvPr/>
        </p:nvPicPr>
        <p:blipFill>
          <a:blip r:embed="rId10"/>
          <a:stretch>
            <a:fillRect/>
          </a:stretch>
        </p:blipFill>
        <p:spPr>
          <a:xfrm>
            <a:off x="25409983" y="16021102"/>
            <a:ext cx="4246020" cy="4561362"/>
          </a:xfrm>
          <a:prstGeom prst="rect">
            <a:avLst/>
          </a:prstGeom>
        </p:spPr>
      </p:pic>
      <p:pic>
        <p:nvPicPr>
          <p:cNvPr id="2076" name="Picture 28" descr="https://api.qrserver.com/v1/create-qr-code/?size=300x300&amp;data=https%3A%2F%2Fwww.idec.or.kr%2Fmpw%2Fcdc_video%2Fview%2F%3F%26cdc_no%3D44%26no%3D3971">
            <a:extLst>
              <a:ext uri="{FF2B5EF4-FFF2-40B4-BE49-F238E27FC236}">
                <a16:creationId xmlns:a16="http://schemas.microsoft.com/office/drawing/2014/main" id="{BDFEC8D2-9996-4646-9FB3-D2724913D9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37187" y="5359758"/>
            <a:ext cx="2002967" cy="200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TotalTime>
  <Words>357</Words>
  <Application>Microsoft Office PowerPoint</Application>
  <PresentationFormat>사용자 지정</PresentationFormat>
  <Paragraphs>25</Paragraphs>
  <Slides>1</Slides>
  <Notes>0</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8" baseType="lpstr">
      <vt:lpstr>Arial</vt:lpstr>
      <vt:lpstr>Calibri</vt:lpstr>
      <vt:lpstr>Calibri Light</vt:lpstr>
      <vt:lpstr>Wingdings</vt:lpstr>
      <vt:lpstr>맑은 고딕</vt:lpstr>
      <vt:lpstr>Office 테마</vt:lpstr>
      <vt:lpstr>think-cell 슬라이드</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Jason Yoo</cp:lastModifiedBy>
  <cp:revision>26</cp:revision>
  <dcterms:created xsi:type="dcterms:W3CDTF">2018-03-08T06:02:33Z</dcterms:created>
  <dcterms:modified xsi:type="dcterms:W3CDTF">2024-06-19T06:10:55Z</dcterms:modified>
</cp:coreProperties>
</file>