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ko-KR"/>
    </a:defPPr>
    <a:lvl1pPr marL="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65" autoAdjust="0"/>
    <p:restoredTop sz="94660"/>
  </p:normalViewPr>
  <p:slideViewPr>
    <p:cSldViewPr snapToGrid="0">
      <p:cViewPr varScale="1">
        <p:scale>
          <a:sx n="26" d="100"/>
          <a:sy n="26" d="100"/>
        </p:scale>
        <p:origin x="4326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0CB4E-6FA7-43A9-8C9F-DD0C6E95B116}" type="datetimeFigureOut">
              <a:rPr lang="ko-KR" altLang="en-US" smtClean="0"/>
              <a:t>2024-06-22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E340-21E0-402F-8489-5A9DC846A58E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927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0CB4E-6FA7-43A9-8C9F-DD0C6E95B116}" type="datetimeFigureOut">
              <a:rPr lang="ko-KR" altLang="en-US" smtClean="0"/>
              <a:t>2024-06-22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5E340-21E0-402F-8489-5A9DC846A58E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792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3027487" rtl="0" eaLnBrk="1" latinLnBrk="1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1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26" Type="http://schemas.openxmlformats.org/officeDocument/2006/relationships/image" Target="../media/image11.emf"/><Relationship Id="rId3" Type="http://schemas.openxmlformats.org/officeDocument/2006/relationships/oleObject" Target="../embeddings/oleObject1.bin"/><Relationship Id="rId34" Type="http://schemas.openxmlformats.org/officeDocument/2006/relationships/image" Target="../media/image17.png"/><Relationship Id="rId7" Type="http://schemas.openxmlformats.org/officeDocument/2006/relationships/image" Target="../media/image5.emf"/><Relationship Id="rId25" Type="http://schemas.openxmlformats.org/officeDocument/2006/relationships/image" Target="../media/image10.emf"/><Relationship Id="rId33" Type="http://schemas.openxmlformats.org/officeDocument/2006/relationships/image" Target="../media/image18.png"/><Relationship Id="rId2" Type="http://schemas.openxmlformats.org/officeDocument/2006/relationships/image" Target="../media/image2.emf"/><Relationship Id="rId29" Type="http://schemas.openxmlformats.org/officeDocument/2006/relationships/image" Target="../media/image14.emf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2.bin"/><Relationship Id="rId24" Type="http://schemas.openxmlformats.org/officeDocument/2006/relationships/image" Target="../media/image9.emf"/><Relationship Id="rId32" Type="http://schemas.openxmlformats.org/officeDocument/2006/relationships/image" Target="../media/image21.png"/><Relationship Id="rId5" Type="http://schemas.openxmlformats.org/officeDocument/2006/relationships/image" Target="../media/image4.emf"/><Relationship Id="rId15" Type="http://schemas.openxmlformats.org/officeDocument/2006/relationships/image" Target="../media/image7.emf"/><Relationship Id="rId23" Type="http://schemas.openxmlformats.org/officeDocument/2006/relationships/image" Target="../media/image8.emf"/><Relationship Id="rId28" Type="http://schemas.openxmlformats.org/officeDocument/2006/relationships/image" Target="../media/image13.emf"/><Relationship Id="rId36" Type="http://schemas.openxmlformats.org/officeDocument/2006/relationships/image" Target="../media/image20.png"/><Relationship Id="rId31" Type="http://schemas.openxmlformats.org/officeDocument/2006/relationships/image" Target="../media/image16.emf"/><Relationship Id="rId4" Type="http://schemas.openxmlformats.org/officeDocument/2006/relationships/image" Target="../media/image3.wmf"/><Relationship Id="rId9" Type="http://schemas.openxmlformats.org/officeDocument/2006/relationships/image" Target="../media/image6.emf"/><Relationship Id="rId14" Type="http://schemas.openxmlformats.org/officeDocument/2006/relationships/image" Target="../media/image7.png"/><Relationship Id="rId22" Type="http://schemas.openxmlformats.org/officeDocument/2006/relationships/image" Target="../media/image14.png"/><Relationship Id="rId27" Type="http://schemas.openxmlformats.org/officeDocument/2006/relationships/image" Target="../media/image12.emf"/><Relationship Id="rId30" Type="http://schemas.openxmlformats.org/officeDocument/2006/relationships/image" Target="../media/image15.emf"/><Relationship Id="rId35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7">
            <a:extLst>
              <a:ext uri="{FF2B5EF4-FFF2-40B4-BE49-F238E27FC236}">
                <a16:creationId xmlns:a16="http://schemas.microsoft.com/office/drawing/2014/main" id="{3DC27782-D689-633C-16CA-DF302DAC49E4}"/>
              </a:ext>
            </a:extLst>
          </p:cNvPr>
          <p:cNvSpPr/>
          <p:nvPr/>
        </p:nvSpPr>
        <p:spPr>
          <a:xfrm>
            <a:off x="1607127" y="3805083"/>
            <a:ext cx="27304073" cy="3875393"/>
          </a:xfrm>
          <a:prstGeom prst="roundRect">
            <a:avLst/>
          </a:prstGeom>
          <a:noFill/>
          <a:ln w="12700" cap="flat" cmpd="sng" algn="ctr">
            <a:solidFill>
              <a:sysClr val="windowText" lastClr="00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lvl="0" algn="ctr">
              <a:defRPr/>
            </a:pPr>
            <a:r>
              <a:rPr lang="en-US" altLang="ko-KR" sz="6910" b="1" kern="0" dirty="0">
                <a:ln w="28575">
                  <a:noFill/>
                  <a:prstDash val="dash"/>
                </a:ln>
                <a:solidFill>
                  <a:prstClr val="black"/>
                </a:solidFill>
              </a:rPr>
              <a:t>CMOS Variable-Gain Low-Noise Amplifier Adopting Transformer-Based Noise Cancelling Technique for 5G NR FR2 Applications </a:t>
            </a:r>
          </a:p>
          <a:p>
            <a:pPr lvl="0" algn="ctr">
              <a:defRPr/>
            </a:pPr>
            <a:r>
              <a:rPr lang="en-US" altLang="ko-KR" sz="4400" kern="0" dirty="0" err="1">
                <a:ln w="28575">
                  <a:noFill/>
                  <a:prstDash val="dash"/>
                </a:ln>
                <a:solidFill>
                  <a:prstClr val="black"/>
                </a:solidFill>
                <a:latin typeface="Calibri" panose="020F0502020204030204"/>
                <a:ea typeface="맑은 고딕" panose="020B0503020000020004" pitchFamily="50" charset="-127"/>
              </a:rPr>
              <a:t>Segyeong</a:t>
            </a:r>
            <a:r>
              <a:rPr lang="en-US" altLang="ko-KR" sz="4400" kern="0" dirty="0">
                <a:ln w="28575">
                  <a:noFill/>
                  <a:prstDash val="dash"/>
                </a:ln>
                <a:solidFill>
                  <a:prstClr val="black"/>
                </a:solidFill>
                <a:latin typeface="Calibri" panose="020F0502020204030204"/>
                <a:ea typeface="맑은 고딕" panose="020B0503020000020004" pitchFamily="50" charset="-127"/>
              </a:rPr>
              <a:t> Kim</a:t>
            </a:r>
            <a:r>
              <a:rPr lang="ko-KR" altLang="en-US" sz="4400" kern="0" dirty="0">
                <a:ln w="28575">
                  <a:noFill/>
                  <a:prstDash val="dash"/>
                </a:ln>
                <a:solidFill>
                  <a:prstClr val="black"/>
                </a:solidFill>
                <a:latin typeface="Calibri" panose="020F0502020204030204"/>
                <a:ea typeface="맑은 고딕" panose="020B0503020000020004" pitchFamily="50" charset="-127"/>
              </a:rPr>
              <a:t> </a:t>
            </a:r>
            <a:r>
              <a:rPr lang="en-US" altLang="ko-KR" sz="4400" kern="0" dirty="0">
                <a:ln w="28575">
                  <a:noFill/>
                  <a:prstDash val="dash"/>
                </a:ln>
                <a:solidFill>
                  <a:prstClr val="black"/>
                </a:solidFill>
                <a:latin typeface="Calibri" panose="020F0502020204030204"/>
                <a:ea typeface="맑은 고딕" panose="020B0503020000020004" pitchFamily="50" charset="-127"/>
              </a:rPr>
              <a:t>and</a:t>
            </a:r>
            <a:r>
              <a:rPr lang="ko-KR" altLang="en-US" sz="4400" kern="0" dirty="0">
                <a:ln w="28575">
                  <a:noFill/>
                  <a:prstDash val="dash"/>
                </a:ln>
                <a:solidFill>
                  <a:prstClr val="black"/>
                </a:solidFill>
                <a:latin typeface="Calibri" panose="020F0502020204030204"/>
                <a:ea typeface="맑은 고딕" panose="020B0503020000020004" pitchFamily="50" charset="-127"/>
              </a:rPr>
              <a:t> </a:t>
            </a:r>
            <a:r>
              <a:rPr lang="en-US" altLang="ko-KR" sz="4400" kern="0" dirty="0" err="1">
                <a:ln w="28575">
                  <a:noFill/>
                  <a:prstDash val="dash"/>
                </a:ln>
                <a:solidFill>
                  <a:prstClr val="black"/>
                </a:solidFill>
                <a:latin typeface="Calibri" panose="020F0502020204030204"/>
                <a:ea typeface="맑은 고딕" panose="020B0503020000020004" pitchFamily="50" charset="-127"/>
              </a:rPr>
              <a:t>Junhyeop</a:t>
            </a:r>
            <a:r>
              <a:rPr lang="en-US" altLang="ko-KR" sz="4400" kern="0" dirty="0">
                <a:ln w="28575">
                  <a:noFill/>
                  <a:prstDash val="dash"/>
                </a:ln>
                <a:solidFill>
                  <a:prstClr val="black"/>
                </a:solidFill>
                <a:latin typeface="Calibri" panose="020F0502020204030204"/>
                <a:ea typeface="맑은 고딕" panose="020B0503020000020004" pitchFamily="50" charset="-127"/>
              </a:rPr>
              <a:t> Kim</a:t>
            </a:r>
            <a:r>
              <a:rPr kumimoji="0" lang="en-US" altLang="ko-KR" sz="4400" b="0" i="0" u="none" strike="noStrike" kern="0" cap="none" spc="0" normalizeH="0" noProof="0" dirty="0">
                <a:ln w="28575">
                  <a:noFill/>
                  <a:prstDash val="dash"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</a:rPr>
              <a:t> and </a:t>
            </a:r>
            <a:r>
              <a:rPr kumimoji="0" lang="en-US" altLang="ko-KR" sz="4400" b="0" i="0" u="none" strike="noStrike" kern="0" cap="none" spc="0" normalizeH="0" noProof="0" dirty="0" err="1">
                <a:ln w="28575">
                  <a:noFill/>
                  <a:prstDash val="dash"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</a:rPr>
              <a:t>Junghwan</a:t>
            </a:r>
            <a:r>
              <a:rPr kumimoji="0" lang="en-US" altLang="ko-KR" sz="4400" b="0" i="0" u="none" strike="noStrike" kern="0" cap="none" spc="0" normalizeH="0" noProof="0" dirty="0">
                <a:ln w="28575">
                  <a:noFill/>
                  <a:prstDash val="dash"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</a:rPr>
              <a:t> Han</a:t>
            </a:r>
          </a:p>
          <a:p>
            <a:pPr marL="0" marR="0" lvl="0" indent="0" algn="ctr" defTabSz="350773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4400" kern="0" baseline="0" dirty="0">
                <a:ln w="28575">
                  <a:noFill/>
                  <a:prstDash val="dash"/>
                </a:ln>
                <a:solidFill>
                  <a:prstClr val="black"/>
                </a:solidFill>
                <a:latin typeface="Calibri" panose="020F0502020204030204"/>
                <a:ea typeface="맑은 고딕" panose="020B0503020000020004" pitchFamily="50" charset="-127"/>
              </a:rPr>
              <a:t>Department</a:t>
            </a:r>
            <a:r>
              <a:rPr lang="en-US" altLang="ko-KR" sz="4400" kern="0" dirty="0">
                <a:ln w="28575">
                  <a:noFill/>
                  <a:prstDash val="dash"/>
                </a:ln>
                <a:solidFill>
                  <a:prstClr val="black"/>
                </a:solidFill>
                <a:latin typeface="Calibri" panose="020F0502020204030204"/>
                <a:ea typeface="맑은 고딕" panose="020B0503020000020004" pitchFamily="50" charset="-127"/>
              </a:rPr>
              <a:t> of Radio and Information Communication Engineering, </a:t>
            </a:r>
            <a:r>
              <a:rPr lang="en-US" altLang="ko-KR" sz="4400" kern="0" dirty="0" err="1">
                <a:ln w="28575">
                  <a:noFill/>
                  <a:prstDash val="dash"/>
                </a:ln>
                <a:solidFill>
                  <a:prstClr val="black"/>
                </a:solidFill>
                <a:latin typeface="Calibri" panose="020F0502020204030204"/>
                <a:ea typeface="맑은 고딕" panose="020B0503020000020004" pitchFamily="50" charset="-127"/>
              </a:rPr>
              <a:t>Chungnam</a:t>
            </a:r>
            <a:r>
              <a:rPr lang="en-US" altLang="ko-KR" sz="4400" kern="0" dirty="0">
                <a:ln w="28575">
                  <a:noFill/>
                  <a:prstDash val="dash"/>
                </a:ln>
                <a:solidFill>
                  <a:prstClr val="black"/>
                </a:solidFill>
                <a:latin typeface="Calibri" panose="020F0502020204030204"/>
                <a:ea typeface="맑은 고딕" panose="020B0503020000020004" pitchFamily="50" charset="-127"/>
              </a:rPr>
              <a:t> National University</a:t>
            </a:r>
            <a:r>
              <a:rPr kumimoji="0" lang="en-US" altLang="ko-KR" sz="5000" b="0" i="0" u="none" strike="noStrike" kern="0" cap="none" spc="0" normalizeH="0" baseline="0" noProof="0" dirty="0">
                <a:ln w="28575">
                  <a:noFill/>
                  <a:prstDash val="dash"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</a:rPr>
              <a:t> </a:t>
            </a:r>
            <a:endParaRPr kumimoji="0" lang="ko-KR" altLang="en-US" sz="5000" b="0" i="0" u="none" strike="noStrike" kern="0" cap="none" spc="0" normalizeH="0" baseline="0" noProof="0" dirty="0">
              <a:ln w="28575">
                <a:noFill/>
                <a:prstDash val="dash"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맑은 고딕" panose="020B0503020000020004" pitchFamily="50" charset="-127"/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A1E832AC-1608-CEE6-A44E-279CDFD6C7E5}"/>
              </a:ext>
            </a:extLst>
          </p:cNvPr>
          <p:cNvSpPr/>
          <p:nvPr/>
        </p:nvSpPr>
        <p:spPr>
          <a:xfrm>
            <a:off x="8473690" y="40235332"/>
            <a:ext cx="2101227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000" b="1" dirty="0"/>
              <a:t>The chip fabrication and EDA tool were supported by the IC Design Education Center(IDEC), Korea.</a:t>
            </a:r>
            <a:endParaRPr lang="ko-KR" altLang="en-US" sz="4000" b="1" dirty="0"/>
          </a:p>
        </p:txBody>
      </p:sp>
      <p:sp>
        <p:nvSpPr>
          <p:cNvPr id="8" name="모서리가 둥근 직사각형 8">
            <a:extLst>
              <a:ext uri="{FF2B5EF4-FFF2-40B4-BE49-F238E27FC236}">
                <a16:creationId xmlns:a16="http://schemas.microsoft.com/office/drawing/2014/main" id="{5D898504-F622-E0FF-883C-983176A0A526}"/>
              </a:ext>
            </a:extLst>
          </p:cNvPr>
          <p:cNvSpPr/>
          <p:nvPr/>
        </p:nvSpPr>
        <p:spPr>
          <a:xfrm>
            <a:off x="1607127" y="7900296"/>
            <a:ext cx="23975182" cy="3957572"/>
          </a:xfrm>
          <a:prstGeom prst="roundRect">
            <a:avLst/>
          </a:prstGeom>
          <a:noFill/>
          <a:ln w="12700" cap="flat" cmpd="sng" algn="ctr">
            <a:solidFill>
              <a:sysClr val="windowText" lastClr="00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lvl="0" algn="just">
              <a:defRPr/>
            </a:pPr>
            <a:r>
              <a:rPr lang="en-US" altLang="ko-KR" sz="3600" kern="0" dirty="0">
                <a:ln w="28575">
                  <a:noFill/>
                  <a:prstDash val="dash"/>
                </a:ln>
                <a:solidFill>
                  <a:prstClr val="black"/>
                </a:solidFill>
              </a:rPr>
              <a:t>This research unveils a novel CMOS variable-gain low-noise amplifier (VGLNA) tailored for the RF range 2 of fifth-generation new radio communication. The technique relies on sophisticated noise-canceling techniques based on transformers to effectively improve performance. Gain control is ingeniously achieved by merging main and current-steering signals through a transformer load with a coupling coefficient below unity. Moreover, The design also mitigates noise from the </a:t>
            </a:r>
            <a:r>
              <a:rPr lang="en-US" altLang="ko-KR" sz="3600" kern="0" dirty="0" err="1">
                <a:ln w="28575">
                  <a:noFill/>
                  <a:prstDash val="dash"/>
                </a:ln>
                <a:solidFill>
                  <a:prstClr val="black"/>
                </a:solidFill>
              </a:rPr>
              <a:t>cascode</a:t>
            </a:r>
            <a:r>
              <a:rPr lang="en-US" altLang="ko-KR" sz="3600" kern="0" dirty="0">
                <a:ln w="28575">
                  <a:noFill/>
                  <a:prstDash val="dash"/>
                </a:ln>
                <a:solidFill>
                  <a:prstClr val="black"/>
                </a:solidFill>
              </a:rPr>
              <a:t> device in low-gain mode, improving noise performance that has been worsening as VGLNA gain decreases. Fabricated using a 65-nm CMOS process, the implemented VGLNA exhibits gains ranging from 12.1 to 2.7 dB and noise figures from 3.55 to 4.3 dB at 28 GHz. With a nominal supply of 1 V, the design consumes a bias current of 10.6 mA</a:t>
            </a:r>
            <a:endParaRPr lang="en-US" altLang="ko-KR" sz="3600" kern="0" dirty="0">
              <a:ln w="28575">
                <a:noFill/>
                <a:prstDash val="dash"/>
              </a:ln>
              <a:solidFill>
                <a:srgbClr val="FF0000"/>
              </a:solidFill>
            </a:endParaRPr>
          </a:p>
        </p:txBody>
      </p:sp>
      <p:sp>
        <p:nvSpPr>
          <p:cNvPr id="9" name="모서리가 둥근 직사각형 9">
            <a:extLst>
              <a:ext uri="{FF2B5EF4-FFF2-40B4-BE49-F238E27FC236}">
                <a16:creationId xmlns:a16="http://schemas.microsoft.com/office/drawing/2014/main" id="{B4E9B3DA-6AD3-5E7F-0929-1CE9D8D2CC64}"/>
              </a:ext>
            </a:extLst>
          </p:cNvPr>
          <p:cNvSpPr/>
          <p:nvPr/>
        </p:nvSpPr>
        <p:spPr>
          <a:xfrm>
            <a:off x="1607126" y="12109576"/>
            <a:ext cx="13504864" cy="28125756"/>
          </a:xfrm>
          <a:prstGeom prst="roundRect">
            <a:avLst>
              <a:gd name="adj" fmla="val 4116"/>
            </a:avLst>
          </a:prstGeom>
          <a:noFill/>
          <a:ln w="12700" cap="flat" cmpd="sng" algn="ctr">
            <a:solidFill>
              <a:sysClr val="windowText" lastClr="00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0773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6905" b="0" i="0" u="none" strike="noStrike" kern="0" cap="none" spc="0" normalizeH="0" baseline="0" noProof="0" dirty="0">
              <a:ln w="28575">
                <a:noFill/>
                <a:prstDash val="dash"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1" name="모서리가 둥근 직사각형 10">
            <a:extLst>
              <a:ext uri="{FF2B5EF4-FFF2-40B4-BE49-F238E27FC236}">
                <a16:creationId xmlns:a16="http://schemas.microsoft.com/office/drawing/2014/main" id="{51C4F84E-FA72-4E12-D7AC-51A4F1534876}"/>
              </a:ext>
            </a:extLst>
          </p:cNvPr>
          <p:cNvSpPr/>
          <p:nvPr/>
        </p:nvSpPr>
        <p:spPr>
          <a:xfrm>
            <a:off x="15300006" y="32901456"/>
            <a:ext cx="13836140" cy="7333878"/>
          </a:xfrm>
          <a:prstGeom prst="roundRect">
            <a:avLst>
              <a:gd name="adj" fmla="val 9802"/>
            </a:avLst>
          </a:prstGeom>
          <a:noFill/>
          <a:ln w="12700" cap="flat" cmpd="sng" algn="ctr">
            <a:solidFill>
              <a:sysClr val="windowText" lastClr="00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lvl="0" algn="just">
              <a:defRPr/>
            </a:pPr>
            <a:r>
              <a:rPr lang="en-US" altLang="ko-KR" sz="3600" kern="0" dirty="0">
                <a:ln w="28575">
                  <a:noFill/>
                  <a:prstDash val="dash"/>
                </a:ln>
              </a:rPr>
              <a:t>In this work, a fully integrated CMOS VGLNA design with an innovative transformer-based noise cancellation technique is presented and comprehensively analyzed. The disadvantage that the noise of the main </a:t>
            </a:r>
            <a:r>
              <a:rPr lang="en-US" altLang="ko-KR" sz="3600" kern="0" dirty="0" err="1">
                <a:ln w="28575">
                  <a:noFill/>
                  <a:prstDash val="dash"/>
                </a:ln>
              </a:rPr>
              <a:t>cascode</a:t>
            </a:r>
            <a:r>
              <a:rPr lang="en-US" altLang="ko-KR" sz="3600" kern="0" dirty="0">
                <a:ln w="28575">
                  <a:noFill/>
                  <a:prstDash val="dash"/>
                </a:ln>
              </a:rPr>
              <a:t> stage increases rapidly as the gain decreases in conventional current steering structures is overcome by introducing a transformer shared by the main </a:t>
            </a:r>
            <a:r>
              <a:rPr lang="en-US" altLang="ko-KR" sz="3600" kern="0" dirty="0" err="1">
                <a:ln w="28575">
                  <a:noFill/>
                  <a:prstDash val="dash"/>
                </a:ln>
              </a:rPr>
              <a:t>cascode</a:t>
            </a:r>
            <a:r>
              <a:rPr lang="en-US" altLang="ko-KR" sz="3600" kern="0" dirty="0">
                <a:ln w="28575">
                  <a:noFill/>
                  <a:prstDash val="dash"/>
                </a:ln>
              </a:rPr>
              <a:t> stage and the steering stage to eliminate noise in the reverse phase. With this technique, only a total of 0.75 dB noise variation was observed over all gain control ranges, which is an improvement over conventional structures, and a smooth gain control range of 9.4 dB was achieved. Perfectly suited to the requirements of evolving multi-element phased array receiver solutions in the 5G NR domain, this VGLNA implementation offers the possibility of compact and cost-effective designs.</a:t>
            </a:r>
            <a:endParaRPr kumimoji="0" lang="ko-KR" altLang="en-US" sz="3600" b="0" i="0" u="none" strike="noStrike" kern="0" cap="none" spc="0" normalizeH="0" baseline="0" noProof="0" dirty="0">
              <a:ln w="28575">
                <a:noFill/>
                <a:prstDash val="dash"/>
              </a:ln>
              <a:effectLst/>
              <a:uLnTx/>
              <a:uFillTx/>
              <a:latin typeface="Calibri" panose="020F0502020204030204"/>
              <a:ea typeface="맑은 고딕" panose="020B0503020000020004" pitchFamily="50" charset="-127"/>
            </a:endParaRPr>
          </a:p>
        </p:txBody>
      </p:sp>
      <p:sp>
        <p:nvSpPr>
          <p:cNvPr id="51" name="직사각형 50">
            <a:extLst>
              <a:ext uri="{FF2B5EF4-FFF2-40B4-BE49-F238E27FC236}">
                <a16:creationId xmlns:a16="http://schemas.microsoft.com/office/drawing/2014/main" id="{DB4F2691-87DA-73EC-632A-E0792A6A5600}"/>
              </a:ext>
            </a:extLst>
          </p:cNvPr>
          <p:cNvSpPr/>
          <p:nvPr/>
        </p:nvSpPr>
        <p:spPr>
          <a:xfrm>
            <a:off x="1607125" y="12120531"/>
            <a:ext cx="13525767" cy="179586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600" b="1" dirty="0">
                <a:ea typeface="Tahoma" panose="020B0604030504040204" pitchFamily="34" charset="0"/>
                <a:cs typeface="Tahoma" panose="020B0604030504040204" pitchFamily="34" charset="0"/>
              </a:rPr>
              <a:t>Proposed Transformer-Based Noise Cancelling Technique</a:t>
            </a:r>
            <a:endParaRPr lang="ko-KR" altLang="en-US" sz="6600" b="1" dirty="0">
              <a:cs typeface="Tahoma" panose="020B0604030504040204" pitchFamily="34" charset="0"/>
            </a:endParaRPr>
          </a:p>
        </p:txBody>
      </p:sp>
      <p:sp>
        <p:nvSpPr>
          <p:cNvPr id="52" name="모서리가 둥근 직사각형 14">
            <a:extLst>
              <a:ext uri="{FF2B5EF4-FFF2-40B4-BE49-F238E27FC236}">
                <a16:creationId xmlns:a16="http://schemas.microsoft.com/office/drawing/2014/main" id="{2BBE187E-5C1F-589E-2465-9CA4CC633FD5}"/>
              </a:ext>
            </a:extLst>
          </p:cNvPr>
          <p:cNvSpPr/>
          <p:nvPr/>
        </p:nvSpPr>
        <p:spPr>
          <a:xfrm>
            <a:off x="15406336" y="12109577"/>
            <a:ext cx="13504864" cy="10709668"/>
          </a:xfrm>
          <a:prstGeom prst="roundRect">
            <a:avLst>
              <a:gd name="adj" fmla="val 4116"/>
            </a:avLst>
          </a:prstGeom>
          <a:noFill/>
          <a:ln w="12700" cap="flat" cmpd="sng" algn="ctr">
            <a:solidFill>
              <a:sysClr val="windowText" lastClr="00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0773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6905" b="0" i="0" u="none" strike="noStrike" kern="0" cap="none" spc="0" normalizeH="0" baseline="0" noProof="0" dirty="0">
              <a:ln w="28575">
                <a:noFill/>
                <a:prstDash val="dash"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3" name="직사각형 52">
            <a:extLst>
              <a:ext uri="{FF2B5EF4-FFF2-40B4-BE49-F238E27FC236}">
                <a16:creationId xmlns:a16="http://schemas.microsoft.com/office/drawing/2014/main" id="{F27FB9A6-A998-1A9D-9265-F5101C9445FF}"/>
              </a:ext>
            </a:extLst>
          </p:cNvPr>
          <p:cNvSpPr/>
          <p:nvPr/>
        </p:nvSpPr>
        <p:spPr>
          <a:xfrm>
            <a:off x="15406336" y="12120531"/>
            <a:ext cx="13504864" cy="181365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600" b="1" dirty="0">
                <a:ea typeface="Tahoma" panose="020B0604030504040204" pitchFamily="34" charset="0"/>
                <a:cs typeface="Tahoma" panose="020B0604030504040204" pitchFamily="34" charset="0"/>
              </a:rPr>
              <a:t>Proposed Variable-Gain </a:t>
            </a:r>
          </a:p>
          <a:p>
            <a:pPr algn="ctr"/>
            <a:r>
              <a:rPr lang="en-US" altLang="ko-KR" sz="6600" b="1" dirty="0">
                <a:ea typeface="Tahoma" panose="020B0604030504040204" pitchFamily="34" charset="0"/>
                <a:cs typeface="Tahoma" panose="020B0604030504040204" pitchFamily="34" charset="0"/>
              </a:rPr>
              <a:t>Low-Noise Amplifier</a:t>
            </a:r>
            <a:endParaRPr lang="ko-KR" altLang="en-US" sz="6600" b="1" dirty="0">
              <a:cs typeface="Tahoma" panose="020B060403050404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20D9592-4BF8-19E0-D537-0008CB8D8CD5}"/>
              </a:ext>
            </a:extLst>
          </p:cNvPr>
          <p:cNvSpPr txBox="1"/>
          <p:nvPr/>
        </p:nvSpPr>
        <p:spPr>
          <a:xfrm>
            <a:off x="1841125" y="14018689"/>
            <a:ext cx="118977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n-US" altLang="ko-KR" sz="3600" dirty="0"/>
              <a:t>Proposed Noise Cancelling Transformer 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AA91AE7-BE7C-EEED-0204-06BD7F5566D2}"/>
              </a:ext>
            </a:extLst>
          </p:cNvPr>
          <p:cNvSpPr txBox="1"/>
          <p:nvPr/>
        </p:nvSpPr>
        <p:spPr>
          <a:xfrm>
            <a:off x="1841125" y="23359246"/>
            <a:ext cx="129277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n-US" altLang="ko-KR" sz="3600" dirty="0"/>
              <a:t>Calculated results of gain and NF with transformer applied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3498FF0-8AFC-71C8-FEC6-E9D6D090F55B}"/>
              </a:ext>
            </a:extLst>
          </p:cNvPr>
          <p:cNvSpPr txBox="1"/>
          <p:nvPr/>
        </p:nvSpPr>
        <p:spPr>
          <a:xfrm>
            <a:off x="15641871" y="14018689"/>
            <a:ext cx="118977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n-US" altLang="ko-KR" sz="3600" dirty="0"/>
              <a:t>Proposed Noise Cancelling VGA with Transformer 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F7148285-44E3-BEC9-7616-4710564373C7}"/>
              </a:ext>
            </a:extLst>
          </p:cNvPr>
          <p:cNvSpPr txBox="1"/>
          <p:nvPr/>
        </p:nvSpPr>
        <p:spPr>
          <a:xfrm>
            <a:off x="1841125" y="34506979"/>
            <a:ext cx="129277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n-US" altLang="ko-KR" sz="3600" spc="-150" dirty="0"/>
              <a:t>Proposed transformer layout &amp; Simulation results of the implemented  design</a:t>
            </a:r>
          </a:p>
        </p:txBody>
      </p:sp>
      <p:pic>
        <p:nvPicPr>
          <p:cNvPr id="100" name="그림 99">
            <a:extLst>
              <a:ext uri="{FF2B5EF4-FFF2-40B4-BE49-F238E27FC236}">
                <a16:creationId xmlns:a16="http://schemas.microsoft.com/office/drawing/2014/main" id="{B43F49F6-754C-EC94-EA2E-8ED8C075AF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6386" y="35431578"/>
            <a:ext cx="4803448" cy="4672625"/>
          </a:xfrm>
          <a:prstGeom prst="rect">
            <a:avLst/>
          </a:prstGeom>
        </p:spPr>
      </p:pic>
      <p:graphicFrame>
        <p:nvGraphicFramePr>
          <p:cNvPr id="2" name="개체 1">
            <a:extLst>
              <a:ext uri="{FF2B5EF4-FFF2-40B4-BE49-F238E27FC236}">
                <a16:creationId xmlns:a16="http://schemas.microsoft.com/office/drawing/2014/main" id="{AE6B713F-B3D9-BEA2-D9B7-D15D3B388D7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5466610"/>
              </p:ext>
            </p:extLst>
          </p:nvPr>
        </p:nvGraphicFramePr>
        <p:xfrm>
          <a:off x="5997185" y="35514728"/>
          <a:ext cx="5995997" cy="458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ph" r:id="rId3" imgW="4132800" imgH="2879640" progId="Origin50.Graph">
                  <p:embed/>
                </p:oleObj>
              </mc:Choice>
              <mc:Fallback>
                <p:oleObj name="Graph" r:id="rId3" imgW="4132800" imgH="2879640" progId="Origin50.Grap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997185" y="35514728"/>
                        <a:ext cx="5995997" cy="4589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그림 9">
            <a:extLst>
              <a:ext uri="{FF2B5EF4-FFF2-40B4-BE49-F238E27FC236}">
                <a16:creationId xmlns:a16="http://schemas.microsoft.com/office/drawing/2014/main" id="{B86DB8FB-F0E5-FA99-50A6-94D5ABC4F1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972575" y="36209438"/>
            <a:ext cx="3120838" cy="3608414"/>
          </a:xfrm>
          <a:prstGeom prst="rect">
            <a:avLst/>
          </a:prstGeom>
        </p:spPr>
      </p:pic>
      <p:graphicFrame>
        <p:nvGraphicFramePr>
          <p:cNvPr id="16" name="개체 15">
            <a:extLst>
              <a:ext uri="{FF2B5EF4-FFF2-40B4-BE49-F238E27FC236}">
                <a16:creationId xmlns:a16="http://schemas.microsoft.com/office/drawing/2014/main" id="{0C426BCE-0C0D-4CA5-964B-CA1F42EF3ED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7729968"/>
              </p:ext>
            </p:extLst>
          </p:nvPr>
        </p:nvGraphicFramePr>
        <p:xfrm>
          <a:off x="2028230" y="29257961"/>
          <a:ext cx="6840000" cy="47844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ph" r:id="rId6" imgW="4030696" imgH="2820178" progId="Origin50.Graph">
                  <p:embed/>
                </p:oleObj>
              </mc:Choice>
              <mc:Fallback>
                <p:oleObj name="Graph" r:id="rId6" imgW="4030696" imgH="2820178" progId="Origin50.Grap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028230" y="29257961"/>
                        <a:ext cx="6840000" cy="47844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개체 16">
            <a:extLst>
              <a:ext uri="{FF2B5EF4-FFF2-40B4-BE49-F238E27FC236}">
                <a16:creationId xmlns:a16="http://schemas.microsoft.com/office/drawing/2014/main" id="{A0A40A8A-8780-767E-D027-49B6C379FF1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4811230"/>
              </p:ext>
            </p:extLst>
          </p:nvPr>
        </p:nvGraphicFramePr>
        <p:xfrm>
          <a:off x="8223801" y="29257962"/>
          <a:ext cx="6840000" cy="47844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ph" r:id="rId8" imgW="4030696" imgH="2820178" progId="Origin50.Graph">
                  <p:embed/>
                </p:oleObj>
              </mc:Choice>
              <mc:Fallback>
                <p:oleObj name="Graph" r:id="rId8" imgW="4030696" imgH="2820178" progId="Origin50.Grap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223801" y="29257962"/>
                        <a:ext cx="6840000" cy="47844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7870F3BB-910A-5AC6-DD9E-541481ECC005}"/>
                  </a:ext>
                </a:extLst>
              </p:cNvPr>
              <p:cNvSpPr txBox="1"/>
              <p:nvPr/>
            </p:nvSpPr>
            <p:spPr>
              <a:xfrm>
                <a:off x="2330965" y="21000129"/>
                <a:ext cx="17001577" cy="148944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ko-KR" sz="3600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altLang="ko-K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≅1+</m:t>
                    </m:r>
                    <m:f>
                      <m:fPr>
                        <m:ctrlPr>
                          <a:rPr lang="en-US" altLang="ko-KR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  <m:r>
                          <a:rPr lang="ko-KR" alt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num>
                      <m:den>
                        <m:sSub>
                          <m:sSubPr>
                            <m:ctrlPr>
                              <a:rPr lang="en-US" altLang="ko-KR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en-US" altLang="ko-KR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en-US" altLang="ko-KR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altLang="ko-KR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altLang="ko-KR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𝑆</m:t>
                            </m:r>
                          </m:sub>
                        </m:sSub>
                      </m:den>
                    </m:f>
                    <m:r>
                      <a:rPr lang="en-US" altLang="ko-K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altLang="ko-KR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  <m:r>
                          <a:rPr lang="ko-KR" alt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  <m:sSub>
                          <m:sSubPr>
                            <m:ctrlPr>
                              <a:rPr lang="en-US" altLang="ko-KR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en-US" altLang="ko-KR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en-US" altLang="ko-KR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sSup>
                          <m:sSupPr>
                            <m:ctrlPr>
                              <a:rPr lang="en-US" altLang="ko-KR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ko-KR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(1−</m:t>
                            </m:r>
                            <m:r>
                              <a:rPr lang="en-US" altLang="ko-KR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altLang="ko-KR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altLang="ko-KR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n-US" altLang="ko-KR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ko-KR" alt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  <m:sup>
                            <m:r>
                              <a:rPr lang="en-US" altLang="ko-KR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altLang="ko-KR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altLang="ko-KR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ko-KR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sub>
                                <m:r>
                                  <a:rPr lang="en-US" altLang="ko-KR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altLang="ko-KR" sz="3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  <m:sup>
                            <m:r>
                              <a:rPr lang="en-US" altLang="ko-KR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b>
                          <m:sSubPr>
                            <m:ctrlPr>
                              <a:rPr lang="en-US" altLang="ko-KR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altLang="ko-KR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𝑆</m:t>
                            </m:r>
                          </m:sub>
                        </m:sSub>
                        <m:sSup>
                          <m:sSupPr>
                            <m:ctrlPr>
                              <a:rPr lang="en-US" altLang="ko-KR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ko-KR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(1</m:t>
                            </m:r>
                            <m:r>
                              <a:rPr lang="en-US" altLang="ko-KR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ko-KR" altLang="en-US" sz="3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  <m:r>
                              <a:rPr lang="en-US" altLang="ko-KR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altLang="ko-KR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altLang="ko-KR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altLang="ko-KR" sz="3600" dirty="0"/>
                  <a:t>+</a:t>
                </a:r>
                <a:r>
                  <a:rPr lang="en-US" altLang="ko-KR" sz="36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ko-KR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  <m:r>
                          <a:rPr lang="ko-KR" alt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  <m:sSub>
                          <m:sSubPr>
                            <m:ctrlPr>
                              <a:rPr lang="en-US" altLang="ko-KR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en-US" altLang="ko-KR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en-US" altLang="ko-KR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sSup>
                          <m:sSupPr>
                            <m:ctrlPr>
                              <a:rPr lang="en-US" altLang="ko-KR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ko-KR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(1−</m:t>
                            </m:r>
                            <m:r>
                              <a:rPr lang="en-US" altLang="ko-KR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altLang="ko-KR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altLang="ko-KR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ko-KR" altLang="en-US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num>
                      <m:den>
                        <m:sSup>
                          <m:sSupPr>
                            <m:ctrlPr>
                              <a:rPr lang="en-US" altLang="ko-KR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altLang="ko-KR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ko-KR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sub>
                                <m:r>
                                  <a:rPr lang="en-US" altLang="ko-KR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altLang="ko-KR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  <m:sup>
                            <m:r>
                              <a:rPr lang="en-US" altLang="ko-KR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b>
                          <m:sSubPr>
                            <m:ctrlPr>
                              <a:rPr lang="en-US" altLang="ko-KR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altLang="ko-KR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𝑆</m:t>
                            </m:r>
                          </m:sub>
                        </m:sSub>
                        <m:sSup>
                          <m:sSupPr>
                            <m:ctrlPr>
                              <a:rPr lang="en-US" altLang="ko-KR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ko-KR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(1</m:t>
                            </m:r>
                            <m:r>
                              <a:rPr lang="en-US" altLang="ko-KR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ko-KR" alt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  <m:r>
                              <a:rPr lang="en-US" altLang="ko-KR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altLang="ko-KR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altLang="ko-KR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altLang="ko-KR" sz="3600" dirty="0">
                  <a:ea typeface="Cambria Math" panose="02040503050406030204" pitchFamily="18" charset="0"/>
                </a:endParaRPr>
              </a:p>
              <a:p>
                <a:r>
                  <a:rPr lang="ko-KR" altLang="en-US" sz="3600" dirty="0"/>
                  <a:t>   </a:t>
                </a:r>
                <a14:m>
                  <m:oMath xmlns:m="http://schemas.openxmlformats.org/officeDocument/2006/math">
                    <m:r>
                      <a:rPr lang="en-US" altLang="ko-KR" sz="3600" b="0" i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ko-KR" altLang="en-US" sz="3600" i="1" smtClean="0">
                        <a:latin typeface="Cambria Math" panose="02040503050406030204" pitchFamily="18" charset="0"/>
                      </a:rPr>
                      <m:t>≅</m:t>
                    </m:r>
                    <m:r>
                      <a:rPr lang="en-US" altLang="ko-KR" sz="3600" b="0" i="1" smtClean="0">
                        <a:latin typeface="Cambria Math" panose="02040503050406030204" pitchFamily="18" charset="0"/>
                      </a:rPr>
                      <m:t>1+ </m:t>
                    </m:r>
                    <m:sSub>
                      <m:sSubPr>
                        <m:ctrlPr>
                          <a:rPr lang="en-US" altLang="ko-KR" sz="3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"/>
                            <m:endChr m:val="|"/>
                            <m:ctrlPr>
                              <a:rPr lang="en-US" altLang="ko-KR" sz="3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ko-KR" sz="3600" b="0" i="1" smtClean="0">
                                <a:latin typeface="Cambria Math" panose="02040503050406030204" pitchFamily="18" charset="0"/>
                              </a:rPr>
                              <m:t>𝐸𝐹</m:t>
                            </m:r>
                          </m:e>
                        </m:d>
                      </m:e>
                      <m:sub>
                        <m:r>
                          <a:rPr lang="en-US" altLang="ko-KR" sz="36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altLang="ko-KR" sz="3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ko-KR" sz="36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ko-KR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"/>
                            <m:endChr m:val="|"/>
                            <m:ctrlPr>
                              <a:rPr lang="en-US" altLang="ko-KR" sz="3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ko-KR" sz="3600" i="1">
                                <a:latin typeface="Cambria Math" panose="02040503050406030204" pitchFamily="18" charset="0"/>
                              </a:rPr>
                              <m:t>𝐸𝐹</m:t>
                            </m:r>
                          </m:e>
                        </m:d>
                      </m:e>
                      <m:sub>
                        <m:r>
                          <a:rPr lang="en-US" altLang="ko-KR" sz="3600" i="1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altLang="ko-KR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ko-KR" sz="36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ko-KR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"/>
                            <m:endChr m:val="|"/>
                            <m:ctrlPr>
                              <a:rPr lang="en-US" altLang="ko-KR" sz="3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ko-KR" sz="3600" i="1">
                                <a:latin typeface="Cambria Math" panose="02040503050406030204" pitchFamily="18" charset="0"/>
                              </a:rPr>
                              <m:t>𝐸𝐹</m:t>
                            </m:r>
                          </m:e>
                        </m:d>
                      </m:e>
                      <m:sub>
                        <m:r>
                          <a:rPr lang="en-US" altLang="ko-KR" sz="3600" i="1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altLang="ko-KR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ko-KR" altLang="en-US" sz="36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7870F3BB-910A-5AC6-DD9E-541481ECC0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0965" y="21000129"/>
                <a:ext cx="17001577" cy="148944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1" name="그림 30">
            <a:extLst>
              <a:ext uri="{FF2B5EF4-FFF2-40B4-BE49-F238E27FC236}">
                <a16:creationId xmlns:a16="http://schemas.microsoft.com/office/drawing/2014/main" id="{77983B12-90BD-567A-A7BF-ACC928AE47BC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4986130" y="29904216"/>
            <a:ext cx="3652496" cy="267156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0EBEA081-A460-F6DB-3894-3615C7A6B42E}"/>
                  </a:ext>
                </a:extLst>
              </p:cNvPr>
              <p:cNvSpPr txBox="1"/>
              <p:nvPr/>
            </p:nvSpPr>
            <p:spPr>
              <a:xfrm>
                <a:off x="2330965" y="19653978"/>
                <a:ext cx="19045807" cy="114242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ko-KR" sz="3600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US" altLang="ko-KR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ko-KR" sz="3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36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altLang="ko-KR" sz="36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altLang="ko-KR" sz="3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f>
                        <m:fPr>
                          <m:ctrlPr>
                            <a:rPr lang="en-US" altLang="ko-KR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3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ko-KR" sz="36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ko-KR" altLang="en-US" sz="36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f>
                        <m:fPr>
                          <m:ctrlPr>
                            <a:rPr lang="en-US" altLang="ko-KR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ko-KR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3600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altLang="ko-KR" sz="36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altLang="ko-KR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36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altLang="ko-KR" sz="36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ko-KR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36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altLang="ko-KR" sz="36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en-US" altLang="ko-KR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ko-KR" sz="36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ko-KR" altLang="en-US" sz="36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altLang="ko-KR" sz="36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en-US" altLang="ko-KR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ko-KR" sz="3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36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altLang="ko-KR" sz="36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altLang="ko-KR" sz="3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f>
                        <m:fPr>
                          <m:ctrlPr>
                            <a:rPr lang="en-US" altLang="ko-KR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ko-KR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3600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altLang="ko-KR" sz="36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altLang="ko-KR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36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altLang="ko-KR" sz="36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ko-KR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36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altLang="ko-KR" sz="36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en-US" altLang="ko-KR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36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ko-KR" altLang="en-US" sz="36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altLang="ko-KR" sz="36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en-US" altLang="ko-KR" sz="36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ko-KR" altLang="en-US" sz="36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</m:oMath>
                  </m:oMathPara>
                </a14:m>
                <a:endParaRPr lang="ko-KR" altLang="en-US" sz="5400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0EBEA081-A460-F6DB-3894-3615C7A6B4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0965" y="19653978"/>
                <a:ext cx="19045807" cy="114242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6" name="그림 45">
            <a:extLst>
              <a:ext uri="{FF2B5EF4-FFF2-40B4-BE49-F238E27FC236}">
                <a16:creationId xmlns:a16="http://schemas.microsoft.com/office/drawing/2014/main" id="{F8E235A3-B1A2-43DA-B3AE-CFFF174920A5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8223801" y="23744035"/>
            <a:ext cx="6840000" cy="4789566"/>
          </a:xfrm>
          <a:prstGeom prst="rect">
            <a:avLst/>
          </a:prstGeom>
        </p:spPr>
      </p:pic>
      <p:pic>
        <p:nvPicPr>
          <p:cNvPr id="63" name="그림 62">
            <a:extLst>
              <a:ext uri="{FF2B5EF4-FFF2-40B4-BE49-F238E27FC236}">
                <a16:creationId xmlns:a16="http://schemas.microsoft.com/office/drawing/2014/main" id="{7D310C1A-0504-643E-44E6-52E58EEE2EF7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12793153" y="35631076"/>
            <a:ext cx="1797888" cy="674208"/>
          </a:xfrm>
          <a:prstGeom prst="rect">
            <a:avLst/>
          </a:prstGeom>
        </p:spPr>
      </p:pic>
      <p:pic>
        <p:nvPicPr>
          <p:cNvPr id="65" name="그림 64">
            <a:extLst>
              <a:ext uri="{FF2B5EF4-FFF2-40B4-BE49-F238E27FC236}">
                <a16:creationId xmlns:a16="http://schemas.microsoft.com/office/drawing/2014/main" id="{AF927B25-5C4C-B9FB-D871-BB739F66D1C8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2287427" y="14974042"/>
            <a:ext cx="6120000" cy="4338591"/>
          </a:xfrm>
          <a:prstGeom prst="rect">
            <a:avLst/>
          </a:prstGeom>
        </p:spPr>
      </p:pic>
      <p:pic>
        <p:nvPicPr>
          <p:cNvPr id="67" name="그림 66">
            <a:extLst>
              <a:ext uri="{FF2B5EF4-FFF2-40B4-BE49-F238E27FC236}">
                <a16:creationId xmlns:a16="http://schemas.microsoft.com/office/drawing/2014/main" id="{BB39075D-B922-E630-343A-880147E6946C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8738339" y="14974042"/>
            <a:ext cx="6120000" cy="4258618"/>
          </a:xfrm>
          <a:prstGeom prst="rect">
            <a:avLst/>
          </a:prstGeom>
        </p:spPr>
      </p:pic>
      <p:pic>
        <p:nvPicPr>
          <p:cNvPr id="72" name="그림 71">
            <a:extLst>
              <a:ext uri="{FF2B5EF4-FFF2-40B4-BE49-F238E27FC236}">
                <a16:creationId xmlns:a16="http://schemas.microsoft.com/office/drawing/2014/main" id="{F55934E8-4073-3FCF-9382-84612CD6EC82}"/>
              </a:ext>
            </a:extLst>
          </p:cNvPr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2028230" y="23744035"/>
            <a:ext cx="6840000" cy="4781607"/>
          </a:xfrm>
          <a:prstGeom prst="rect">
            <a:avLst/>
          </a:prstGeom>
        </p:spPr>
      </p:pic>
      <p:sp>
        <p:nvSpPr>
          <p:cNvPr id="19" name="모서리가 둥근 직사각형 11">
            <a:extLst>
              <a:ext uri="{FF2B5EF4-FFF2-40B4-BE49-F238E27FC236}">
                <a16:creationId xmlns:a16="http://schemas.microsoft.com/office/drawing/2014/main" id="{EE5DA3FF-DF60-3806-EBC3-D1D4115236DF}"/>
              </a:ext>
            </a:extLst>
          </p:cNvPr>
          <p:cNvSpPr/>
          <p:nvPr/>
        </p:nvSpPr>
        <p:spPr>
          <a:xfrm>
            <a:off x="15328323" y="23359246"/>
            <a:ext cx="13504864" cy="9378943"/>
          </a:xfrm>
          <a:prstGeom prst="roundRect">
            <a:avLst>
              <a:gd name="adj" fmla="val 4116"/>
            </a:avLst>
          </a:prstGeom>
          <a:noFill/>
          <a:ln w="12700" cap="flat" cmpd="sng" algn="ctr">
            <a:solidFill>
              <a:sysClr val="windowText" lastClr="00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0773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6905" b="0" i="0" u="none" strike="noStrike" kern="0" cap="none" spc="0" normalizeH="0" baseline="0" noProof="0" dirty="0">
              <a:ln w="28575">
                <a:noFill/>
                <a:prstDash val="dash"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0F080758-CBF2-DA98-12A1-2DDAC9975EE9}"/>
              </a:ext>
            </a:extLst>
          </p:cNvPr>
          <p:cNvSpPr/>
          <p:nvPr/>
        </p:nvSpPr>
        <p:spPr>
          <a:xfrm>
            <a:off x="15299095" y="23071261"/>
            <a:ext cx="13535320" cy="1332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600" b="1" dirty="0">
                <a:ea typeface="Tahoma" panose="020B0604030504040204" pitchFamily="34" charset="0"/>
                <a:cs typeface="Tahoma" panose="020B0604030504040204" pitchFamily="34" charset="0"/>
              </a:rPr>
              <a:t>Measurement Results</a:t>
            </a:r>
            <a:endParaRPr lang="ko-KR" altLang="en-US" sz="6600" b="1" dirty="0">
              <a:cs typeface="Tahoma" panose="020B0604030504040204" pitchFamily="34" charset="0"/>
            </a:endParaRPr>
          </a:p>
        </p:txBody>
      </p:sp>
      <p:pic>
        <p:nvPicPr>
          <p:cNvPr id="21" name="그림 20">
            <a:extLst>
              <a:ext uri="{FF2B5EF4-FFF2-40B4-BE49-F238E27FC236}">
                <a16:creationId xmlns:a16="http://schemas.microsoft.com/office/drawing/2014/main" id="{D6717EDD-AAB0-9257-AEBB-F1E444390A07}"/>
              </a:ext>
            </a:extLst>
          </p:cNvPr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24908147" y="27090942"/>
            <a:ext cx="3759940" cy="2669282"/>
          </a:xfrm>
          <a:prstGeom prst="rect">
            <a:avLst/>
          </a:prstGeom>
        </p:spPr>
      </p:pic>
      <p:pic>
        <p:nvPicPr>
          <p:cNvPr id="22" name="그림 21">
            <a:extLst>
              <a:ext uri="{FF2B5EF4-FFF2-40B4-BE49-F238E27FC236}">
                <a16:creationId xmlns:a16="http://schemas.microsoft.com/office/drawing/2014/main" id="{622C0AC2-B71D-D1A0-816B-4EDC4570BD28}"/>
              </a:ext>
            </a:extLst>
          </p:cNvPr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15155886" y="26524833"/>
            <a:ext cx="5760000" cy="4781606"/>
          </a:xfrm>
          <a:prstGeom prst="rect">
            <a:avLst/>
          </a:prstGeom>
        </p:spPr>
      </p:pic>
      <p:pic>
        <p:nvPicPr>
          <p:cNvPr id="23" name="그림 22">
            <a:extLst>
              <a:ext uri="{FF2B5EF4-FFF2-40B4-BE49-F238E27FC236}">
                <a16:creationId xmlns:a16="http://schemas.microsoft.com/office/drawing/2014/main" id="{63799EA4-6811-7694-07BB-A0D775BA8E98}"/>
              </a:ext>
            </a:extLst>
          </p:cNvPr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19822309" y="26560134"/>
            <a:ext cx="5760000" cy="4741237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1A2D83C7-BCB7-1481-41B9-6F19FF9D9E02}"/>
              </a:ext>
            </a:extLst>
          </p:cNvPr>
          <p:cNvSpPr txBox="1"/>
          <p:nvPr/>
        </p:nvSpPr>
        <p:spPr>
          <a:xfrm>
            <a:off x="15641871" y="20428629"/>
            <a:ext cx="118977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sz="3600" dirty="0"/>
              <a:t> - Adding inductors for interstage matching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51A2487-7F4B-CDF8-72AB-9544ADF36EE6}"/>
              </a:ext>
            </a:extLst>
          </p:cNvPr>
          <p:cNvSpPr txBox="1"/>
          <p:nvPr/>
        </p:nvSpPr>
        <p:spPr>
          <a:xfrm>
            <a:off x="1841125" y="28809458"/>
            <a:ext cx="129277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n-US" altLang="ko-KR" sz="3600" spc="-80" dirty="0"/>
              <a:t>Simulation results for changing the coupling factor of a transformer</a:t>
            </a:r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04BE7172-F1C8-D123-ECB3-086C212F8F78}"/>
              </a:ext>
            </a:extLst>
          </p:cNvPr>
          <p:cNvSpPr/>
          <p:nvPr/>
        </p:nvSpPr>
        <p:spPr>
          <a:xfrm>
            <a:off x="2028229" y="19535990"/>
            <a:ext cx="12109039" cy="328325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34" name="그림 33">
            <a:extLst>
              <a:ext uri="{FF2B5EF4-FFF2-40B4-BE49-F238E27FC236}">
                <a16:creationId xmlns:a16="http://schemas.microsoft.com/office/drawing/2014/main" id="{344E23BE-6FFD-109D-95DC-C28721FA581F}"/>
              </a:ext>
            </a:extLst>
          </p:cNvPr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16046506" y="14926502"/>
            <a:ext cx="12323836" cy="523283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D05B0C47-285F-6F2C-6C0E-0A683770835F}"/>
                  </a:ext>
                </a:extLst>
              </p:cNvPr>
              <p:cNvSpPr txBox="1"/>
              <p:nvPr/>
            </p:nvSpPr>
            <p:spPr>
              <a:xfrm>
                <a:off x="16333371" y="21088010"/>
                <a:ext cx="6981847" cy="14368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3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36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altLang="ko-KR" sz="36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r>
                        <a:rPr lang="en-US" altLang="ko-KR" sz="3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ko-KR" sz="36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altLang="ko-KR" sz="3600" b="0" i="1" smtClean="0">
                          <a:latin typeface="Cambria Math" panose="02040503050406030204" pitchFamily="18" charset="0"/>
                        </a:rPr>
                        <m:t>)≅</m:t>
                      </m:r>
                      <m:d>
                        <m:dPr>
                          <m:begChr m:val=""/>
                          <m:endChr m:val="‖"/>
                          <m:ctrlPr>
                            <a:rPr lang="en-US" altLang="ko-KR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altLang="ko-KR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ko-KR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ko-KR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  <m:sSub>
                                <m:sSubPr>
                                  <m:ctrlPr>
                                    <a:rPr lang="en-US" altLang="ko-KR" sz="3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sz="3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altLang="ko-KR" sz="3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𝑃</m:t>
                                  </m:r>
                                  <m:r>
                                    <a:rPr lang="en-US" altLang="ko-KR" sz="3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altLang="ko-KR" sz="3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𝑋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d>
                        <m:dPr>
                          <m:ctrlPr>
                            <a:rPr lang="en-US" altLang="ko-KR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ko-KR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  <m:sSub>
                            <m:sSubPr>
                              <m:ctrlPr>
                                <a:rPr lang="en-US" altLang="ko-KR" sz="3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3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altLang="ko-KR" sz="3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altLang="ko-KR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altLang="ko-KR" sz="3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ko-KR" altLang="en-US" sz="3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en-US" altLang="ko-KR" sz="3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01</m:t>
                              </m:r>
                            </m:sub>
                          </m:sSub>
                          <m:d>
                            <m:dPr>
                              <m:begChr m:val="‖"/>
                              <m:endChr m:val=""/>
                              <m:ctrlPr>
                                <a:rPr lang="en-US" altLang="ko-KR" sz="3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altLang="ko-KR" sz="3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ko-KR" sz="3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ko-KR" sz="3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𝑠</m:t>
                                  </m:r>
                                  <m:sSub>
                                    <m:sSubPr>
                                      <m:ctrlPr>
                                        <a:rPr lang="en-US" altLang="ko-KR" sz="3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sz="3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en-US" altLang="ko-KR" sz="3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𝑃</m:t>
                                      </m:r>
                                      <m:r>
                                        <a:rPr lang="en-US" altLang="ko-KR" sz="3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altLang="ko-KR" sz="3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𝑌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ko-KR" altLang="en-US" sz="3600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D05B0C47-285F-6F2C-6C0E-0A68377083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33371" y="21088010"/>
                <a:ext cx="6981847" cy="1436868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8" name="표 55">
                <a:extLst>
                  <a:ext uri="{FF2B5EF4-FFF2-40B4-BE49-F238E27FC236}">
                    <a16:creationId xmlns:a16="http://schemas.microsoft.com/office/drawing/2014/main" id="{0A0889C5-D0CF-51C8-9043-1A1C8B88A2B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87293346"/>
                  </p:ext>
                </p:extLst>
              </p:nvPr>
            </p:nvGraphicFramePr>
            <p:xfrm>
              <a:off x="15652727" y="25224496"/>
              <a:ext cx="13015362" cy="126874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80644">
                      <a:extLst>
                        <a:ext uri="{9D8B030D-6E8A-4147-A177-3AD203B41FA5}">
                          <a16:colId xmlns:a16="http://schemas.microsoft.com/office/drawing/2014/main" val="1958225103"/>
                        </a:ext>
                      </a:extLst>
                    </a:gridCol>
                    <a:gridCol w="1001486">
                      <a:extLst>
                        <a:ext uri="{9D8B030D-6E8A-4147-A177-3AD203B41FA5}">
                          <a16:colId xmlns:a16="http://schemas.microsoft.com/office/drawing/2014/main" val="405080801"/>
                        </a:ext>
                      </a:extLst>
                    </a:gridCol>
                    <a:gridCol w="1306286">
                      <a:extLst>
                        <a:ext uri="{9D8B030D-6E8A-4147-A177-3AD203B41FA5}">
                          <a16:colId xmlns:a16="http://schemas.microsoft.com/office/drawing/2014/main" val="2452757780"/>
                        </a:ext>
                      </a:extLst>
                    </a:gridCol>
                    <a:gridCol w="1306286">
                      <a:extLst>
                        <a:ext uri="{9D8B030D-6E8A-4147-A177-3AD203B41FA5}">
                          <a16:colId xmlns:a16="http://schemas.microsoft.com/office/drawing/2014/main" val="1503672759"/>
                        </a:ext>
                      </a:extLst>
                    </a:gridCol>
                    <a:gridCol w="1176956">
                      <a:extLst>
                        <a:ext uri="{9D8B030D-6E8A-4147-A177-3AD203B41FA5}">
                          <a16:colId xmlns:a16="http://schemas.microsoft.com/office/drawing/2014/main" val="308145906"/>
                        </a:ext>
                      </a:extLst>
                    </a:gridCol>
                    <a:gridCol w="967367">
                      <a:extLst>
                        <a:ext uri="{9D8B030D-6E8A-4147-A177-3AD203B41FA5}">
                          <a16:colId xmlns:a16="http://schemas.microsoft.com/office/drawing/2014/main" val="3845851948"/>
                        </a:ext>
                      </a:extLst>
                    </a:gridCol>
                    <a:gridCol w="1070697">
                      <a:extLst>
                        <a:ext uri="{9D8B030D-6E8A-4147-A177-3AD203B41FA5}">
                          <a16:colId xmlns:a16="http://schemas.microsoft.com/office/drawing/2014/main" val="188360240"/>
                        </a:ext>
                      </a:extLst>
                    </a:gridCol>
                    <a:gridCol w="929578">
                      <a:extLst>
                        <a:ext uri="{9D8B030D-6E8A-4147-A177-3AD203B41FA5}">
                          <a16:colId xmlns:a16="http://schemas.microsoft.com/office/drawing/2014/main" val="2693428378"/>
                        </a:ext>
                      </a:extLst>
                    </a:gridCol>
                    <a:gridCol w="1370830">
                      <a:extLst>
                        <a:ext uri="{9D8B030D-6E8A-4147-A177-3AD203B41FA5}">
                          <a16:colId xmlns:a16="http://schemas.microsoft.com/office/drawing/2014/main" val="1587417993"/>
                        </a:ext>
                      </a:extLst>
                    </a:gridCol>
                    <a:gridCol w="1452616">
                      <a:extLst>
                        <a:ext uri="{9D8B030D-6E8A-4147-A177-3AD203B41FA5}">
                          <a16:colId xmlns:a16="http://schemas.microsoft.com/office/drawing/2014/main" val="3407406761"/>
                        </a:ext>
                      </a:extLst>
                    </a:gridCol>
                    <a:gridCol w="1452616">
                      <a:extLst>
                        <a:ext uri="{9D8B030D-6E8A-4147-A177-3AD203B41FA5}">
                          <a16:colId xmlns:a16="http://schemas.microsoft.com/office/drawing/2014/main" val="2805089558"/>
                        </a:ext>
                      </a:extLst>
                    </a:gridCol>
                  </a:tblGrid>
                  <a:tr h="587756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900" b="1" dirty="0">
                              <a:solidFill>
                                <a:schemeClr val="tx1"/>
                              </a:solidFill>
                            </a:rPr>
                            <a:t>Process</a:t>
                          </a:r>
                          <a:endParaRPr lang="ko-KR" altLang="en-US" sz="19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900" b="1" dirty="0">
                              <a:solidFill>
                                <a:schemeClr val="tx1"/>
                              </a:solidFill>
                            </a:rPr>
                            <a:t>VDD (V)</a:t>
                          </a:r>
                          <a:endParaRPr lang="ko-KR" altLang="en-US" sz="19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3027487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800" b="1" dirty="0">
                              <a:solidFill>
                                <a:schemeClr val="tx1"/>
                              </a:solidFill>
                            </a:rPr>
                            <a:t>Area (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altLang="ko-KR" sz="1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ko-KR" sz="1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𝒎𝒎</m:t>
                                  </m:r>
                                </m:e>
                                <m:sup>
                                  <m:r>
                                    <a:rPr lang="en-US" altLang="ko-KR" sz="1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altLang="ko-KR" sz="1800" b="1" dirty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  <a:endParaRPr lang="ko-KR" altLang="en-US" sz="18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3027487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800" b="1" dirty="0">
                              <a:solidFill>
                                <a:schemeClr val="tx1"/>
                              </a:solidFill>
                            </a:rPr>
                            <a:t>Power (</a:t>
                          </a:r>
                          <a:r>
                            <a:rPr lang="en-US" altLang="ko-KR" sz="1800" b="1" dirty="0" err="1">
                              <a:solidFill>
                                <a:schemeClr val="tx1"/>
                              </a:solidFill>
                            </a:rPr>
                            <a:t>mW</a:t>
                          </a:r>
                          <a:r>
                            <a:rPr lang="en-US" altLang="ko-KR" sz="1800" b="1" dirty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  <a:endParaRPr lang="ko-KR" altLang="en-US" sz="18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3027487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800" b="1" dirty="0">
                              <a:solidFill>
                                <a:schemeClr val="tx1"/>
                              </a:solidFill>
                            </a:rPr>
                            <a:t>Freq (GHz)</a:t>
                          </a:r>
                          <a:endParaRPr lang="ko-KR" altLang="en-US" sz="18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3027487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800" b="1" dirty="0">
                              <a:solidFill>
                                <a:schemeClr val="tx1"/>
                              </a:solidFill>
                            </a:rPr>
                            <a:t>GCR (dB)</a:t>
                          </a:r>
                          <a:endParaRPr lang="ko-KR" altLang="en-US" sz="18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3027487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800" b="1" dirty="0">
                              <a:solidFill>
                                <a:schemeClr val="tx1"/>
                              </a:solidFill>
                            </a:rPr>
                            <a:t>Gain (dB)</a:t>
                          </a:r>
                          <a:endParaRPr lang="ko-KR" altLang="en-US" sz="18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3027487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800" b="1" dirty="0">
                              <a:solidFill>
                                <a:schemeClr val="tx1"/>
                              </a:solidFill>
                            </a:rPr>
                            <a:t>NF (dB)</a:t>
                          </a:r>
                          <a:endParaRPr lang="ko-KR" altLang="en-US" sz="18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3027487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800" b="1" dirty="0">
                              <a:solidFill>
                                <a:schemeClr val="tx1"/>
                              </a:solidFill>
                            </a:rPr>
                            <a:t>S11 (dB)</a:t>
                          </a:r>
                          <a:endParaRPr lang="ko-KR" altLang="en-US" sz="18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3027487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800" b="1" dirty="0">
                              <a:solidFill>
                                <a:schemeClr val="tx1"/>
                              </a:solidFill>
                            </a:rPr>
                            <a:t>IB –IIP3 (dB)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3027487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800" b="1" dirty="0">
                              <a:solidFill>
                                <a:schemeClr val="tx1"/>
                              </a:solidFill>
                            </a:rPr>
                            <a:t>IB –P1dB(dB)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63523"/>
                      </a:ext>
                    </a:extLst>
                  </a:tr>
                  <a:tr h="680987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2000" b="1" dirty="0"/>
                            <a:t>65-nm</a:t>
                          </a:r>
                          <a:endParaRPr lang="ko-KR" altLang="en-US" sz="2000" b="1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2000" b="1" dirty="0"/>
                            <a:t>1</a:t>
                          </a:r>
                          <a:endParaRPr lang="ko-KR" altLang="en-US" sz="2000" b="1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2000" b="1" dirty="0"/>
                            <a:t>0.13</a:t>
                          </a:r>
                          <a:endParaRPr lang="ko-KR" altLang="en-US" sz="2000" b="1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2000" b="1" dirty="0"/>
                            <a:t>10.6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2000" b="1" dirty="0"/>
                            <a:t>25.7 -29</a:t>
                          </a:r>
                          <a:endParaRPr lang="ko-KR" altLang="en-US" sz="2000" b="1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2000" b="1" dirty="0"/>
                            <a:t>9.4</a:t>
                          </a:r>
                          <a:endParaRPr lang="ko-KR" altLang="en-US" sz="2000" b="1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2000" b="1" dirty="0"/>
                            <a:t>12.1-2.7</a:t>
                          </a:r>
                          <a:endParaRPr lang="ko-KR" altLang="en-US" sz="2000" b="1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2000" b="1" dirty="0"/>
                            <a:t>3.6-4.3</a:t>
                          </a:r>
                          <a:endParaRPr lang="ko-KR" altLang="en-US" sz="2000" b="1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2000" b="1" dirty="0"/>
                            <a:t>&lt;-10</a:t>
                          </a:r>
                          <a:endParaRPr lang="ko-KR" altLang="en-US" sz="2000" b="1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2000" b="1" dirty="0"/>
                            <a:t>&gt;-6.2</a:t>
                          </a:r>
                          <a:endParaRPr lang="ko-KR" altLang="en-US" sz="2000" b="1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2000" b="1" dirty="0"/>
                            <a:t>&gt;-20.5</a:t>
                          </a:r>
                          <a:endParaRPr lang="ko-KR" altLang="en-US" sz="2000" b="1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04227628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8" name="표 55">
                <a:extLst>
                  <a:ext uri="{FF2B5EF4-FFF2-40B4-BE49-F238E27FC236}">
                    <a16:creationId xmlns:a16="http://schemas.microsoft.com/office/drawing/2014/main" id="{0A0889C5-D0CF-51C8-9043-1A1C8B88A2B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87293346"/>
                  </p:ext>
                </p:extLst>
              </p:nvPr>
            </p:nvGraphicFramePr>
            <p:xfrm>
              <a:off x="15652727" y="25224496"/>
              <a:ext cx="13015362" cy="126874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80644">
                      <a:extLst>
                        <a:ext uri="{9D8B030D-6E8A-4147-A177-3AD203B41FA5}">
                          <a16:colId xmlns:a16="http://schemas.microsoft.com/office/drawing/2014/main" val="1958225103"/>
                        </a:ext>
                      </a:extLst>
                    </a:gridCol>
                    <a:gridCol w="1001486">
                      <a:extLst>
                        <a:ext uri="{9D8B030D-6E8A-4147-A177-3AD203B41FA5}">
                          <a16:colId xmlns:a16="http://schemas.microsoft.com/office/drawing/2014/main" val="405080801"/>
                        </a:ext>
                      </a:extLst>
                    </a:gridCol>
                    <a:gridCol w="1306286">
                      <a:extLst>
                        <a:ext uri="{9D8B030D-6E8A-4147-A177-3AD203B41FA5}">
                          <a16:colId xmlns:a16="http://schemas.microsoft.com/office/drawing/2014/main" val="2452757780"/>
                        </a:ext>
                      </a:extLst>
                    </a:gridCol>
                    <a:gridCol w="1306286">
                      <a:extLst>
                        <a:ext uri="{9D8B030D-6E8A-4147-A177-3AD203B41FA5}">
                          <a16:colId xmlns:a16="http://schemas.microsoft.com/office/drawing/2014/main" val="1503672759"/>
                        </a:ext>
                      </a:extLst>
                    </a:gridCol>
                    <a:gridCol w="1176956">
                      <a:extLst>
                        <a:ext uri="{9D8B030D-6E8A-4147-A177-3AD203B41FA5}">
                          <a16:colId xmlns:a16="http://schemas.microsoft.com/office/drawing/2014/main" val="308145906"/>
                        </a:ext>
                      </a:extLst>
                    </a:gridCol>
                    <a:gridCol w="967367">
                      <a:extLst>
                        <a:ext uri="{9D8B030D-6E8A-4147-A177-3AD203B41FA5}">
                          <a16:colId xmlns:a16="http://schemas.microsoft.com/office/drawing/2014/main" val="3845851948"/>
                        </a:ext>
                      </a:extLst>
                    </a:gridCol>
                    <a:gridCol w="1070697">
                      <a:extLst>
                        <a:ext uri="{9D8B030D-6E8A-4147-A177-3AD203B41FA5}">
                          <a16:colId xmlns:a16="http://schemas.microsoft.com/office/drawing/2014/main" val="188360240"/>
                        </a:ext>
                      </a:extLst>
                    </a:gridCol>
                    <a:gridCol w="929578">
                      <a:extLst>
                        <a:ext uri="{9D8B030D-6E8A-4147-A177-3AD203B41FA5}">
                          <a16:colId xmlns:a16="http://schemas.microsoft.com/office/drawing/2014/main" val="2693428378"/>
                        </a:ext>
                      </a:extLst>
                    </a:gridCol>
                    <a:gridCol w="1370830">
                      <a:extLst>
                        <a:ext uri="{9D8B030D-6E8A-4147-A177-3AD203B41FA5}">
                          <a16:colId xmlns:a16="http://schemas.microsoft.com/office/drawing/2014/main" val="1587417993"/>
                        </a:ext>
                      </a:extLst>
                    </a:gridCol>
                    <a:gridCol w="1452616">
                      <a:extLst>
                        <a:ext uri="{9D8B030D-6E8A-4147-A177-3AD203B41FA5}">
                          <a16:colId xmlns:a16="http://schemas.microsoft.com/office/drawing/2014/main" val="3407406761"/>
                        </a:ext>
                      </a:extLst>
                    </a:gridCol>
                    <a:gridCol w="1452616">
                      <a:extLst>
                        <a:ext uri="{9D8B030D-6E8A-4147-A177-3AD203B41FA5}">
                          <a16:colId xmlns:a16="http://schemas.microsoft.com/office/drawing/2014/main" val="2805089558"/>
                        </a:ext>
                      </a:extLst>
                    </a:gridCol>
                  </a:tblGrid>
                  <a:tr h="587756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900" b="1" dirty="0">
                              <a:solidFill>
                                <a:schemeClr val="tx1"/>
                              </a:solidFill>
                            </a:rPr>
                            <a:t>Process</a:t>
                          </a:r>
                          <a:endParaRPr lang="ko-KR" altLang="en-US" sz="19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900" b="1" dirty="0">
                              <a:solidFill>
                                <a:schemeClr val="tx1"/>
                              </a:solidFill>
                            </a:rPr>
                            <a:t>VDD (V)</a:t>
                          </a:r>
                          <a:endParaRPr lang="ko-KR" altLang="en-US" sz="19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3"/>
                          <a:stretch>
                            <a:fillRect l="-151628" t="-5155" r="-743256" b="-118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3027487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800" b="1" dirty="0">
                              <a:solidFill>
                                <a:schemeClr val="tx1"/>
                              </a:solidFill>
                            </a:rPr>
                            <a:t>Power (</a:t>
                          </a:r>
                          <a:r>
                            <a:rPr lang="en-US" altLang="ko-KR" sz="1800" b="1" dirty="0" err="1">
                              <a:solidFill>
                                <a:schemeClr val="tx1"/>
                              </a:solidFill>
                            </a:rPr>
                            <a:t>mW</a:t>
                          </a:r>
                          <a:r>
                            <a:rPr lang="en-US" altLang="ko-KR" sz="1800" b="1" dirty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  <a:endParaRPr lang="ko-KR" altLang="en-US" sz="18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3027487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800" b="1" dirty="0">
                              <a:solidFill>
                                <a:schemeClr val="tx1"/>
                              </a:solidFill>
                            </a:rPr>
                            <a:t>Freq (GHz)</a:t>
                          </a:r>
                          <a:endParaRPr lang="ko-KR" altLang="en-US" sz="18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3027487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800" b="1" dirty="0">
                              <a:solidFill>
                                <a:schemeClr val="tx1"/>
                              </a:solidFill>
                            </a:rPr>
                            <a:t>GCR (dB)</a:t>
                          </a:r>
                          <a:endParaRPr lang="ko-KR" altLang="en-US" sz="18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3027487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800" b="1" dirty="0">
                              <a:solidFill>
                                <a:schemeClr val="tx1"/>
                              </a:solidFill>
                            </a:rPr>
                            <a:t>Gain (dB)</a:t>
                          </a:r>
                          <a:endParaRPr lang="ko-KR" altLang="en-US" sz="18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3027487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800" b="1" dirty="0">
                              <a:solidFill>
                                <a:schemeClr val="tx1"/>
                              </a:solidFill>
                            </a:rPr>
                            <a:t>NF (dB)</a:t>
                          </a:r>
                          <a:endParaRPr lang="ko-KR" altLang="en-US" sz="18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3027487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800" b="1" dirty="0">
                              <a:solidFill>
                                <a:schemeClr val="tx1"/>
                              </a:solidFill>
                            </a:rPr>
                            <a:t>S11 (dB)</a:t>
                          </a:r>
                          <a:endParaRPr lang="ko-KR" altLang="en-US" sz="18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3027487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800" b="1" dirty="0">
                              <a:solidFill>
                                <a:schemeClr val="tx1"/>
                              </a:solidFill>
                            </a:rPr>
                            <a:t>IB –IIP3 (dB)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3027487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800" b="1" dirty="0">
                              <a:solidFill>
                                <a:schemeClr val="tx1"/>
                              </a:solidFill>
                            </a:rPr>
                            <a:t>IB –P1dB(dB)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63523"/>
                      </a:ext>
                    </a:extLst>
                  </a:tr>
                  <a:tr h="680987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2000" b="1" dirty="0"/>
                            <a:t>65-nm</a:t>
                          </a:r>
                          <a:endParaRPr lang="ko-KR" altLang="en-US" sz="2000" b="1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2000" b="1" dirty="0"/>
                            <a:t>1</a:t>
                          </a:r>
                          <a:endParaRPr lang="ko-KR" altLang="en-US" sz="2000" b="1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2000" b="1" dirty="0"/>
                            <a:t>0.13</a:t>
                          </a:r>
                          <a:endParaRPr lang="ko-KR" altLang="en-US" sz="2000" b="1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2000" b="1" dirty="0"/>
                            <a:t>10.6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2000" b="1" dirty="0"/>
                            <a:t>25.7 -29</a:t>
                          </a:r>
                          <a:endParaRPr lang="ko-KR" altLang="en-US" sz="2000" b="1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2000" b="1" dirty="0"/>
                            <a:t>9.4</a:t>
                          </a:r>
                          <a:endParaRPr lang="ko-KR" altLang="en-US" sz="2000" b="1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2000" b="1" dirty="0"/>
                            <a:t>12.1-2.7</a:t>
                          </a:r>
                          <a:endParaRPr lang="ko-KR" altLang="en-US" sz="2000" b="1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2000" b="1" dirty="0"/>
                            <a:t>3.6-4.3</a:t>
                          </a:r>
                          <a:endParaRPr lang="ko-KR" altLang="en-US" sz="2000" b="1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2000" b="1" dirty="0"/>
                            <a:t>&lt;-10</a:t>
                          </a:r>
                          <a:endParaRPr lang="ko-KR" altLang="en-US" sz="2000" b="1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2000" b="1" dirty="0"/>
                            <a:t>&gt;-6.2</a:t>
                          </a:r>
                          <a:endParaRPr lang="ko-KR" altLang="en-US" sz="2000" b="1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2000" b="1" dirty="0"/>
                            <a:t>&gt;-20.5</a:t>
                          </a:r>
                          <a:endParaRPr lang="ko-KR" altLang="en-US" sz="2000" b="1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04227628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6" name="TextBox 55">
            <a:extLst>
              <a:ext uri="{FF2B5EF4-FFF2-40B4-BE49-F238E27FC236}">
                <a16:creationId xmlns:a16="http://schemas.microsoft.com/office/drawing/2014/main" id="{EDA71B4C-7D04-4FCE-B41B-65445427F18D}"/>
              </a:ext>
            </a:extLst>
          </p:cNvPr>
          <p:cNvSpPr txBox="1"/>
          <p:nvPr/>
        </p:nvSpPr>
        <p:spPr>
          <a:xfrm>
            <a:off x="15652727" y="24429478"/>
            <a:ext cx="118977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n-US" altLang="ko-KR" sz="3600" dirty="0"/>
              <a:t>Proposed Noise Cancelling VGA with Transformer 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3D7C6B60-C588-B5CA-9E72-DEA15AF05FE6}"/>
              </a:ext>
            </a:extLst>
          </p:cNvPr>
          <p:cNvSpPr txBox="1"/>
          <p:nvPr/>
        </p:nvSpPr>
        <p:spPr>
          <a:xfrm>
            <a:off x="16835379" y="31516860"/>
            <a:ext cx="27797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/>
              <a:t>&lt; Measured gains  with </a:t>
            </a:r>
          </a:p>
          <a:p>
            <a:r>
              <a:rPr lang="en-US" altLang="ko-KR" sz="2000" dirty="0"/>
              <a:t>different gain settings&gt;</a:t>
            </a:r>
            <a:endParaRPr lang="ko-KR" altLang="en-US" sz="2000" dirty="0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EBA8417A-D43E-35C9-0A4E-1A5377F15DC5}"/>
              </a:ext>
            </a:extLst>
          </p:cNvPr>
          <p:cNvSpPr txBox="1"/>
          <p:nvPr/>
        </p:nvSpPr>
        <p:spPr>
          <a:xfrm>
            <a:off x="21508979" y="31516860"/>
            <a:ext cx="27797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/>
              <a:t>&lt; Measured NFs  with </a:t>
            </a:r>
          </a:p>
          <a:p>
            <a:r>
              <a:rPr lang="en-US" altLang="ko-KR" sz="2000" dirty="0"/>
              <a:t>different gain settings&gt;</a:t>
            </a:r>
            <a:endParaRPr lang="ko-KR" altLang="en-US" sz="2000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202C7D2F-293E-6E7C-7149-4683BAC081E9}"/>
              </a:ext>
            </a:extLst>
          </p:cNvPr>
          <p:cNvPicPr>
            <a:picLocks noChangeAspect="1"/>
          </p:cNvPicPr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6853" y="41163545"/>
            <a:ext cx="3430224" cy="15603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1572BB1-E44E-0E0F-5496-9F9BE6D51E7F}"/>
              </a:ext>
            </a:extLst>
          </p:cNvPr>
          <p:cNvSpPr txBox="1"/>
          <p:nvPr/>
        </p:nvSpPr>
        <p:spPr>
          <a:xfrm>
            <a:off x="7354603" y="41599515"/>
            <a:ext cx="145672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 lang="ko-KR" altLang="en-US"/>
            </a:pPr>
            <a:r>
              <a:rPr lang="en-US" altLang="ko-KR" sz="2400" b="1" dirty="0">
                <a:latin typeface="맑은 고딕"/>
                <a:ea typeface="맑은 고딕"/>
              </a:rPr>
              <a:t>RF and Analog integrated Circuit </a:t>
            </a:r>
            <a:r>
              <a:rPr lang="en-US" altLang="ko-KR" sz="2400" b="1" dirty="0" err="1">
                <a:latin typeface="맑은 고딕"/>
                <a:ea typeface="맑은 고딕"/>
              </a:rPr>
              <a:t>dEsign</a:t>
            </a:r>
            <a:r>
              <a:rPr lang="en-US" altLang="ko-KR" sz="2400" b="1" dirty="0">
                <a:latin typeface="맑은 고딕"/>
                <a:ea typeface="맑은 고딕"/>
              </a:rPr>
              <a:t> (RF-ACE) Lab, </a:t>
            </a:r>
            <a:r>
              <a:rPr lang="en-US" altLang="ko-KR" sz="2400" b="1" dirty="0" err="1">
                <a:latin typeface="맑은 고딕"/>
                <a:ea typeface="맑은 고딕"/>
              </a:rPr>
              <a:t>Chungnam</a:t>
            </a:r>
            <a:r>
              <a:rPr lang="en-US" altLang="ko-KR" sz="2400" b="1" dirty="0">
                <a:latin typeface="맑은 고딕"/>
                <a:ea typeface="맑은 고딕"/>
              </a:rPr>
              <a:t> National University </a:t>
            </a:r>
          </a:p>
          <a:p>
            <a:pPr lvl="0">
              <a:defRPr lang="ko-KR" altLang="en-US"/>
            </a:pPr>
            <a:r>
              <a:rPr lang="en-US" altLang="ko-KR" sz="2400" b="1" dirty="0">
                <a:latin typeface="맑은 고딕"/>
                <a:ea typeface="맑은 고딕"/>
              </a:rPr>
              <a:t>Address: 99</a:t>
            </a:r>
            <a:r>
              <a:rPr lang="ko-KR" altLang="en-US" sz="2400" b="1" dirty="0">
                <a:latin typeface="맑은 고딕"/>
                <a:ea typeface="맑은 고딕"/>
              </a:rPr>
              <a:t> </a:t>
            </a:r>
            <a:r>
              <a:rPr lang="en-US" altLang="ko-KR" sz="2400" b="1" dirty="0" err="1">
                <a:latin typeface="맑은 고딕"/>
                <a:ea typeface="맑은 고딕"/>
              </a:rPr>
              <a:t>Daehak-ro</a:t>
            </a:r>
            <a:r>
              <a:rPr lang="en-US" altLang="ko-KR" sz="2400" b="1" dirty="0">
                <a:latin typeface="맑은 고딕"/>
                <a:ea typeface="맑은 고딕"/>
              </a:rPr>
              <a:t>, </a:t>
            </a:r>
            <a:r>
              <a:rPr lang="en-US" altLang="ko-KR" sz="2400" b="1" dirty="0" err="1">
                <a:latin typeface="맑은 고딕"/>
                <a:ea typeface="맑은 고딕"/>
              </a:rPr>
              <a:t>Bldg</a:t>
            </a:r>
            <a:r>
              <a:rPr lang="en-US" altLang="ko-KR" sz="2400" b="1" dirty="0">
                <a:latin typeface="맑은 고딕"/>
                <a:ea typeface="맑은 고딕"/>
              </a:rPr>
              <a:t> E2 Room #425, </a:t>
            </a:r>
            <a:r>
              <a:rPr lang="en-US" altLang="ko-KR" sz="2400" b="1" dirty="0" err="1">
                <a:latin typeface="맑은 고딕"/>
                <a:ea typeface="맑은 고딕"/>
              </a:rPr>
              <a:t>Yuseong-gu</a:t>
            </a:r>
            <a:r>
              <a:rPr lang="en-US" altLang="ko-KR" sz="2400" b="1" dirty="0">
                <a:latin typeface="맑은 고딕"/>
                <a:ea typeface="맑은 고딕"/>
              </a:rPr>
              <a:t>, Daejeon, Korea (34134)</a:t>
            </a:r>
          </a:p>
          <a:p>
            <a:pPr lvl="0">
              <a:defRPr lang="ko-KR" altLang="en-US"/>
            </a:pPr>
            <a:r>
              <a:rPr lang="en-US" altLang="ko-KR" sz="2400" b="1" dirty="0">
                <a:latin typeface="맑은 고딕"/>
                <a:ea typeface="맑은 고딕"/>
              </a:rPr>
              <a:t>Email: jh.han@cnu.ac.kr	 	Tel: +82-42-821-5665                                        </a:t>
            </a:r>
            <a:r>
              <a:rPr lang="ko-KR" altLang="en-US" sz="2400" b="1" dirty="0">
                <a:latin typeface="맑은 고딕"/>
                <a:ea typeface="맑은 고딕"/>
              </a:rPr>
              <a:t>               </a:t>
            </a:r>
            <a:r>
              <a:rPr lang="en-US" altLang="ko-KR" sz="2400" b="1" dirty="0">
                <a:latin typeface="맑은 고딕"/>
                <a:ea typeface="맑은 고딕"/>
              </a:rPr>
              <a:t> 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CF2B1A7C-FA6F-A43D-DF14-C2E787BB7535}"/>
              </a:ext>
            </a:extLst>
          </p:cNvPr>
          <p:cNvSpPr txBox="1">
            <a:spLocks/>
          </p:cNvSpPr>
          <p:nvPr/>
        </p:nvSpPr>
        <p:spPr>
          <a:xfrm>
            <a:off x="7280178" y="41004242"/>
            <a:ext cx="3461574" cy="921594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2000" b="1" kern="1200">
                <a:solidFill>
                  <a:schemeClr val="tx2">
                    <a:lumMod val="50000"/>
                  </a:schemeClr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800" b="1" kern="12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1800" b="1" kern="12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600" b="1" kern="12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1600" b="1" kern="12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</a:pPr>
            <a:r>
              <a:rPr kumimoji="1" lang="en-US" altLang="ko-KR" sz="4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RF-ACE Lab.</a:t>
            </a:r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0EB822E0-C04D-5CA8-6052-57EB66993908}"/>
              </a:ext>
            </a:extLst>
          </p:cNvPr>
          <p:cNvPicPr>
            <a:picLocks noChangeAspect="1"/>
          </p:cNvPicPr>
          <p:nvPr/>
        </p:nvPicPr>
        <p:blipFill>
          <a:blip r:embed="rId3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6939" y="41004243"/>
            <a:ext cx="1795289" cy="1851272"/>
          </a:xfrm>
          <a:prstGeom prst="rect">
            <a:avLst/>
          </a:prstGeom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0CDFC94D-E25A-6C4B-FB0E-0138800F7300}"/>
              </a:ext>
            </a:extLst>
          </p:cNvPr>
          <p:cNvPicPr>
            <a:picLocks noChangeAspect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9003" y="8402421"/>
            <a:ext cx="2857143" cy="2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776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2142</TotalTime>
  <Words>554</Words>
  <Application>Microsoft Office PowerPoint</Application>
  <PresentationFormat>사용자 지정</PresentationFormat>
  <Paragraphs>51</Paragraphs>
  <Slides>1</Slides>
  <Notes>0</Notes>
  <HiddenSlides>0</HiddenSlides>
  <MMClips>0</MMClips>
  <ScaleCrop>false</ScaleCrop>
  <HeadingPairs>
    <vt:vector size="8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9" baseType="lpstr">
      <vt:lpstr>맑은 고딕</vt:lpstr>
      <vt:lpstr>Arial</vt:lpstr>
      <vt:lpstr>Calibri</vt:lpstr>
      <vt:lpstr>Calibri Light</vt:lpstr>
      <vt:lpstr>Cambria Math</vt:lpstr>
      <vt:lpstr>Wingdings</vt:lpstr>
      <vt:lpstr>Office 테마</vt:lpstr>
      <vt:lpstr>Graph</vt:lpstr>
      <vt:lpstr>PowerPoint 프레젠테이션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Registered User</dc:creator>
  <cp:lastModifiedBy>김준협</cp:lastModifiedBy>
  <cp:revision>96</cp:revision>
  <dcterms:created xsi:type="dcterms:W3CDTF">2018-03-08T06:02:33Z</dcterms:created>
  <dcterms:modified xsi:type="dcterms:W3CDTF">2024-06-22T05:21:27Z</dcterms:modified>
</cp:coreProperties>
</file>