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572" autoAdjust="0"/>
    <p:restoredTop sz="94660"/>
  </p:normalViewPr>
  <p:slideViewPr>
    <p:cSldViewPr snapToGrid="0">
      <p:cViewPr>
        <p:scale>
          <a:sx n="50" d="100"/>
          <a:sy n="50" d="100"/>
        </p:scale>
        <p:origin x="-66" y="-3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2024-06-25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2024-06-25</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gi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직사각형 85">
            <a:extLst>
              <a:ext uri="{FF2B5EF4-FFF2-40B4-BE49-F238E27FC236}">
                <a16:creationId xmlns:a16="http://schemas.microsoft.com/office/drawing/2014/main" id="{5846B7C2-3DFE-4CA7-B8B6-01D739B41AD8}"/>
              </a:ext>
            </a:extLst>
          </p:cNvPr>
          <p:cNvSpPr/>
          <p:nvPr/>
        </p:nvSpPr>
        <p:spPr>
          <a:xfrm>
            <a:off x="835730" y="36088361"/>
            <a:ext cx="28484063" cy="4666004"/>
          </a:xfrm>
          <a:prstGeom prst="rect">
            <a:avLst/>
          </a:prstGeom>
          <a:solidFill>
            <a:schemeClr val="bg1"/>
          </a:solidFill>
          <a:ln w="28575">
            <a:solidFill>
              <a:srgbClr val="001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183" fontAlgn="auto">
              <a:spcBef>
                <a:spcPts val="0"/>
              </a:spcBef>
              <a:spcAft>
                <a:spcPts val="0"/>
              </a:spcAft>
              <a:defRPr/>
            </a:pPr>
            <a:endParaRPr kumimoji="0" lang="ko-KR" altLang="en-US" dirty="0">
              <a:latin typeface="Arial" pitchFamily="34" charset="0"/>
              <a:cs typeface="Arial" pitchFamily="34" charset="0"/>
            </a:endParaRPr>
          </a:p>
        </p:txBody>
      </p:sp>
      <p:sp>
        <p:nvSpPr>
          <p:cNvPr id="18" name="직사각형 17">
            <a:extLst>
              <a:ext uri="{FF2B5EF4-FFF2-40B4-BE49-F238E27FC236}">
                <a16:creationId xmlns:a16="http://schemas.microsoft.com/office/drawing/2014/main" id="{F85B10D3-53D2-490B-9F1C-8763FC8EDD40}"/>
              </a:ext>
            </a:extLst>
          </p:cNvPr>
          <p:cNvSpPr/>
          <p:nvPr/>
        </p:nvSpPr>
        <p:spPr>
          <a:xfrm>
            <a:off x="835730" y="14992455"/>
            <a:ext cx="28484063" cy="20175071"/>
          </a:xfrm>
          <a:prstGeom prst="rect">
            <a:avLst/>
          </a:prstGeom>
          <a:solidFill>
            <a:schemeClr val="bg1"/>
          </a:solidFill>
          <a:ln w="28575">
            <a:solidFill>
              <a:srgbClr val="001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183" fontAlgn="auto">
              <a:spcBef>
                <a:spcPts val="0"/>
              </a:spcBef>
              <a:spcAft>
                <a:spcPts val="0"/>
              </a:spcAft>
              <a:defRPr/>
            </a:pPr>
            <a:endParaRPr kumimoji="0" lang="ko-KR" altLang="en-US" dirty="0">
              <a:latin typeface="Arial" pitchFamily="34" charset="0"/>
              <a:cs typeface="Arial" pitchFamily="34" charset="0"/>
            </a:endParaRPr>
          </a:p>
        </p:txBody>
      </p:sp>
      <p:sp>
        <p:nvSpPr>
          <p:cNvPr id="15" name="직사각형 14">
            <a:extLst>
              <a:ext uri="{FF2B5EF4-FFF2-40B4-BE49-F238E27FC236}">
                <a16:creationId xmlns:a16="http://schemas.microsoft.com/office/drawing/2014/main" id="{274DE157-06B9-4B89-B0E9-73C7470C84EC}"/>
              </a:ext>
            </a:extLst>
          </p:cNvPr>
          <p:cNvSpPr/>
          <p:nvPr/>
        </p:nvSpPr>
        <p:spPr>
          <a:xfrm>
            <a:off x="835731" y="8154184"/>
            <a:ext cx="28484063" cy="5907626"/>
          </a:xfrm>
          <a:prstGeom prst="rect">
            <a:avLst/>
          </a:prstGeom>
          <a:solidFill>
            <a:schemeClr val="bg1"/>
          </a:solidFill>
          <a:ln w="28575">
            <a:solidFill>
              <a:srgbClr val="001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183" fontAlgn="auto">
              <a:spcBef>
                <a:spcPts val="0"/>
              </a:spcBef>
              <a:spcAft>
                <a:spcPts val="0"/>
              </a:spcAft>
              <a:defRPr/>
            </a:pPr>
            <a:endParaRPr kumimoji="0" lang="ko-KR" altLang="en-US">
              <a:latin typeface="Arial" pitchFamily="34" charset="0"/>
              <a:cs typeface="Arial" pitchFamily="34" charset="0"/>
            </a:endParaRPr>
          </a:p>
        </p:txBody>
      </p:sp>
      <p:sp>
        <p:nvSpPr>
          <p:cNvPr id="5" name="모서리가 둥근 직사각형 4"/>
          <p:cNvSpPr/>
          <p:nvPr/>
        </p:nvSpPr>
        <p:spPr>
          <a:xfrm>
            <a:off x="81909" y="3135085"/>
            <a:ext cx="29816424" cy="326621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0" b="1" dirty="0">
                <a:ln w="28575">
                  <a:noFill/>
                  <a:prstDash val="dash"/>
                </a:ln>
                <a:solidFill>
                  <a:schemeClr val="tx1"/>
                </a:solidFill>
              </a:rPr>
              <a:t>Design Automation of High-Speed ADC using Template-optimization-hybrid Layout Generator and Constrained Discrete Bayesian Optimization      </a:t>
            </a:r>
          </a:p>
        </p:txBody>
      </p:sp>
      <p:sp>
        <p:nvSpPr>
          <p:cNvPr id="12" name="TextBox 10">
            <a:extLst>
              <a:ext uri="{FF2B5EF4-FFF2-40B4-BE49-F238E27FC236}">
                <a16:creationId xmlns:a16="http://schemas.microsoft.com/office/drawing/2014/main" id="{8768F581-693D-4B10-9628-6C9C6FE3D4B7}"/>
              </a:ext>
            </a:extLst>
          </p:cNvPr>
          <p:cNvSpPr txBox="1">
            <a:spLocks noChangeArrowheads="1"/>
          </p:cNvSpPr>
          <p:nvPr/>
        </p:nvSpPr>
        <p:spPr bwMode="auto">
          <a:xfrm>
            <a:off x="229394" y="5939763"/>
            <a:ext cx="30275212" cy="1616326"/>
          </a:xfrm>
          <a:prstGeom prst="rect">
            <a:avLst/>
          </a:prstGeom>
          <a:noFill/>
          <a:ln w="9525">
            <a:noFill/>
            <a:miter lim="800000"/>
            <a:headEnd/>
            <a:tailEnd/>
          </a:ln>
        </p:spPr>
        <p:txBody>
          <a:bodyPr wrap="square" lIns="91934" tIns="45967" rIns="91934" bIns="45967">
            <a:spAutoFit/>
          </a:bodyPr>
          <a:lstStyle/>
          <a:p>
            <a:pPr algn="ctr"/>
            <a:r>
              <a:rPr kumimoji="0" lang="en-US" altLang="ko-KR" sz="3300" b="1" spc="50" dirty="0">
                <a:ln w="13500">
                  <a:noFill/>
                  <a:prstDash val="solid"/>
                </a:ln>
                <a:solidFill>
                  <a:schemeClr val="tx1">
                    <a:alpha val="95000"/>
                  </a:schemeClr>
                </a:solidFill>
                <a:latin typeface="Arial" panose="020B0604020202020204" pitchFamily="34" charset="0"/>
                <a:ea typeface="맑은 고딕" pitchFamily="50" charset="-127"/>
                <a:cs typeface="Arial" panose="020B0604020202020204" pitchFamily="34" charset="0"/>
              </a:rPr>
              <a:t>Hyeongjin Kim and Seung-Tak Ryu</a:t>
            </a:r>
          </a:p>
          <a:p>
            <a:pPr algn="ctr"/>
            <a:r>
              <a:rPr kumimoji="0" lang="en-US" altLang="ko-KR" sz="3300" b="1" spc="50" dirty="0">
                <a:ln w="13500">
                  <a:noFill/>
                  <a:prstDash val="solid"/>
                </a:ln>
                <a:solidFill>
                  <a:schemeClr val="tx1">
                    <a:alpha val="95000"/>
                  </a:schemeClr>
                </a:solidFill>
                <a:latin typeface="Arial" panose="020B0604020202020204" pitchFamily="34" charset="0"/>
                <a:ea typeface="맑은 고딕" pitchFamily="50" charset="-127"/>
                <a:cs typeface="Arial" panose="020B0604020202020204" pitchFamily="34" charset="0"/>
              </a:rPr>
              <a:t>Korea Advanced Institute of Science and Technology (KAIST), Daejeon, Korea</a:t>
            </a:r>
          </a:p>
          <a:p>
            <a:pPr algn="ctr"/>
            <a:r>
              <a:rPr kumimoji="0" lang="en-US" altLang="ko-KR" sz="3300" b="1" spc="50" dirty="0">
                <a:ln w="13500">
                  <a:noFill/>
                  <a:prstDash val="solid"/>
                </a:ln>
                <a:solidFill>
                  <a:schemeClr val="tx1">
                    <a:alpha val="95000"/>
                  </a:schemeClr>
                </a:solidFill>
                <a:latin typeface="Arial" panose="020B0604020202020204" pitchFamily="34" charset="0"/>
                <a:ea typeface="맑은 고딕" pitchFamily="50" charset="-127"/>
                <a:cs typeface="Arial" panose="020B0604020202020204" pitchFamily="34" charset="0"/>
              </a:rPr>
              <a:t>Mixed-Signal Integrated Circuits Laboratory (MSICL), gudwls2525@kaist.ac.kr</a:t>
            </a:r>
            <a:endParaRPr kumimoji="0" lang="ko-KR" altLang="en-US" sz="3300" b="1" spc="50" dirty="0">
              <a:ln w="13500">
                <a:noFill/>
                <a:prstDash val="solid"/>
              </a:ln>
              <a:solidFill>
                <a:schemeClr val="tx1">
                  <a:alpha val="95000"/>
                </a:schemeClr>
              </a:solidFill>
              <a:latin typeface="Arial" panose="020B0604020202020204" pitchFamily="34" charset="0"/>
              <a:ea typeface="맑은 고딕" pitchFamily="50" charset="-127"/>
              <a:cs typeface="Arial" panose="020B0604020202020204" pitchFamily="34" charset="0"/>
            </a:endParaRPr>
          </a:p>
        </p:txBody>
      </p:sp>
      <p:sp>
        <p:nvSpPr>
          <p:cNvPr id="13" name="모서리가 둥근 직사각형 81">
            <a:extLst>
              <a:ext uri="{FF2B5EF4-FFF2-40B4-BE49-F238E27FC236}">
                <a16:creationId xmlns:a16="http://schemas.microsoft.com/office/drawing/2014/main" id="{BC4FA413-AF8D-4514-9310-FAD7F75C094A}"/>
              </a:ext>
            </a:extLst>
          </p:cNvPr>
          <p:cNvSpPr>
            <a:spLocks/>
          </p:cNvSpPr>
          <p:nvPr/>
        </p:nvSpPr>
        <p:spPr>
          <a:xfrm>
            <a:off x="1428751" y="7685478"/>
            <a:ext cx="27360000" cy="937411"/>
          </a:xfrm>
          <a:prstGeom prst="roundRect">
            <a:avLst>
              <a:gd name="adj" fmla="val 15686"/>
            </a:avLst>
          </a:prstGeom>
          <a:solidFill>
            <a:schemeClr val="accent1">
              <a:lumMod val="20000"/>
              <a:lumOff val="80000"/>
            </a:schemeClr>
          </a:solidFill>
          <a:ln>
            <a:solidFill>
              <a:srgbClr val="001236"/>
            </a:solidFill>
          </a:ln>
        </p:spPr>
        <p:style>
          <a:lnRef idx="1">
            <a:schemeClr val="accent1"/>
          </a:lnRef>
          <a:fillRef idx="2">
            <a:schemeClr val="accent1"/>
          </a:fillRef>
          <a:effectRef idx="1">
            <a:schemeClr val="accent1"/>
          </a:effectRef>
          <a:fontRef idx="minor">
            <a:schemeClr val="dk1"/>
          </a:fontRef>
        </p:style>
        <p:txBody>
          <a:bodyPr anchor="ctr"/>
          <a:lstStyle/>
          <a:p>
            <a:pPr algn="ctr" defTabSz="4176183" fontAlgn="auto">
              <a:spcBef>
                <a:spcPts val="0"/>
              </a:spcBef>
              <a:spcAft>
                <a:spcPts val="0"/>
              </a:spcAft>
              <a:defRPr/>
            </a:pPr>
            <a:r>
              <a:rPr kumimoji="0" lang="en-US" altLang="ko-KR" sz="4400" b="1" dirty="0">
                <a:solidFill>
                  <a:schemeClr val="tx1"/>
                </a:solidFill>
                <a:latin typeface="Arial" panose="020B0604020202020204" pitchFamily="34" charset="0"/>
                <a:ea typeface="맑은 고딕" pitchFamily="50" charset="-127"/>
                <a:cs typeface="Arial" panose="020B0604020202020204" pitchFamily="34" charset="0"/>
              </a:rPr>
              <a:t>Abstract</a:t>
            </a:r>
            <a:endParaRPr kumimoji="0" lang="ko-KR" altLang="en-US" sz="4400" dirty="0">
              <a:solidFill>
                <a:schemeClr val="tx1"/>
              </a:solidFill>
              <a:latin typeface="Arial" pitchFamily="34" charset="0"/>
              <a:cs typeface="Arial" pitchFamily="34" charset="0"/>
            </a:endParaRPr>
          </a:p>
        </p:txBody>
      </p:sp>
      <p:sp>
        <p:nvSpPr>
          <p:cNvPr id="16" name="직사각형 15">
            <a:extLst>
              <a:ext uri="{FF2B5EF4-FFF2-40B4-BE49-F238E27FC236}">
                <a16:creationId xmlns:a16="http://schemas.microsoft.com/office/drawing/2014/main" id="{DBD88C14-5536-4DF9-B6CF-EDB966E08C28}"/>
              </a:ext>
            </a:extLst>
          </p:cNvPr>
          <p:cNvSpPr/>
          <p:nvPr/>
        </p:nvSpPr>
        <p:spPr>
          <a:xfrm>
            <a:off x="986114" y="8775014"/>
            <a:ext cx="28097706" cy="5172570"/>
          </a:xfrm>
          <a:prstGeom prst="rect">
            <a:avLst/>
          </a:prstGeom>
        </p:spPr>
        <p:txBody>
          <a:bodyPr wrap="square">
            <a:spAutoFit/>
          </a:bodyPr>
          <a:lstStyle/>
          <a:p>
            <a:pPr indent="457200" algn="just">
              <a:lnSpc>
                <a:spcPts val="5000"/>
              </a:lnSpc>
            </a:pPr>
            <a:r>
              <a:rPr lang="en-US" altLang="ko-KR" sz="3800" b="1" dirty="0">
                <a:solidFill>
                  <a:srgbClr val="001236"/>
                </a:solidFill>
                <a:latin typeface="Arial" panose="020B0604020202020204" pitchFamily="34" charset="0"/>
                <a:ea typeface="+mn-ea"/>
                <a:cs typeface="Arial" panose="020B0604020202020204" pitchFamily="34" charset="0"/>
              </a:rPr>
              <a:t> </a:t>
            </a:r>
            <a:r>
              <a:rPr lang="en-US" altLang="ko-KR" sz="3800" b="1" dirty="0">
                <a:solidFill>
                  <a:srgbClr val="001236"/>
                </a:solidFill>
                <a:latin typeface="Arial" panose="020B0604020202020204" pitchFamily="34" charset="0"/>
                <a:cs typeface="Arial" panose="020B0604020202020204" pitchFamily="34" charset="0"/>
              </a:rPr>
              <a:t>This work presents a framework to automate the design of analog circuits. The framework includes a layout generator and a device sizing algorithm, facilitating automatic circuit design up to the layout stage. Our proposed template-optimization-hybrid layout generator merges the advantages of both template-based and optimization-based approaches. This integration alleviates the need to extensively codify templates thanks to the routing algorithm. Concurrently, it secures a compact layout with minimal routing </a:t>
            </a:r>
            <a:r>
              <a:rPr lang="en-US" altLang="ko-KR" sz="3800" b="1" dirty="0" err="1">
                <a:solidFill>
                  <a:srgbClr val="001236"/>
                </a:solidFill>
                <a:latin typeface="Arial" panose="020B0604020202020204" pitchFamily="34" charset="0"/>
                <a:cs typeface="Arial" panose="020B0604020202020204" pitchFamily="34" charset="0"/>
              </a:rPr>
              <a:t>parasitics</a:t>
            </a:r>
            <a:r>
              <a:rPr lang="en-US" altLang="ko-KR" sz="3800" b="1" dirty="0">
                <a:solidFill>
                  <a:srgbClr val="001236"/>
                </a:solidFill>
                <a:latin typeface="Arial" panose="020B0604020202020204" pitchFamily="34" charset="0"/>
                <a:cs typeface="Arial" panose="020B0604020202020204" pitchFamily="34" charset="0"/>
              </a:rPr>
              <a:t> via template-driven placement that supports fingering-style layouts. Enhanced by the sizing algorithm, this framework efficiently produces layouts that meet design targets. While the sub-blocks of the ADCs are automatically generated, only the top layout is implemented manually. With this framework, a 6-bit SAR ADC is generated which achieves a 36.62 dB SNDR at 650MS/s with a 1.1V supply.</a:t>
            </a:r>
            <a:endParaRPr lang="ko-KR" altLang="en-US" sz="3800" b="1" dirty="0">
              <a:solidFill>
                <a:srgbClr val="001236"/>
              </a:solidFill>
              <a:latin typeface="Arial" panose="020B0604020202020204" pitchFamily="34" charset="0"/>
              <a:ea typeface="+mn-ea"/>
              <a:cs typeface="Arial" panose="020B0604020202020204" pitchFamily="34" charset="0"/>
            </a:endParaRPr>
          </a:p>
        </p:txBody>
      </p:sp>
      <p:sp>
        <p:nvSpPr>
          <p:cNvPr id="17" name="모서리가 둥근 직사각형 84">
            <a:extLst>
              <a:ext uri="{FF2B5EF4-FFF2-40B4-BE49-F238E27FC236}">
                <a16:creationId xmlns:a16="http://schemas.microsoft.com/office/drawing/2014/main" id="{811579EB-8421-48C3-B72E-1DF001242429}"/>
              </a:ext>
            </a:extLst>
          </p:cNvPr>
          <p:cNvSpPr/>
          <p:nvPr/>
        </p:nvSpPr>
        <p:spPr>
          <a:xfrm>
            <a:off x="1428751" y="14527605"/>
            <a:ext cx="27360000" cy="937411"/>
          </a:xfrm>
          <a:prstGeom prst="roundRect">
            <a:avLst>
              <a:gd name="adj" fmla="val 15686"/>
            </a:avLst>
          </a:prstGeom>
          <a:solidFill>
            <a:schemeClr val="accent1">
              <a:lumMod val="20000"/>
              <a:lumOff val="80000"/>
            </a:schemeClr>
          </a:solidFill>
          <a:ln>
            <a:solidFill>
              <a:srgbClr val="001236"/>
            </a:solidFill>
          </a:ln>
        </p:spPr>
        <p:style>
          <a:lnRef idx="1">
            <a:schemeClr val="accent1"/>
          </a:lnRef>
          <a:fillRef idx="2">
            <a:schemeClr val="accent1"/>
          </a:fillRef>
          <a:effectRef idx="1">
            <a:schemeClr val="accent1"/>
          </a:effectRef>
          <a:fontRef idx="minor">
            <a:schemeClr val="dk1"/>
          </a:fontRef>
        </p:style>
        <p:txBody>
          <a:bodyPr anchor="ctr"/>
          <a:lstStyle/>
          <a:p>
            <a:pPr algn="ctr" defTabSz="4176183" fontAlgn="auto">
              <a:spcBef>
                <a:spcPts val="0"/>
              </a:spcBef>
              <a:spcAft>
                <a:spcPts val="0"/>
              </a:spcAft>
              <a:defRPr/>
            </a:pPr>
            <a:r>
              <a:rPr kumimoji="0" lang="en-US" altLang="ko-KR" sz="4400" b="1" dirty="0">
                <a:solidFill>
                  <a:schemeClr val="tx1"/>
                </a:solidFill>
                <a:latin typeface="Arial" panose="020B0604020202020204" pitchFamily="34" charset="0"/>
                <a:ea typeface="맑은 고딕" pitchFamily="50" charset="-127"/>
                <a:cs typeface="Arial" panose="020B0604020202020204" pitchFamily="34" charset="0"/>
              </a:rPr>
              <a:t>Proposed Framework &amp; Measurement Results</a:t>
            </a:r>
            <a:endParaRPr kumimoji="0" lang="ko-KR" altLang="en-US" sz="4400" dirty="0">
              <a:solidFill>
                <a:schemeClr val="tx1"/>
              </a:solidFill>
              <a:latin typeface="Arial" pitchFamily="34" charset="0"/>
              <a:cs typeface="Arial" pitchFamily="34" charset="0"/>
            </a:endParaRPr>
          </a:p>
        </p:txBody>
      </p:sp>
      <p:sp>
        <p:nvSpPr>
          <p:cNvPr id="20" name="Content Placeholder 3">
            <a:extLst>
              <a:ext uri="{FF2B5EF4-FFF2-40B4-BE49-F238E27FC236}">
                <a16:creationId xmlns:a16="http://schemas.microsoft.com/office/drawing/2014/main" id="{1B8D0BCA-0709-46CD-93EB-3EE7C8856D0D}"/>
              </a:ext>
            </a:extLst>
          </p:cNvPr>
          <p:cNvSpPr txBox="1">
            <a:spLocks/>
          </p:cNvSpPr>
          <p:nvPr/>
        </p:nvSpPr>
        <p:spPr>
          <a:xfrm>
            <a:off x="932076" y="15527597"/>
            <a:ext cx="7485142" cy="937411"/>
          </a:xfrm>
          <a:prstGeom prst="rect">
            <a:avLst/>
          </a:prstGeom>
        </p:spPr>
        <p:txBody>
          <a:bodyPr vert="horz" wrap="square"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b="1" i="0" kern="1200" baseline="0">
                <a:solidFill>
                  <a:schemeClr val="tx2"/>
                </a:solidFill>
                <a:latin typeface="Arial" panose="020B0604020202020204" pitchFamily="34" charset="0"/>
                <a:ea typeface="+mn-ea"/>
                <a:cs typeface="Arial" panose="020B0604020202020204" pitchFamily="34" charset="0"/>
              </a:defRPr>
            </a:lvl1pPr>
            <a:lvl2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Arial" panose="020B0604020202020204" pitchFamily="34" charset="0"/>
                <a:ea typeface="+mn-ea"/>
                <a:cs typeface="Arial" panose="020B0604020202020204" pitchFamily="34" charset="0"/>
              </a:defRPr>
            </a:lvl2pPr>
            <a:lvl3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3pPr>
            <a:lvl4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4pPr>
            <a:lvl5pPr marL="72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0" kern="1200" baseline="0">
                <a:solidFill>
                  <a:schemeClr val="tx2"/>
                </a:solidFill>
                <a:latin typeface="Arial" panose="020B0604020202020204" pitchFamily="34" charset="0"/>
                <a:ea typeface="+mn-ea"/>
                <a:cs typeface="Arial" panose="020B0604020202020204" pitchFamily="34" charset="0"/>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fontAlgn="auto">
              <a:defRPr/>
            </a:pPr>
            <a:r>
              <a:rPr lang="en-US" sz="4000" dirty="0">
                <a:solidFill>
                  <a:srgbClr val="242852"/>
                </a:solidFill>
              </a:rPr>
              <a:t>Overall Framework</a:t>
            </a:r>
            <a:endParaRPr kumimoji="0" lang="en-US" sz="4000" dirty="0">
              <a:solidFill>
                <a:srgbClr val="242852"/>
              </a:solidFill>
            </a:endParaRP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en-US" sz="4000" b="1" i="0" u="none" strike="noStrike" kern="1200" cap="none" spc="0" normalizeH="0" baseline="0" noProof="0" dirty="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22" name="Content Placeholder 3">
            <a:extLst>
              <a:ext uri="{FF2B5EF4-FFF2-40B4-BE49-F238E27FC236}">
                <a16:creationId xmlns:a16="http://schemas.microsoft.com/office/drawing/2014/main" id="{B7532A33-D70B-4EBC-B737-F278BA04EDC3}"/>
              </a:ext>
            </a:extLst>
          </p:cNvPr>
          <p:cNvSpPr txBox="1">
            <a:spLocks/>
          </p:cNvSpPr>
          <p:nvPr/>
        </p:nvSpPr>
        <p:spPr>
          <a:xfrm>
            <a:off x="1211007" y="16221459"/>
            <a:ext cx="9418893" cy="8004646"/>
          </a:xfrm>
          <a:prstGeom prst="rect">
            <a:avLst/>
          </a:prstGeom>
        </p:spPr>
        <p:txBody>
          <a:bodyPr vert="horz" wrap="square"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b="1" i="0" kern="1200" baseline="0">
                <a:solidFill>
                  <a:schemeClr val="tx2"/>
                </a:solidFill>
                <a:latin typeface="Arial" panose="020B0604020202020204" pitchFamily="34" charset="0"/>
                <a:ea typeface="+mn-ea"/>
                <a:cs typeface="Arial" panose="020B0604020202020204" pitchFamily="34" charset="0"/>
              </a:defRPr>
            </a:lvl1pPr>
            <a:lvl2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Arial" panose="020B0604020202020204" pitchFamily="34" charset="0"/>
                <a:ea typeface="+mn-ea"/>
                <a:cs typeface="Arial" panose="020B0604020202020204" pitchFamily="34" charset="0"/>
              </a:defRPr>
            </a:lvl2pPr>
            <a:lvl3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3pPr>
            <a:lvl4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4pPr>
            <a:lvl5pPr marL="72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0" kern="1200" baseline="0">
                <a:solidFill>
                  <a:schemeClr val="tx2"/>
                </a:solidFill>
                <a:latin typeface="Arial" panose="020B0604020202020204" pitchFamily="34" charset="0"/>
                <a:ea typeface="+mn-ea"/>
                <a:cs typeface="Arial" panose="020B0604020202020204" pitchFamily="34" charset="0"/>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fontAlgn="auto">
              <a:spcBef>
                <a:spcPts val="0"/>
              </a:spcBef>
              <a:spcAft>
                <a:spcPts val="0"/>
              </a:spcAft>
            </a:pPr>
            <a:r>
              <a:rPr lang="en-US" sz="2800" dirty="0">
                <a:solidFill>
                  <a:srgbClr val="242852"/>
                </a:solidFill>
              </a:rPr>
              <a:t>Automatic design flow</a:t>
            </a:r>
          </a:p>
          <a:p>
            <a:pPr lvl="1">
              <a:spcBef>
                <a:spcPts val="0"/>
              </a:spcBef>
              <a:spcAft>
                <a:spcPts val="0"/>
              </a:spcAft>
            </a:pPr>
            <a:r>
              <a:rPr lang="en-US" sz="2800" dirty="0">
                <a:solidFill>
                  <a:srgbClr val="242852"/>
                </a:solidFill>
              </a:rPr>
              <a:t>Automate essential design routines</a:t>
            </a:r>
          </a:p>
          <a:p>
            <a:pPr lvl="1">
              <a:spcBef>
                <a:spcPts val="0"/>
              </a:spcBef>
              <a:spcAft>
                <a:spcPts val="0"/>
              </a:spcAft>
            </a:pPr>
            <a:r>
              <a:rPr lang="en-US" sz="2800" dirty="0">
                <a:solidFill>
                  <a:srgbClr val="242852"/>
                </a:solidFill>
              </a:rPr>
              <a:t>Controls each EDA tool from the Python environment</a:t>
            </a:r>
          </a:p>
          <a:p>
            <a:pPr lvl="1">
              <a:spcBef>
                <a:spcPts val="0"/>
              </a:spcBef>
              <a:spcAft>
                <a:spcPts val="0"/>
              </a:spcAft>
            </a:pPr>
            <a:endParaRPr lang="en-US" sz="2800" dirty="0">
              <a:solidFill>
                <a:srgbClr val="242852"/>
              </a:solidFill>
            </a:endParaRPr>
          </a:p>
          <a:p>
            <a:pPr lvl="0" fontAlgn="auto">
              <a:spcBef>
                <a:spcPts val="0"/>
              </a:spcBef>
              <a:spcAft>
                <a:spcPts val="0"/>
              </a:spcAft>
            </a:pPr>
            <a:r>
              <a:rPr lang="en-US" sz="2800" dirty="0">
                <a:solidFill>
                  <a:srgbClr val="242852"/>
                </a:solidFill>
              </a:rPr>
              <a:t>Template-based placer</a:t>
            </a:r>
          </a:p>
          <a:p>
            <a:pPr lvl="1">
              <a:spcBef>
                <a:spcPts val="0"/>
              </a:spcBef>
              <a:spcAft>
                <a:spcPts val="0"/>
              </a:spcAft>
            </a:pPr>
            <a:r>
              <a:rPr lang="en-US" sz="2800" dirty="0">
                <a:solidFill>
                  <a:srgbClr val="242852"/>
                </a:solidFill>
              </a:rPr>
              <a:t>Primitive cells are placed by index in a row</a:t>
            </a:r>
          </a:p>
          <a:p>
            <a:pPr lvl="1">
              <a:spcBef>
                <a:spcPts val="0"/>
              </a:spcBef>
              <a:spcAft>
                <a:spcPts val="0"/>
              </a:spcAft>
            </a:pPr>
            <a:r>
              <a:rPr lang="en-US" sz="2800" dirty="0">
                <a:solidFill>
                  <a:srgbClr val="242852"/>
                </a:solidFill>
              </a:rPr>
              <a:t>S/D sharing reduces the routing </a:t>
            </a:r>
            <a:r>
              <a:rPr lang="en-US" sz="2800" dirty="0" err="1">
                <a:solidFill>
                  <a:srgbClr val="242852"/>
                </a:solidFill>
              </a:rPr>
              <a:t>parasitics</a:t>
            </a:r>
            <a:endParaRPr lang="en-US" sz="2800" dirty="0">
              <a:solidFill>
                <a:srgbClr val="242852"/>
              </a:solidFill>
            </a:endParaRPr>
          </a:p>
          <a:p>
            <a:pPr lvl="1">
              <a:spcBef>
                <a:spcPts val="0"/>
              </a:spcBef>
              <a:spcAft>
                <a:spcPts val="0"/>
              </a:spcAft>
            </a:pPr>
            <a:r>
              <a:rPr lang="en-US" sz="2800" dirty="0">
                <a:solidFill>
                  <a:srgbClr val="242852"/>
                </a:solidFill>
              </a:rPr>
              <a:t>Generate pins for routing after placement</a:t>
            </a:r>
          </a:p>
          <a:p>
            <a:pPr lvl="1">
              <a:spcBef>
                <a:spcPts val="0"/>
              </a:spcBef>
              <a:spcAft>
                <a:spcPts val="0"/>
              </a:spcAft>
            </a:pPr>
            <a:endParaRPr lang="en-US" sz="2800" dirty="0">
              <a:solidFill>
                <a:srgbClr val="242852"/>
              </a:solidFill>
            </a:endParaRPr>
          </a:p>
          <a:p>
            <a:pPr lvl="0" fontAlgn="auto">
              <a:spcBef>
                <a:spcPts val="0"/>
              </a:spcBef>
              <a:spcAft>
                <a:spcPts val="0"/>
              </a:spcAft>
            </a:pPr>
            <a:r>
              <a:rPr lang="en-US" sz="2800" dirty="0">
                <a:solidFill>
                  <a:srgbClr val="242852"/>
                </a:solidFill>
              </a:rPr>
              <a:t>Optimization-based router</a:t>
            </a:r>
          </a:p>
          <a:p>
            <a:pPr lvl="1">
              <a:spcBef>
                <a:spcPts val="0"/>
              </a:spcBef>
              <a:spcAft>
                <a:spcPts val="0"/>
              </a:spcAft>
            </a:pPr>
            <a:r>
              <a:rPr lang="en-US" sz="2800" dirty="0">
                <a:solidFill>
                  <a:srgbClr val="242852"/>
                </a:solidFill>
              </a:rPr>
              <a:t>Generate the routing grid based on the pin locations</a:t>
            </a:r>
          </a:p>
          <a:p>
            <a:pPr lvl="1">
              <a:spcBef>
                <a:spcPts val="0"/>
              </a:spcBef>
              <a:spcAft>
                <a:spcPts val="0"/>
              </a:spcAft>
            </a:pPr>
            <a:r>
              <a:rPr lang="en-US" sz="2800" dirty="0">
                <a:solidFill>
                  <a:srgbClr val="242852"/>
                </a:solidFill>
              </a:rPr>
              <a:t>A* algorithm to perform shortest path finding</a:t>
            </a:r>
          </a:p>
          <a:p>
            <a:pPr lvl="1">
              <a:spcBef>
                <a:spcPts val="0"/>
              </a:spcBef>
              <a:spcAft>
                <a:spcPts val="0"/>
              </a:spcAft>
            </a:pPr>
            <a:r>
              <a:rPr lang="en-US" sz="2800" dirty="0">
                <a:solidFill>
                  <a:srgbClr val="242852"/>
                </a:solidFill>
              </a:rPr>
              <a:t>Optimize the routing by cost function minimization</a:t>
            </a:r>
          </a:p>
          <a:p>
            <a:pPr lvl="1">
              <a:spcBef>
                <a:spcPts val="0"/>
              </a:spcBef>
              <a:spcAft>
                <a:spcPts val="0"/>
              </a:spcAft>
            </a:pPr>
            <a:endParaRPr lang="en-US" sz="2800" dirty="0">
              <a:solidFill>
                <a:srgbClr val="242852"/>
              </a:solidFill>
            </a:endParaRPr>
          </a:p>
          <a:p>
            <a:pPr lvl="0" fontAlgn="auto">
              <a:spcBef>
                <a:spcPts val="0"/>
              </a:spcBef>
              <a:spcAft>
                <a:spcPts val="0"/>
              </a:spcAft>
            </a:pPr>
            <a:r>
              <a:rPr lang="en-US" sz="2800" dirty="0">
                <a:solidFill>
                  <a:srgbClr val="242852"/>
                </a:solidFill>
              </a:rPr>
              <a:t>Device sizing algorithm</a:t>
            </a:r>
          </a:p>
          <a:p>
            <a:pPr lvl="1">
              <a:spcBef>
                <a:spcPts val="0"/>
              </a:spcBef>
              <a:spcAft>
                <a:spcPts val="0"/>
              </a:spcAft>
            </a:pPr>
            <a:r>
              <a:rPr kumimoji="0" lang="en-US" sz="2800" dirty="0">
                <a:solidFill>
                  <a:srgbClr val="242852"/>
                </a:solidFill>
              </a:rPr>
              <a:t>Optimize device parameters base</a:t>
            </a:r>
            <a:r>
              <a:rPr lang="en-US" sz="2800" dirty="0">
                <a:solidFill>
                  <a:srgbClr val="242852"/>
                </a:solidFill>
              </a:rPr>
              <a:t>d on post-layout</a:t>
            </a:r>
            <a:br>
              <a:rPr lang="en-US" sz="2800" dirty="0">
                <a:solidFill>
                  <a:srgbClr val="242852"/>
                </a:solidFill>
              </a:rPr>
            </a:br>
            <a:r>
              <a:rPr lang="en-US" sz="2800" dirty="0">
                <a:solidFill>
                  <a:srgbClr val="242852"/>
                </a:solidFill>
              </a:rPr>
              <a:t>simulation results</a:t>
            </a:r>
          </a:p>
          <a:p>
            <a:pPr lvl="1">
              <a:spcBef>
                <a:spcPts val="0"/>
              </a:spcBef>
              <a:spcAft>
                <a:spcPts val="0"/>
              </a:spcAft>
            </a:pPr>
            <a:r>
              <a:rPr lang="en-US" sz="2800" dirty="0">
                <a:solidFill>
                  <a:srgbClr val="242852"/>
                </a:solidFill>
              </a:rPr>
              <a:t>Manipulate conventional Bayesian optimization to control discrete device parameters</a:t>
            </a:r>
            <a:endParaRPr kumimoji="0" lang="en-US" sz="2800" dirty="0">
              <a:solidFill>
                <a:srgbClr val="242852"/>
              </a:solidFill>
            </a:endParaRPr>
          </a:p>
        </p:txBody>
      </p:sp>
      <p:sp>
        <p:nvSpPr>
          <p:cNvPr id="50" name="Rectangle 6">
            <a:extLst>
              <a:ext uri="{FF2B5EF4-FFF2-40B4-BE49-F238E27FC236}">
                <a16:creationId xmlns:a16="http://schemas.microsoft.com/office/drawing/2014/main" id="{6E01CC38-CC7B-4E00-948A-2B536D07F75B}"/>
              </a:ext>
            </a:extLst>
          </p:cNvPr>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4" name="Rectangle 9">
            <a:extLst>
              <a:ext uri="{FF2B5EF4-FFF2-40B4-BE49-F238E27FC236}">
                <a16:creationId xmlns:a16="http://schemas.microsoft.com/office/drawing/2014/main" id="{B2F291EA-1548-4EA0-A804-44AA7FB63E75}"/>
              </a:ext>
            </a:extLst>
          </p:cNvPr>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6" name="Rectangle 21">
            <a:extLst>
              <a:ext uri="{FF2B5EF4-FFF2-40B4-BE49-F238E27FC236}">
                <a16:creationId xmlns:a16="http://schemas.microsoft.com/office/drawing/2014/main" id="{46F3BBA4-1E6A-48C8-86F2-175B0E545251}"/>
              </a:ext>
            </a:extLst>
          </p:cNvPr>
          <p:cNvSpPr>
            <a:spLocks noChangeArrowheads="1"/>
          </p:cNvSpPr>
          <p:nvPr/>
        </p:nvSpPr>
        <p:spPr bwMode="auto">
          <a:xfrm>
            <a:off x="23149536" y="31454839"/>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8" name="Rectangle 23">
            <a:extLst>
              <a:ext uri="{FF2B5EF4-FFF2-40B4-BE49-F238E27FC236}">
                <a16:creationId xmlns:a16="http://schemas.microsoft.com/office/drawing/2014/main" id="{FB0E7FF6-6075-4E2F-9C99-1E4B5A286D6B}"/>
              </a:ext>
            </a:extLst>
          </p:cNvPr>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84" name="모서리가 둥근 직사각형 84">
            <a:extLst>
              <a:ext uri="{FF2B5EF4-FFF2-40B4-BE49-F238E27FC236}">
                <a16:creationId xmlns:a16="http://schemas.microsoft.com/office/drawing/2014/main" id="{6B35C4F8-B996-4817-AE5B-8B69394EC31F}"/>
              </a:ext>
            </a:extLst>
          </p:cNvPr>
          <p:cNvSpPr/>
          <p:nvPr/>
        </p:nvSpPr>
        <p:spPr>
          <a:xfrm>
            <a:off x="1428751" y="35617163"/>
            <a:ext cx="27360000" cy="937411"/>
          </a:xfrm>
          <a:prstGeom prst="roundRect">
            <a:avLst>
              <a:gd name="adj" fmla="val 15686"/>
            </a:avLst>
          </a:prstGeom>
          <a:solidFill>
            <a:schemeClr val="accent1">
              <a:lumMod val="20000"/>
              <a:lumOff val="80000"/>
            </a:schemeClr>
          </a:solidFill>
          <a:ln>
            <a:solidFill>
              <a:srgbClr val="001236"/>
            </a:solidFill>
          </a:ln>
        </p:spPr>
        <p:style>
          <a:lnRef idx="1">
            <a:schemeClr val="accent1"/>
          </a:lnRef>
          <a:fillRef idx="2">
            <a:schemeClr val="accent1"/>
          </a:fillRef>
          <a:effectRef idx="1">
            <a:schemeClr val="accent1"/>
          </a:effectRef>
          <a:fontRef idx="minor">
            <a:schemeClr val="dk1"/>
          </a:fontRef>
        </p:style>
        <p:txBody>
          <a:bodyPr anchor="ctr"/>
          <a:lstStyle/>
          <a:p>
            <a:pPr algn="ctr" defTabSz="4176183" fontAlgn="auto">
              <a:spcBef>
                <a:spcPts val="0"/>
              </a:spcBef>
              <a:spcAft>
                <a:spcPts val="0"/>
              </a:spcAft>
              <a:defRPr/>
            </a:pPr>
            <a:r>
              <a:rPr kumimoji="0" lang="en-US" altLang="ko-KR" sz="4400" b="1" dirty="0">
                <a:solidFill>
                  <a:schemeClr val="tx1"/>
                </a:solidFill>
                <a:latin typeface="Arial" panose="020B0604020202020204" pitchFamily="34" charset="0"/>
                <a:ea typeface="맑은 고딕" pitchFamily="50" charset="-127"/>
                <a:cs typeface="Arial" panose="020B0604020202020204" pitchFamily="34" charset="0"/>
              </a:rPr>
              <a:t>Conclusion</a:t>
            </a:r>
            <a:endParaRPr kumimoji="0" lang="ko-KR" altLang="en-US" sz="4400" dirty="0">
              <a:solidFill>
                <a:schemeClr val="tx1"/>
              </a:solidFill>
              <a:latin typeface="Arial" pitchFamily="34" charset="0"/>
              <a:cs typeface="Arial" pitchFamily="34" charset="0"/>
            </a:endParaRPr>
          </a:p>
        </p:txBody>
      </p:sp>
      <p:sp>
        <p:nvSpPr>
          <p:cNvPr id="89" name="직사각형 88">
            <a:extLst>
              <a:ext uri="{FF2B5EF4-FFF2-40B4-BE49-F238E27FC236}">
                <a16:creationId xmlns:a16="http://schemas.microsoft.com/office/drawing/2014/main" id="{1E854C6F-0266-4FEF-81C0-2A2926B08A69}"/>
              </a:ext>
            </a:extLst>
          </p:cNvPr>
          <p:cNvSpPr/>
          <p:nvPr/>
        </p:nvSpPr>
        <p:spPr>
          <a:xfrm>
            <a:off x="986114" y="36653153"/>
            <a:ext cx="28097706" cy="3896003"/>
          </a:xfrm>
          <a:prstGeom prst="rect">
            <a:avLst/>
          </a:prstGeom>
        </p:spPr>
        <p:txBody>
          <a:bodyPr wrap="square">
            <a:spAutoFit/>
          </a:bodyPr>
          <a:lstStyle/>
          <a:p>
            <a:pPr indent="457200" algn="just">
              <a:lnSpc>
                <a:spcPts val="5000"/>
              </a:lnSpc>
            </a:pPr>
            <a:r>
              <a:rPr lang="en-US" altLang="ko-KR" sz="4000" b="1" dirty="0">
                <a:solidFill>
                  <a:srgbClr val="001236"/>
                </a:solidFill>
                <a:latin typeface="Arial" panose="020B0604020202020204" pitchFamily="34" charset="0"/>
                <a:cs typeface="Arial" panose="020B0604020202020204" pitchFamily="34" charset="0"/>
              </a:rPr>
              <a:t>Building on prior research in layout generation, the proposed hybrid layout generator significantly lessens designers’ burden and effectively supports fingering-style layouts. Additionally, it integrates a discrete constrained Bayesian optimization algorithm for device sizing with the layout generator to facilitate a fully automated, no-human-in-loop design process. By constructing and testing these designs with actual circuits, we establish a strong foundation for the viability of automated design. This approach is anticipated to not only alleviate the workload on designers but also address the issue of human resource scarcity in the circuit design area.</a:t>
            </a:r>
            <a:endParaRPr lang="ko-KR" altLang="en-US" sz="4000" b="1" dirty="0">
              <a:solidFill>
                <a:srgbClr val="001236"/>
              </a:solidFill>
              <a:latin typeface="Arial" panose="020B0604020202020204" pitchFamily="34" charset="0"/>
              <a:ea typeface="+mn-ea"/>
              <a:cs typeface="Arial" panose="020B0604020202020204" pitchFamily="34" charset="0"/>
            </a:endParaRPr>
          </a:p>
        </p:txBody>
      </p:sp>
      <p:pic>
        <p:nvPicPr>
          <p:cNvPr id="48" name="Picture 5">
            <a:extLst>
              <a:ext uri="{FF2B5EF4-FFF2-40B4-BE49-F238E27FC236}">
                <a16:creationId xmlns:a16="http://schemas.microsoft.com/office/drawing/2014/main" id="{8E0EA2B2-BBBA-4015-BA85-1F0AE9178E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658" y="41041378"/>
            <a:ext cx="1607254" cy="1605824"/>
          </a:xfrm>
          <a:prstGeom prst="rect">
            <a:avLst/>
          </a:prstGeom>
        </p:spPr>
      </p:pic>
      <p:sp>
        <p:nvSpPr>
          <p:cNvPr id="49" name="TextBox 48">
            <a:extLst>
              <a:ext uri="{FF2B5EF4-FFF2-40B4-BE49-F238E27FC236}">
                <a16:creationId xmlns:a16="http://schemas.microsoft.com/office/drawing/2014/main" id="{53A5609B-D5CD-48D4-9EAA-CA9ABB1581B2}"/>
              </a:ext>
            </a:extLst>
          </p:cNvPr>
          <p:cNvSpPr txBox="1"/>
          <p:nvPr/>
        </p:nvSpPr>
        <p:spPr>
          <a:xfrm>
            <a:off x="730357" y="41132098"/>
            <a:ext cx="2377718" cy="1631216"/>
          </a:xfrm>
          <a:prstGeom prst="rect">
            <a:avLst/>
          </a:prstGeom>
          <a:noFill/>
        </p:spPr>
        <p:txBody>
          <a:bodyPr wrap="square" rtlCol="0">
            <a:spAutoFit/>
          </a:bodyPr>
          <a:lstStyle/>
          <a:p>
            <a:r>
              <a:rPr lang="en-US" altLang="ko-KR" sz="2000" b="1" dirty="0">
                <a:latin typeface="Arial" panose="020B0604020202020204" pitchFamily="34" charset="0"/>
                <a:cs typeface="Arial" panose="020B0604020202020204" pitchFamily="34" charset="0"/>
              </a:rPr>
              <a:t>Mixed-Signal</a:t>
            </a:r>
          </a:p>
          <a:p>
            <a:r>
              <a:rPr lang="en-US" altLang="ko-KR" sz="2000" b="1" dirty="0">
                <a:latin typeface="Arial" panose="020B0604020202020204" pitchFamily="34" charset="0"/>
                <a:cs typeface="Arial" panose="020B0604020202020204" pitchFamily="34" charset="0"/>
              </a:rPr>
              <a:t>Integrated</a:t>
            </a:r>
          </a:p>
          <a:p>
            <a:r>
              <a:rPr lang="en-US" altLang="ko-KR" sz="2000" b="1" dirty="0">
                <a:latin typeface="Arial" panose="020B0604020202020204" pitchFamily="34" charset="0"/>
                <a:cs typeface="Arial" panose="020B0604020202020204" pitchFamily="34" charset="0"/>
              </a:rPr>
              <a:t>Circuits</a:t>
            </a:r>
          </a:p>
          <a:p>
            <a:r>
              <a:rPr lang="en-US" altLang="ko-KR" sz="2000" b="1" dirty="0">
                <a:latin typeface="Arial" panose="020B0604020202020204" pitchFamily="34" charset="0"/>
                <a:cs typeface="Arial" panose="020B0604020202020204" pitchFamily="34" charset="0"/>
              </a:rPr>
              <a:t>Laboratory</a:t>
            </a:r>
          </a:p>
          <a:p>
            <a:r>
              <a:rPr lang="en-US" altLang="ko-KR" sz="1800" b="1" dirty="0">
                <a:latin typeface="Arial" panose="020B0604020202020204" pitchFamily="34" charset="0"/>
                <a:cs typeface="Arial" panose="020B0604020202020204" pitchFamily="34" charset="0"/>
              </a:rPr>
              <a:t>         Since 2007</a:t>
            </a:r>
            <a:endParaRPr lang="ko-KR" altLang="en-US" sz="1800" b="1" dirty="0">
              <a:latin typeface="Arial" panose="020B0604020202020204" pitchFamily="34" charset="0"/>
              <a:cs typeface="Arial" panose="020B0604020202020204" pitchFamily="34" charset="0"/>
            </a:endParaRPr>
          </a:p>
        </p:txBody>
      </p:sp>
      <p:pic>
        <p:nvPicPr>
          <p:cNvPr id="52" name="Picture 1">
            <a:extLst>
              <a:ext uri="{FF2B5EF4-FFF2-40B4-BE49-F238E27FC236}">
                <a16:creationId xmlns:a16="http://schemas.microsoft.com/office/drawing/2014/main" id="{C05FFEB6-08E0-4C97-BC30-2874E3965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217" y="41231985"/>
            <a:ext cx="5020399" cy="1394556"/>
          </a:xfrm>
          <a:prstGeom prst="rect">
            <a:avLst/>
          </a:prstGeom>
        </p:spPr>
      </p:pic>
      <p:pic>
        <p:nvPicPr>
          <p:cNvPr id="51" name="Picture 6">
            <a:extLst>
              <a:ext uri="{FF2B5EF4-FFF2-40B4-BE49-F238E27FC236}">
                <a16:creationId xmlns:a16="http://schemas.microsoft.com/office/drawing/2014/main" id="{D7ACB563-EAF8-4F8B-8AEE-6CAEE43A0D1A}"/>
              </a:ext>
            </a:extLst>
          </p:cNvPr>
          <p:cNvPicPr/>
          <p:nvPr/>
        </p:nvPicPr>
        <p:blipFill>
          <a:blip r:embed="rId4"/>
          <a:stretch>
            <a:fillRect/>
          </a:stretch>
        </p:blipFill>
        <p:spPr>
          <a:xfrm>
            <a:off x="10913806" y="15603800"/>
            <a:ext cx="18288002" cy="8326182"/>
          </a:xfrm>
          <a:prstGeom prst="rect">
            <a:avLst/>
          </a:prstGeom>
        </p:spPr>
      </p:pic>
      <p:cxnSp>
        <p:nvCxnSpPr>
          <p:cNvPr id="53" name="직선 연결선 52">
            <a:extLst>
              <a:ext uri="{FF2B5EF4-FFF2-40B4-BE49-F238E27FC236}">
                <a16:creationId xmlns:a16="http://schemas.microsoft.com/office/drawing/2014/main" id="{97881065-DBDC-4224-8A8E-CABF2B01B163}"/>
              </a:ext>
            </a:extLst>
          </p:cNvPr>
          <p:cNvCxnSpPr>
            <a:cxnSpLocks/>
          </p:cNvCxnSpPr>
          <p:nvPr/>
        </p:nvCxnSpPr>
        <p:spPr>
          <a:xfrm>
            <a:off x="835730" y="24112031"/>
            <a:ext cx="2848406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6" name="그림 55">
            <a:extLst>
              <a:ext uri="{FF2B5EF4-FFF2-40B4-BE49-F238E27FC236}">
                <a16:creationId xmlns:a16="http://schemas.microsoft.com/office/drawing/2014/main" id="{455ED7EA-3A49-4064-BAB9-44D0E709F0E3}"/>
              </a:ext>
            </a:extLst>
          </p:cNvPr>
          <p:cNvPicPr/>
          <p:nvPr/>
        </p:nvPicPr>
        <p:blipFill rotWithShape="1">
          <a:blip r:embed="rId5"/>
          <a:srcRect b="32294"/>
          <a:stretch/>
        </p:blipFill>
        <p:spPr>
          <a:xfrm>
            <a:off x="7961935" y="31396254"/>
            <a:ext cx="7898292" cy="3651625"/>
          </a:xfrm>
          <a:prstGeom prst="rect">
            <a:avLst/>
          </a:prstGeom>
        </p:spPr>
      </p:pic>
      <p:sp>
        <p:nvSpPr>
          <p:cNvPr id="58" name="Content Placeholder 3">
            <a:extLst>
              <a:ext uri="{FF2B5EF4-FFF2-40B4-BE49-F238E27FC236}">
                <a16:creationId xmlns:a16="http://schemas.microsoft.com/office/drawing/2014/main" id="{FFEA89AE-7137-48F1-90B6-2F435901FB86}"/>
              </a:ext>
            </a:extLst>
          </p:cNvPr>
          <p:cNvSpPr txBox="1">
            <a:spLocks/>
          </p:cNvSpPr>
          <p:nvPr/>
        </p:nvSpPr>
        <p:spPr>
          <a:xfrm>
            <a:off x="932076" y="24235019"/>
            <a:ext cx="7485142" cy="937411"/>
          </a:xfrm>
          <a:prstGeom prst="rect">
            <a:avLst/>
          </a:prstGeom>
        </p:spPr>
        <p:txBody>
          <a:bodyPr vert="horz" wrap="square"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b="1" i="0" kern="1200" baseline="0">
                <a:solidFill>
                  <a:schemeClr val="tx2"/>
                </a:solidFill>
                <a:latin typeface="Arial" panose="020B0604020202020204" pitchFamily="34" charset="0"/>
                <a:ea typeface="+mn-ea"/>
                <a:cs typeface="Arial" panose="020B0604020202020204" pitchFamily="34" charset="0"/>
              </a:defRPr>
            </a:lvl1pPr>
            <a:lvl2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Arial" panose="020B0604020202020204" pitchFamily="34" charset="0"/>
                <a:ea typeface="+mn-ea"/>
                <a:cs typeface="Arial" panose="020B0604020202020204" pitchFamily="34" charset="0"/>
              </a:defRPr>
            </a:lvl2pPr>
            <a:lvl3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3pPr>
            <a:lvl4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4pPr>
            <a:lvl5pPr marL="72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0" kern="1200" baseline="0">
                <a:solidFill>
                  <a:schemeClr val="tx2"/>
                </a:solidFill>
                <a:latin typeface="Arial" panose="020B0604020202020204" pitchFamily="34" charset="0"/>
                <a:ea typeface="+mn-ea"/>
                <a:cs typeface="Arial" panose="020B0604020202020204" pitchFamily="34" charset="0"/>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fontAlgn="auto">
              <a:defRPr/>
            </a:pPr>
            <a:r>
              <a:rPr lang="en-US" sz="4000" dirty="0">
                <a:solidFill>
                  <a:srgbClr val="242852"/>
                </a:solidFill>
              </a:rPr>
              <a:t>Circuit Implementation</a:t>
            </a:r>
            <a:endParaRPr kumimoji="0" lang="en-US" sz="4000" dirty="0">
              <a:solidFill>
                <a:srgbClr val="242852"/>
              </a:solidFill>
            </a:endParaRP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en-US" sz="4000" b="1" i="0" u="none" strike="noStrike" kern="1200" cap="none" spc="0" normalizeH="0" baseline="0" noProof="0" dirty="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62" name="Content Placeholder 3">
            <a:extLst>
              <a:ext uri="{FF2B5EF4-FFF2-40B4-BE49-F238E27FC236}">
                <a16:creationId xmlns:a16="http://schemas.microsoft.com/office/drawing/2014/main" id="{71000B25-6E72-4291-908A-6E8B9D097D5F}"/>
              </a:ext>
            </a:extLst>
          </p:cNvPr>
          <p:cNvSpPr txBox="1">
            <a:spLocks/>
          </p:cNvSpPr>
          <p:nvPr/>
        </p:nvSpPr>
        <p:spPr>
          <a:xfrm>
            <a:off x="1211007" y="30568426"/>
            <a:ext cx="14289911" cy="4547949"/>
          </a:xfrm>
          <a:prstGeom prst="rect">
            <a:avLst/>
          </a:prstGeom>
        </p:spPr>
        <p:txBody>
          <a:bodyPr vert="horz" wrap="square"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b="1" i="0" kern="1200" baseline="0">
                <a:solidFill>
                  <a:schemeClr val="tx2"/>
                </a:solidFill>
                <a:latin typeface="Arial" panose="020B0604020202020204" pitchFamily="34" charset="0"/>
                <a:ea typeface="+mn-ea"/>
                <a:cs typeface="Arial" panose="020B0604020202020204" pitchFamily="34" charset="0"/>
              </a:defRPr>
            </a:lvl1pPr>
            <a:lvl2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Arial" panose="020B0604020202020204" pitchFamily="34" charset="0"/>
                <a:ea typeface="+mn-ea"/>
                <a:cs typeface="Arial" panose="020B0604020202020204" pitchFamily="34" charset="0"/>
              </a:defRPr>
            </a:lvl2pPr>
            <a:lvl3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3pPr>
            <a:lvl4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4pPr>
            <a:lvl5pPr marL="72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0" kern="1200" baseline="0">
                <a:solidFill>
                  <a:schemeClr val="tx2"/>
                </a:solidFill>
                <a:latin typeface="Arial" panose="020B0604020202020204" pitchFamily="34" charset="0"/>
                <a:ea typeface="+mn-ea"/>
                <a:cs typeface="Arial" panose="020B0604020202020204" pitchFamily="34" charset="0"/>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fontAlgn="auto">
              <a:spcBef>
                <a:spcPts val="0"/>
              </a:spcBef>
              <a:spcAft>
                <a:spcPts val="0"/>
              </a:spcAft>
            </a:pPr>
            <a:r>
              <a:rPr kumimoji="0" lang="en-US" sz="2800" dirty="0">
                <a:solidFill>
                  <a:srgbClr val="242852"/>
                </a:solidFill>
              </a:rPr>
              <a:t>Circuit topology &amp; Sub-block layout design</a:t>
            </a:r>
          </a:p>
          <a:p>
            <a:pPr lvl="1">
              <a:spcBef>
                <a:spcPts val="0"/>
              </a:spcBef>
              <a:spcAft>
                <a:spcPts val="0"/>
              </a:spcAft>
            </a:pPr>
            <a:r>
              <a:rPr lang="en-US" sz="2800" dirty="0">
                <a:solidFill>
                  <a:srgbClr val="242852"/>
                </a:solidFill>
              </a:rPr>
              <a:t>[Kull, JSSC13] architecture is adopted to demonstrate the proposed framework</a:t>
            </a:r>
          </a:p>
          <a:p>
            <a:pPr lvl="1">
              <a:spcBef>
                <a:spcPts val="0"/>
              </a:spcBef>
              <a:spcAft>
                <a:spcPts val="0"/>
              </a:spcAft>
            </a:pPr>
            <a:endParaRPr lang="en-US" sz="2800" dirty="0">
              <a:solidFill>
                <a:srgbClr val="242852"/>
              </a:solidFill>
            </a:endParaRPr>
          </a:p>
        </p:txBody>
      </p:sp>
      <p:pic>
        <p:nvPicPr>
          <p:cNvPr id="66" name="그림 65">
            <a:extLst>
              <a:ext uri="{FF2B5EF4-FFF2-40B4-BE49-F238E27FC236}">
                <a16:creationId xmlns:a16="http://schemas.microsoft.com/office/drawing/2014/main" id="{68821364-9155-479D-B643-8D93517F5AB1}"/>
              </a:ext>
            </a:extLst>
          </p:cNvPr>
          <p:cNvPicPr/>
          <p:nvPr/>
        </p:nvPicPr>
        <p:blipFill>
          <a:blip r:embed="rId6"/>
          <a:stretch>
            <a:fillRect/>
          </a:stretch>
        </p:blipFill>
        <p:spPr>
          <a:xfrm>
            <a:off x="1295392" y="31424578"/>
            <a:ext cx="6697917" cy="3614059"/>
          </a:xfrm>
          <a:prstGeom prst="rect">
            <a:avLst/>
          </a:prstGeom>
        </p:spPr>
      </p:pic>
      <p:sp>
        <p:nvSpPr>
          <p:cNvPr id="67" name="Content Placeholder 3">
            <a:extLst>
              <a:ext uri="{FF2B5EF4-FFF2-40B4-BE49-F238E27FC236}">
                <a16:creationId xmlns:a16="http://schemas.microsoft.com/office/drawing/2014/main" id="{11ED1133-9BE0-4F1D-94CD-B78E809EACA9}"/>
              </a:ext>
            </a:extLst>
          </p:cNvPr>
          <p:cNvSpPr txBox="1">
            <a:spLocks/>
          </p:cNvSpPr>
          <p:nvPr/>
        </p:nvSpPr>
        <p:spPr>
          <a:xfrm>
            <a:off x="1211007" y="24899252"/>
            <a:ext cx="14631587" cy="5553062"/>
          </a:xfrm>
          <a:prstGeom prst="rect">
            <a:avLst/>
          </a:prstGeom>
        </p:spPr>
        <p:txBody>
          <a:bodyPr vert="horz" wrap="square"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b="1" i="0" kern="1200" baseline="0">
                <a:solidFill>
                  <a:schemeClr val="tx2"/>
                </a:solidFill>
                <a:latin typeface="Arial" panose="020B0604020202020204" pitchFamily="34" charset="0"/>
                <a:ea typeface="+mn-ea"/>
                <a:cs typeface="Arial" panose="020B0604020202020204" pitchFamily="34" charset="0"/>
              </a:defRPr>
            </a:lvl1pPr>
            <a:lvl2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Arial" panose="020B0604020202020204" pitchFamily="34" charset="0"/>
                <a:ea typeface="+mn-ea"/>
                <a:cs typeface="Arial" panose="020B0604020202020204" pitchFamily="34" charset="0"/>
              </a:defRPr>
            </a:lvl2pPr>
            <a:lvl3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3pPr>
            <a:lvl4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4pPr>
            <a:lvl5pPr marL="72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0" kern="1200" baseline="0">
                <a:solidFill>
                  <a:schemeClr val="tx2"/>
                </a:solidFill>
                <a:latin typeface="Arial" panose="020B0604020202020204" pitchFamily="34" charset="0"/>
                <a:ea typeface="+mn-ea"/>
                <a:cs typeface="Arial" panose="020B0604020202020204" pitchFamily="34" charset="0"/>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fontAlgn="auto">
              <a:spcBef>
                <a:spcPts val="0"/>
              </a:spcBef>
              <a:spcAft>
                <a:spcPts val="0"/>
              </a:spcAft>
            </a:pPr>
            <a:r>
              <a:rPr kumimoji="0" lang="en-US" sz="2800" dirty="0">
                <a:solidFill>
                  <a:srgbClr val="242852"/>
                </a:solidFill>
              </a:rPr>
              <a:t>Device parameters optimization of the comparator</a:t>
            </a:r>
          </a:p>
          <a:p>
            <a:pPr lvl="1">
              <a:spcBef>
                <a:spcPts val="0"/>
              </a:spcBef>
              <a:spcAft>
                <a:spcPts val="0"/>
              </a:spcAft>
            </a:pPr>
            <a:r>
              <a:rPr lang="en-US" sz="2800" dirty="0">
                <a:solidFill>
                  <a:srgbClr val="242852"/>
                </a:solidFill>
              </a:rPr>
              <a:t>Utilize constrained Bayesian optimization (CBO) [</a:t>
            </a:r>
            <a:r>
              <a:rPr lang="en-US" sz="2800" dirty="0" err="1">
                <a:solidFill>
                  <a:srgbClr val="242852"/>
                </a:solidFill>
              </a:rPr>
              <a:t>Lyu</a:t>
            </a:r>
            <a:r>
              <a:rPr lang="en-US" sz="2800" dirty="0">
                <a:solidFill>
                  <a:srgbClr val="242852"/>
                </a:solidFill>
              </a:rPr>
              <a:t>, TCAS-I18’] to satisfy constraints</a:t>
            </a:r>
          </a:p>
          <a:p>
            <a:pPr lvl="1">
              <a:spcBef>
                <a:spcPts val="0"/>
              </a:spcBef>
              <a:spcAft>
                <a:spcPts val="0"/>
              </a:spcAft>
            </a:pPr>
            <a:r>
              <a:rPr lang="en-US" sz="2800" dirty="0"/>
              <a:t>CBO is modified to handle integer parameters, as it generates real-valued samples. </a:t>
            </a:r>
            <a:br>
              <a:rPr lang="en-US" sz="2800" dirty="0"/>
            </a:br>
            <a:r>
              <a:rPr lang="en-US" sz="2800" dirty="0"/>
              <a:t>The layout generator and simulator use rounded integer parameters paired with real-valued simulation results, while the Gaussian Process</a:t>
            </a:r>
            <a:br>
              <a:rPr lang="en-US" sz="2800" dirty="0"/>
            </a:br>
            <a:r>
              <a:rPr lang="en-US" sz="2800" dirty="0"/>
              <a:t>uses real-valued pairs. </a:t>
            </a:r>
          </a:p>
          <a:p>
            <a:pPr lvl="1">
              <a:spcBef>
                <a:spcPts val="0"/>
              </a:spcBef>
              <a:spcAft>
                <a:spcPts val="0"/>
              </a:spcAft>
            </a:pPr>
            <a:r>
              <a:rPr lang="en-US" sz="2800" dirty="0">
                <a:solidFill>
                  <a:srgbClr val="242852"/>
                </a:solidFill>
              </a:rPr>
              <a:t>Found device parameters that satisfy the design </a:t>
            </a:r>
            <a:br>
              <a:rPr lang="en-US" sz="2800" dirty="0">
                <a:solidFill>
                  <a:srgbClr val="242852"/>
                </a:solidFill>
              </a:rPr>
            </a:br>
            <a:r>
              <a:rPr lang="en-US" sz="2800" dirty="0">
                <a:solidFill>
                  <a:srgbClr val="242852"/>
                </a:solidFill>
              </a:rPr>
              <a:t>targets of the comparator such as latching time</a:t>
            </a:r>
            <a:br>
              <a:rPr lang="en-US" sz="2800" dirty="0">
                <a:solidFill>
                  <a:srgbClr val="242852"/>
                </a:solidFill>
              </a:rPr>
            </a:br>
            <a:r>
              <a:rPr lang="en-US" sz="2800" dirty="0">
                <a:solidFill>
                  <a:srgbClr val="242852"/>
                </a:solidFill>
              </a:rPr>
              <a:t>within 100 iterations</a:t>
            </a:r>
          </a:p>
          <a:p>
            <a:pPr lvl="1">
              <a:spcBef>
                <a:spcPts val="0"/>
              </a:spcBef>
              <a:spcAft>
                <a:spcPts val="0"/>
              </a:spcAft>
            </a:pPr>
            <a:endParaRPr lang="en-US" sz="1600" dirty="0">
              <a:solidFill>
                <a:srgbClr val="242852"/>
              </a:solidFill>
            </a:endParaRPr>
          </a:p>
          <a:p>
            <a:pPr marL="155952" lvl="1" indent="0">
              <a:spcBef>
                <a:spcPts val="0"/>
              </a:spcBef>
              <a:spcAft>
                <a:spcPts val="0"/>
              </a:spcAft>
              <a:buNone/>
            </a:pPr>
            <a:endParaRPr lang="en-US" dirty="0"/>
          </a:p>
          <a:p>
            <a:pPr marL="155952" lvl="1" indent="0">
              <a:spcBef>
                <a:spcPts val="0"/>
              </a:spcBef>
              <a:spcAft>
                <a:spcPts val="0"/>
              </a:spcAft>
              <a:buNone/>
            </a:pPr>
            <a:endParaRPr lang="en-US" dirty="0"/>
          </a:p>
          <a:p>
            <a:pPr lvl="1">
              <a:spcBef>
                <a:spcPts val="0"/>
              </a:spcBef>
              <a:spcAft>
                <a:spcPts val="0"/>
              </a:spcAft>
            </a:pPr>
            <a:endParaRPr kumimoji="0" lang="en-US" sz="2800" dirty="0">
              <a:solidFill>
                <a:srgbClr val="242852"/>
              </a:solidFill>
            </a:endParaRPr>
          </a:p>
        </p:txBody>
      </p:sp>
      <p:cxnSp>
        <p:nvCxnSpPr>
          <p:cNvPr id="68" name="직선 연결선 67">
            <a:extLst>
              <a:ext uri="{FF2B5EF4-FFF2-40B4-BE49-F238E27FC236}">
                <a16:creationId xmlns:a16="http://schemas.microsoft.com/office/drawing/2014/main" id="{085A0EFD-3CD4-4BA4-A142-5C36E887EED2}"/>
              </a:ext>
            </a:extLst>
          </p:cNvPr>
          <p:cNvCxnSpPr>
            <a:cxnSpLocks/>
          </p:cNvCxnSpPr>
          <p:nvPr/>
        </p:nvCxnSpPr>
        <p:spPr>
          <a:xfrm>
            <a:off x="15940606" y="24112031"/>
            <a:ext cx="0" cy="1105549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9" name="Content Placeholder 3">
            <a:extLst>
              <a:ext uri="{FF2B5EF4-FFF2-40B4-BE49-F238E27FC236}">
                <a16:creationId xmlns:a16="http://schemas.microsoft.com/office/drawing/2014/main" id="{6F9FC51C-5470-418F-89E3-49E5782889EB}"/>
              </a:ext>
            </a:extLst>
          </p:cNvPr>
          <p:cNvSpPr txBox="1">
            <a:spLocks/>
          </p:cNvSpPr>
          <p:nvPr/>
        </p:nvSpPr>
        <p:spPr>
          <a:xfrm>
            <a:off x="16037847" y="24235019"/>
            <a:ext cx="9908247" cy="937411"/>
          </a:xfrm>
          <a:prstGeom prst="rect">
            <a:avLst/>
          </a:prstGeom>
        </p:spPr>
        <p:txBody>
          <a:bodyPr vert="horz" wrap="square"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b="1" i="0" kern="1200" baseline="0">
                <a:solidFill>
                  <a:schemeClr val="tx2"/>
                </a:solidFill>
                <a:latin typeface="Arial" panose="020B0604020202020204" pitchFamily="34" charset="0"/>
                <a:ea typeface="+mn-ea"/>
                <a:cs typeface="Arial" panose="020B0604020202020204" pitchFamily="34" charset="0"/>
              </a:defRPr>
            </a:lvl1pPr>
            <a:lvl2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Arial" panose="020B0604020202020204" pitchFamily="34" charset="0"/>
                <a:ea typeface="+mn-ea"/>
                <a:cs typeface="Arial" panose="020B0604020202020204" pitchFamily="34" charset="0"/>
              </a:defRPr>
            </a:lvl2pPr>
            <a:lvl3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3pPr>
            <a:lvl4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4pPr>
            <a:lvl5pPr marL="72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0" kern="1200" baseline="0">
                <a:solidFill>
                  <a:schemeClr val="tx2"/>
                </a:solidFill>
                <a:latin typeface="Arial" panose="020B0604020202020204" pitchFamily="34" charset="0"/>
                <a:ea typeface="+mn-ea"/>
                <a:cs typeface="Arial" panose="020B0604020202020204" pitchFamily="34" charset="0"/>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fontAlgn="auto">
              <a:defRPr/>
            </a:pPr>
            <a:r>
              <a:rPr lang="en-US" sz="4000" dirty="0">
                <a:solidFill>
                  <a:srgbClr val="242852"/>
                </a:solidFill>
              </a:rPr>
              <a:t>Chip Layout &amp; Measurement Results</a:t>
            </a:r>
            <a:endParaRPr kumimoji="0" lang="en-US" sz="4000" dirty="0">
              <a:solidFill>
                <a:srgbClr val="242852"/>
              </a:solidFill>
            </a:endParaRP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endParaRPr kumimoji="0" lang="en-US" sz="4000" b="1" i="0" u="none" strike="noStrike" kern="1200" cap="none" spc="0" normalizeH="0" baseline="0" noProof="0" dirty="0">
              <a:ln>
                <a:noFill/>
              </a:ln>
              <a:solidFill>
                <a:srgbClr val="242852"/>
              </a:solidFill>
              <a:effectLst/>
              <a:uLnTx/>
              <a:uFillTx/>
              <a:latin typeface="Arial" panose="020B0604020202020204" pitchFamily="34" charset="0"/>
              <a:ea typeface="+mn-ea"/>
              <a:cs typeface="Arial" panose="020B0604020202020204" pitchFamily="34" charset="0"/>
            </a:endParaRPr>
          </a:p>
        </p:txBody>
      </p:sp>
      <p:pic>
        <p:nvPicPr>
          <p:cNvPr id="70" name="그림 69">
            <a:extLst>
              <a:ext uri="{FF2B5EF4-FFF2-40B4-BE49-F238E27FC236}">
                <a16:creationId xmlns:a16="http://schemas.microsoft.com/office/drawing/2014/main" id="{17EF8669-BCF8-459E-888B-D8B713EC65D0}"/>
              </a:ext>
            </a:extLst>
          </p:cNvPr>
          <p:cNvPicPr>
            <a:picLocks noChangeAspect="1"/>
          </p:cNvPicPr>
          <p:nvPr/>
        </p:nvPicPr>
        <p:blipFill>
          <a:blip r:embed="rId7"/>
          <a:stretch>
            <a:fillRect/>
          </a:stretch>
        </p:blipFill>
        <p:spPr>
          <a:xfrm>
            <a:off x="10370151" y="26638251"/>
            <a:ext cx="5486180" cy="4325335"/>
          </a:xfrm>
          <a:prstGeom prst="rect">
            <a:avLst/>
          </a:prstGeom>
        </p:spPr>
      </p:pic>
      <mc:AlternateContent xmlns:mc="http://schemas.openxmlformats.org/markup-compatibility/2006">
        <mc:Choice xmlns:a14="http://schemas.microsoft.com/office/drawing/2010/main" Requires="a14">
          <p:sp>
            <p:nvSpPr>
              <p:cNvPr id="71" name="Content Placeholder 3">
                <a:extLst>
                  <a:ext uri="{FF2B5EF4-FFF2-40B4-BE49-F238E27FC236}">
                    <a16:creationId xmlns:a16="http://schemas.microsoft.com/office/drawing/2014/main" id="{331C18D1-1209-47F2-AE96-282486D2D36D}"/>
                  </a:ext>
                </a:extLst>
              </p:cNvPr>
              <p:cNvSpPr txBox="1">
                <a:spLocks/>
              </p:cNvSpPr>
              <p:nvPr/>
            </p:nvSpPr>
            <p:spPr>
              <a:xfrm>
                <a:off x="5699094" y="28612193"/>
                <a:ext cx="3745053" cy="1928727"/>
              </a:xfrm>
              <a:prstGeom prst="rect">
                <a:avLst/>
              </a:prstGeom>
            </p:spPr>
            <p:txBody>
              <a:bodyPr vert="horz" wrap="square"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b="1" i="0" kern="1200" baseline="0">
                    <a:solidFill>
                      <a:schemeClr val="tx2"/>
                    </a:solidFill>
                    <a:latin typeface="Arial" panose="020B0604020202020204" pitchFamily="34" charset="0"/>
                    <a:ea typeface="+mn-ea"/>
                    <a:cs typeface="Arial" panose="020B0604020202020204" pitchFamily="34" charset="0"/>
                  </a:defRPr>
                </a:lvl1pPr>
                <a:lvl2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Arial" panose="020B0604020202020204" pitchFamily="34" charset="0"/>
                    <a:ea typeface="+mn-ea"/>
                    <a:cs typeface="Arial" panose="020B0604020202020204" pitchFamily="34" charset="0"/>
                  </a:defRPr>
                </a:lvl2pPr>
                <a:lvl3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3pPr>
                <a:lvl4pPr marL="54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Arial" panose="020B0604020202020204" pitchFamily="34" charset="0"/>
                    <a:ea typeface="+mn-ea"/>
                    <a:cs typeface="Arial" panose="020B0604020202020204" pitchFamily="34" charset="0"/>
                  </a:defRPr>
                </a:lvl4pPr>
                <a:lvl5pPr marL="720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0" kern="1200" baseline="0">
                    <a:solidFill>
                      <a:schemeClr val="tx2"/>
                    </a:solidFill>
                    <a:latin typeface="Arial" panose="020B0604020202020204" pitchFamily="34" charset="0"/>
                    <a:ea typeface="+mn-ea"/>
                    <a:cs typeface="Arial" panose="020B0604020202020204" pitchFamily="34" charset="0"/>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155952" lvl="1" indent="0">
                  <a:spcBef>
                    <a:spcPts val="0"/>
                  </a:spcBef>
                  <a:spcAft>
                    <a:spcPts val="0"/>
                  </a:spcAft>
                  <a:buNone/>
                </a:pPr>
                <a14:m>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𝑚</m:t>
                    </m:r>
                  </m:oMath>
                </a14:m>
                <a:r>
                  <a:rPr lang="en-US" dirty="0">
                    <a:solidFill>
                      <a:schemeClr val="tx1"/>
                    </a:solidFill>
                    <a:latin typeface="Cambria Math" panose="02040503050406030204" pitchFamily="18" charset="0"/>
                    <a:ea typeface="Cambria Math" panose="02040503050406030204" pitchFamily="18" charset="0"/>
                  </a:rPr>
                  <a:t>: the number of target specs </a:t>
                </a:r>
              </a:p>
              <a:p>
                <a:pPr marL="155952" lvl="1" indent="0">
                  <a:spcBef>
                    <a:spcPts val="0"/>
                  </a:spcBef>
                  <a:spcAft>
                    <a:spcPts val="0"/>
                  </a:spcAft>
                  <a:buNone/>
                </a:pPr>
                <a14:m>
                  <m:oMath xmlns:m="http://schemas.openxmlformats.org/officeDocument/2006/math">
                    <m:sSub>
                      <m:sSubPr>
                        <m:ctrlPr>
                          <a:rPr lang="en-US" i="1" dirty="0" err="1" smtClean="0">
                            <a:solidFill>
                              <a:schemeClr val="tx1"/>
                            </a:solidFill>
                            <a:latin typeface="Cambria Math" panose="02040503050406030204" pitchFamily="18" charset="0"/>
                            <a:ea typeface="Cambria Math" panose="02040503050406030204" pitchFamily="18" charset="0"/>
                          </a:rPr>
                        </m:ctrlPr>
                      </m:sSubPr>
                      <m:e>
                        <m:r>
                          <a:rPr lang="en-US" i="1" dirty="0" smtClean="0">
                            <a:solidFill>
                              <a:schemeClr val="tx1"/>
                            </a:solidFill>
                            <a:latin typeface="Cambria Math" panose="02040503050406030204" pitchFamily="18" charset="0"/>
                            <a:ea typeface="Cambria Math" panose="02040503050406030204" pitchFamily="18" charset="0"/>
                          </a:rPr>
                          <m:t>𝑇</m:t>
                        </m:r>
                      </m:e>
                      <m:sub>
                        <m:r>
                          <a:rPr lang="en-US" i="1" dirty="0" err="1" smtClean="0">
                            <a:solidFill>
                              <a:schemeClr val="tx1"/>
                            </a:solidFill>
                            <a:latin typeface="Cambria Math" panose="02040503050406030204" pitchFamily="18" charset="0"/>
                            <a:ea typeface="Cambria Math" panose="02040503050406030204" pitchFamily="18" charset="0"/>
                          </a:rPr>
                          <m:t>𝑖</m:t>
                        </m:r>
                      </m:sub>
                    </m:sSub>
                  </m:oMath>
                </a14:m>
                <a:r>
                  <a:rPr lang="en-US" dirty="0">
                    <a:solidFill>
                      <a:schemeClr val="tx1"/>
                    </a:solidFill>
                    <a:latin typeface="Cambria Math" panose="02040503050406030204" pitchFamily="18" charset="0"/>
                    <a:ea typeface="Cambria Math" panose="02040503050406030204" pitchFamily="18" charset="0"/>
                  </a:rPr>
                  <a:t>: the target spec</a:t>
                </a:r>
              </a:p>
              <a:p>
                <a:pPr marL="155952" lvl="1" indent="0">
                  <a:spcBef>
                    <a:spcPts val="0"/>
                  </a:spcBef>
                  <a:spcAft>
                    <a:spcPts val="0"/>
                  </a:spcAft>
                  <a:buNone/>
                </a:pPr>
                <a14:m>
                  <m:oMath xmlns:m="http://schemas.openxmlformats.org/officeDocument/2006/math">
                    <m:sSub>
                      <m:sSubPr>
                        <m:ctrlPr>
                          <a:rPr lang="en-US" i="1" dirty="0" err="1" smtClean="0">
                            <a:solidFill>
                              <a:schemeClr val="tx1"/>
                            </a:solidFill>
                            <a:latin typeface="Cambria Math" panose="02040503050406030204" pitchFamily="18" charset="0"/>
                            <a:ea typeface="Cambria Math" panose="02040503050406030204" pitchFamily="18" charset="0"/>
                          </a:rPr>
                        </m:ctrlPr>
                      </m:sSubPr>
                      <m:e>
                        <m:r>
                          <a:rPr lang="en-US" i="1" dirty="0" smtClean="0">
                            <a:solidFill>
                              <a:schemeClr val="tx1"/>
                            </a:solidFill>
                            <a:latin typeface="Cambria Math" panose="02040503050406030204" pitchFamily="18" charset="0"/>
                            <a:ea typeface="Cambria Math" panose="02040503050406030204" pitchFamily="18" charset="0"/>
                          </a:rPr>
                          <m:t>𝑓</m:t>
                        </m:r>
                      </m:e>
                      <m:sub>
                        <m:r>
                          <a:rPr lang="en-US" i="1" dirty="0" err="1" smtClean="0">
                            <a:solidFill>
                              <a:schemeClr val="tx1"/>
                            </a:solidFill>
                            <a:latin typeface="Cambria Math" panose="02040503050406030204" pitchFamily="18" charset="0"/>
                            <a:ea typeface="Cambria Math" panose="02040503050406030204" pitchFamily="18" charset="0"/>
                          </a:rPr>
                          <m:t>𝑖</m:t>
                        </m:r>
                      </m:sub>
                    </m:sSub>
                  </m:oMath>
                </a14:m>
                <a:r>
                  <a:rPr lang="en-US" dirty="0">
                    <a:solidFill>
                      <a:schemeClr val="tx1"/>
                    </a:solidFill>
                    <a:latin typeface="Cambria Math" panose="02040503050406030204" pitchFamily="18" charset="0"/>
                    <a:ea typeface="Cambria Math" panose="02040503050406030204" pitchFamily="18" charset="0"/>
                  </a:rPr>
                  <a:t>: the circuit performance</a:t>
                </a:r>
              </a:p>
              <a:p>
                <a:pPr marL="155952" lvl="1" indent="0">
                  <a:spcBef>
                    <a:spcPts val="0"/>
                  </a:spcBef>
                  <a:spcAft>
                    <a:spcPts val="0"/>
                  </a:spcAft>
                  <a:buNone/>
                </a:pPr>
                <a14:m>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𝑃</m:t>
                    </m:r>
                  </m:oMath>
                </a14:m>
                <a:r>
                  <a:rPr lang="en-US" dirty="0">
                    <a:solidFill>
                      <a:schemeClr val="tx1"/>
                    </a:solidFill>
                    <a:latin typeface="Cambria Math" panose="02040503050406030204" pitchFamily="18" charset="0"/>
                    <a:ea typeface="Cambria Math" panose="02040503050406030204" pitchFamily="18" charset="0"/>
                  </a:rPr>
                  <a:t>: the current power</a:t>
                </a:r>
              </a:p>
              <a:p>
                <a:pPr marL="155952" lvl="1" indent="0">
                  <a:spcBef>
                    <a:spcPts val="0"/>
                  </a:spcBef>
                  <a:spcAft>
                    <a:spcPts val="0"/>
                  </a:spcAft>
                  <a:buNone/>
                </a:pPr>
                <a14:m>
                  <m:oMath xmlns:m="http://schemas.openxmlformats.org/officeDocument/2006/math">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𝑃</m:t>
                        </m:r>
                      </m:e>
                      <m:sub>
                        <m:r>
                          <a:rPr lang="en-US" b="0" i="1" smtClean="0">
                            <a:solidFill>
                              <a:schemeClr val="tx1"/>
                            </a:solidFill>
                            <a:latin typeface="Cambria Math" panose="02040503050406030204" pitchFamily="18" charset="0"/>
                            <a:ea typeface="Cambria Math" panose="02040503050406030204" pitchFamily="18" charset="0"/>
                          </a:rPr>
                          <m:t>𝑚𝑎𝑥</m:t>
                        </m:r>
                      </m:sub>
                    </m:sSub>
                  </m:oMath>
                </a14:m>
                <a:r>
                  <a:rPr lang="en-US" dirty="0">
                    <a:solidFill>
                      <a:schemeClr val="tx1"/>
                    </a:solidFill>
                    <a:latin typeface="Cambria Math" panose="02040503050406030204" pitchFamily="18" charset="0"/>
                    <a:ea typeface="Cambria Math" panose="02040503050406030204" pitchFamily="18" charset="0"/>
                  </a:rPr>
                  <a:t>: max boundary of power</a:t>
                </a:r>
              </a:p>
              <a:p>
                <a:pPr marL="155952" lvl="1" indent="0">
                  <a:spcBef>
                    <a:spcPts val="0"/>
                  </a:spcBef>
                  <a:spcAft>
                    <a:spcPts val="0"/>
                  </a:spcAft>
                  <a:buNone/>
                </a:pPr>
                <a14:m>
                  <m:oMath xmlns:m="http://schemas.openxmlformats.org/officeDocument/2006/math">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𝑃</m:t>
                        </m:r>
                      </m:e>
                      <m:sub>
                        <m:r>
                          <a:rPr lang="en-US" i="1">
                            <a:solidFill>
                              <a:schemeClr val="tx1"/>
                            </a:solidFill>
                            <a:latin typeface="Cambria Math" panose="02040503050406030204" pitchFamily="18" charset="0"/>
                            <a:ea typeface="Cambria Math" panose="02040503050406030204" pitchFamily="18" charset="0"/>
                          </a:rPr>
                          <m:t>𝑚𝑎𝑥</m:t>
                        </m:r>
                      </m:sub>
                    </m:sSub>
                  </m:oMath>
                </a14:m>
                <a:r>
                  <a:rPr lang="en-US" dirty="0">
                    <a:solidFill>
                      <a:schemeClr val="tx1"/>
                    </a:solidFill>
                    <a:latin typeface="Cambria Math" panose="02040503050406030204" pitchFamily="18" charset="0"/>
                    <a:ea typeface="Cambria Math" panose="02040503050406030204" pitchFamily="18" charset="0"/>
                  </a:rPr>
                  <a:t>: min boundary of power</a:t>
                </a:r>
              </a:p>
              <a:p>
                <a:pPr marL="155952" lvl="1" indent="0">
                  <a:spcBef>
                    <a:spcPts val="0"/>
                  </a:spcBef>
                  <a:spcAft>
                    <a:spcPts val="0"/>
                  </a:spcAft>
                  <a:buNone/>
                </a:pPr>
                <a:endParaRPr kumimoji="0" lang="en-US" dirty="0">
                  <a:solidFill>
                    <a:schemeClr val="tx1"/>
                  </a:solidFill>
                </a:endParaRPr>
              </a:p>
            </p:txBody>
          </p:sp>
        </mc:Choice>
        <mc:Fallback>
          <p:sp>
            <p:nvSpPr>
              <p:cNvPr id="71" name="Content Placeholder 3">
                <a:extLst>
                  <a:ext uri="{FF2B5EF4-FFF2-40B4-BE49-F238E27FC236}">
                    <a16:creationId xmlns:a16="http://schemas.microsoft.com/office/drawing/2014/main" id="{331C18D1-1209-47F2-AE96-282486D2D36D}"/>
                  </a:ext>
                </a:extLst>
              </p:cNvPr>
              <p:cNvSpPr txBox="1">
                <a:spLocks noRot="1" noChangeAspect="1" noMove="1" noResize="1" noEditPoints="1" noAdjustHandles="1" noChangeArrowheads="1" noChangeShapeType="1" noTextEdit="1"/>
              </p:cNvSpPr>
              <p:nvPr/>
            </p:nvSpPr>
            <p:spPr>
              <a:xfrm>
                <a:off x="5699094" y="28612193"/>
                <a:ext cx="3745053" cy="1928727"/>
              </a:xfrm>
              <a:prstGeom prst="rect">
                <a:avLst/>
              </a:prstGeom>
              <a:blipFill>
                <a:blip r:embed="rId8"/>
                <a:stretch>
                  <a:fillRect t="-28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직사각형 9">
                <a:extLst>
                  <a:ext uri="{FF2B5EF4-FFF2-40B4-BE49-F238E27FC236}">
                    <a16:creationId xmlns:a16="http://schemas.microsoft.com/office/drawing/2014/main" id="{319E7801-7065-47E7-99A8-2A8E2810BF1F}"/>
                  </a:ext>
                </a:extLst>
              </p:cNvPr>
              <p:cNvSpPr/>
              <p:nvPr/>
            </p:nvSpPr>
            <p:spPr>
              <a:xfrm>
                <a:off x="1667685" y="28653084"/>
                <a:ext cx="4031409" cy="1848519"/>
              </a:xfrm>
              <a:prstGeom prst="rect">
                <a:avLst/>
              </a:prstGeom>
            </p:spPr>
            <p:txBody>
              <a:bodyPr wrap="square">
                <a:spAutoFit/>
              </a:bodyPr>
              <a:lstStyle/>
              <a:p>
                <a:pPr marL="155952" lvl="1" indent="0">
                  <a:spcBef>
                    <a:spcPts val="0"/>
                  </a:spcBef>
                  <a:spcAft>
                    <a:spcPts val="0"/>
                  </a:spcAft>
                  <a:buNone/>
                </a:pPr>
                <a:r>
                  <a:rPr lang="en-US" sz="2000" dirty="0"/>
                  <a:t> </a:t>
                </a:r>
                <a14:m>
                  <m:oMath xmlns:m="http://schemas.openxmlformats.org/officeDocument/2006/math">
                    <m:r>
                      <a:rPr lang="en-US" sz="2000" i="1">
                        <a:latin typeface="Cambria Math" panose="02040503050406030204" pitchFamily="18" charset="0"/>
                      </a:rPr>
                      <m:t>𝑟</m:t>
                    </m:r>
                    <m:r>
                      <a:rPr lang="en-US" sz="2000">
                        <a:latin typeface="Cambria Math" panose="02040503050406030204" pitchFamily="18" charset="0"/>
                      </a:rPr>
                      <m:t>=</m:t>
                    </m:r>
                    <m:nary>
                      <m:naryPr>
                        <m:chr m:val="∑"/>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a:latin typeface="Cambria Math" panose="02040503050406030204" pitchFamily="18" charset="0"/>
                          </a:rPr>
                          <m:t>=1</m:t>
                        </m:r>
                      </m:sub>
                      <m:sup>
                        <m:r>
                          <a:rPr lang="en-US" sz="2000" i="1">
                            <a:latin typeface="Cambria Math" panose="02040503050406030204" pitchFamily="18" charset="0"/>
                          </a:rPr>
                          <m:t>𝑚</m:t>
                        </m:r>
                      </m:sup>
                      <m:e>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min</m:t>
                            </m:r>
                          </m:fName>
                          <m:e>
                            <m:d>
                              <m:dPr>
                                <m:ctrlPr>
                                  <a:rPr lang="en-US" sz="2000" i="1">
                                    <a:latin typeface="Cambria Math" panose="02040503050406030204" pitchFamily="18" charset="0"/>
                                  </a:rPr>
                                </m:ctrlPr>
                              </m:dPr>
                              <m:e>
                                <m:r>
                                  <a:rPr lang="en-US" sz="2000">
                                    <a:latin typeface="Cambria Math" panose="02040503050406030204" pitchFamily="18" charset="0"/>
                                  </a:rPr>
                                  <m:t>0,</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𝑖</m:t>
                                        </m:r>
                                      </m:sub>
                                    </m:sSub>
                                  </m:e>
                                </m:d>
                              </m:e>
                            </m:d>
                          </m:e>
                        </m:func>
                      </m:e>
                    </m:nary>
                  </m:oMath>
                </a14:m>
                <a:endParaRPr lang="en-US" sz="2000" dirty="0"/>
              </a:p>
              <a:p>
                <a:pPr marL="155952" lvl="1" indent="0">
                  <a:spcBef>
                    <a:spcPts val="0"/>
                  </a:spcBef>
                  <a:spcAft>
                    <a:spcPts val="0"/>
                  </a:spcAft>
                  <a:buNone/>
                </a:pPr>
                <a:endParaRPr lang="en-US" sz="2000" dirty="0"/>
              </a:p>
              <a:p>
                <a:pPr marL="155952" lvl="1" indent="0">
                  <a:spcBef>
                    <a:spcPts val="0"/>
                  </a:spcBef>
                  <a:spcAft>
                    <a:spcPts val="0"/>
                  </a:spcAft>
                  <a:buNone/>
                </a:pPr>
                <a:r>
                  <a:rPr lang="en-US" sz="2000" dirty="0"/>
                  <a:t> </a:t>
                </a:r>
                <a14:m>
                  <m:oMath xmlns:m="http://schemas.openxmlformats.org/officeDocument/2006/math">
                    <m:r>
                      <a:rPr lang="en-US" sz="2000" i="1">
                        <a:latin typeface="Cambria Math" panose="02040503050406030204" pitchFamily="18" charset="0"/>
                      </a:rPr>
                      <m:t>𝐹𝑜𝑀</m:t>
                    </m:r>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𝑚𝑎𝑥</m:t>
                                    </m:r>
                                  </m:sub>
                                </m:sSub>
                                <m:r>
                                  <a:rPr lang="en-US" sz="2000" i="1">
                                    <a:latin typeface="Cambria Math" panose="02040503050406030204" pitchFamily="18" charset="0"/>
                                  </a:rPr>
                                  <m:t>−</m:t>
                                </m:r>
                                <m:r>
                                  <a:rPr lang="en-US" sz="2000" i="1">
                                    <a:latin typeface="Cambria Math" panose="02040503050406030204" pitchFamily="18" charset="0"/>
                                  </a:rPr>
                                  <m:t>𝑃</m:t>
                                </m:r>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𝑚𝑎𝑥</m:t>
                                    </m:r>
                                  </m:sub>
                                </m:sSub>
                              </m:den>
                            </m:f>
                            <m:r>
                              <a:rPr lang="en-US" sz="2000">
                                <a:latin typeface="Cambria Math" panose="02040503050406030204" pitchFamily="18" charset="0"/>
                              </a:rPr>
                              <m:t>+</m:t>
                            </m:r>
                            <m:r>
                              <a:rPr lang="en-US" sz="2000" i="1">
                                <a:latin typeface="Cambria Math" panose="02040503050406030204" pitchFamily="18" charset="0"/>
                              </a:rPr>
                              <m:t>𝑟</m:t>
                            </m:r>
                            <m:r>
                              <a:rPr lang="en-US" sz="2000">
                                <a:latin typeface="Cambria Math" panose="02040503050406030204" pitchFamily="18" charset="0"/>
                              </a:rPr>
                              <m:t>,</m:t>
                            </m:r>
                            <m:r>
                              <a:rPr lang="en-US" sz="2000" i="1">
                                <a:latin typeface="Cambria Math" panose="02040503050406030204" pitchFamily="18" charset="0"/>
                              </a:rPr>
                              <m:t>  </m:t>
                            </m:r>
                            <m:r>
                              <a:rPr lang="en-US" sz="2000" i="1">
                                <a:latin typeface="Cambria Math" panose="02040503050406030204" pitchFamily="18" charset="0"/>
                              </a:rPr>
                              <m:t>𝑖𝑓</m:t>
                            </m:r>
                            <m:r>
                              <a:rPr lang="en-US" sz="2000" i="1">
                                <a:latin typeface="Cambria Math" panose="02040503050406030204" pitchFamily="18" charset="0"/>
                              </a:rPr>
                              <m:t> </m:t>
                            </m:r>
                            <m:r>
                              <a:rPr lang="en-US" sz="2000" i="1">
                                <a:latin typeface="Cambria Math" panose="02040503050406030204" pitchFamily="18" charset="0"/>
                              </a:rPr>
                              <m:t>𝑟</m:t>
                            </m:r>
                            <m:r>
                              <a:rPr lang="en-US" sz="2000">
                                <a:latin typeface="Cambria Math" panose="02040503050406030204" pitchFamily="18" charset="0"/>
                              </a:rPr>
                              <m:t>=0</m:t>
                            </m:r>
                          </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𝑚𝑖𝑛</m:t>
                                    </m:r>
                                  </m:sub>
                                </m:sSub>
                                <m:r>
                                  <a:rPr lang="en-US" sz="2000" i="1">
                                    <a:latin typeface="Cambria Math" panose="02040503050406030204" pitchFamily="18" charset="0"/>
                                  </a:rPr>
                                  <m:t>−</m:t>
                                </m:r>
                                <m:r>
                                  <a:rPr lang="en-US" sz="2000" i="1">
                                    <a:latin typeface="Cambria Math" panose="02040503050406030204" pitchFamily="18" charset="0"/>
                                  </a:rPr>
                                  <m:t>𝑃</m:t>
                                </m:r>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𝑚𝑎𝑥</m:t>
                                    </m:r>
                                  </m:sub>
                                </m:sSub>
                              </m:den>
                            </m:f>
                            <m:r>
                              <a:rPr lang="en-US" sz="2000">
                                <a:latin typeface="Cambria Math" panose="02040503050406030204" pitchFamily="18" charset="0"/>
                              </a:rPr>
                              <m:t>+</m:t>
                            </m:r>
                            <m:r>
                              <a:rPr lang="en-US" sz="2000" i="1">
                                <a:latin typeface="Cambria Math" panose="02040503050406030204" pitchFamily="18" charset="0"/>
                              </a:rPr>
                              <m:t>𝑟</m:t>
                            </m:r>
                            <m:r>
                              <a:rPr lang="en-US" sz="2000">
                                <a:latin typeface="Cambria Math" panose="02040503050406030204" pitchFamily="18" charset="0"/>
                              </a:rPr>
                              <m:t>,</m:t>
                            </m:r>
                            <m:r>
                              <a:rPr lang="en-US" sz="2000" i="1">
                                <a:latin typeface="Cambria Math" panose="02040503050406030204" pitchFamily="18" charset="0"/>
                              </a:rPr>
                              <m:t>  </m:t>
                            </m:r>
                            <m:r>
                              <a:rPr lang="en-US" sz="2000" i="1">
                                <a:latin typeface="Cambria Math" panose="02040503050406030204" pitchFamily="18" charset="0"/>
                              </a:rPr>
                              <m:t>𝑖𝑓</m:t>
                            </m:r>
                            <m:r>
                              <a:rPr lang="en-US" sz="2000" i="1">
                                <a:latin typeface="Cambria Math" panose="02040503050406030204" pitchFamily="18" charset="0"/>
                              </a:rPr>
                              <m:t> </m:t>
                            </m:r>
                            <m:r>
                              <a:rPr lang="en-US" sz="2000" i="1">
                                <a:latin typeface="Cambria Math" panose="02040503050406030204" pitchFamily="18" charset="0"/>
                              </a:rPr>
                              <m:t>𝑟</m:t>
                            </m:r>
                            <m:r>
                              <a:rPr lang="en-US" sz="2000">
                                <a:latin typeface="Cambria Math" panose="02040503050406030204" pitchFamily="18" charset="0"/>
                              </a:rPr>
                              <m:t>&lt;0</m:t>
                            </m:r>
                          </m:e>
                        </m:eqArr>
                      </m:e>
                    </m:d>
                  </m:oMath>
                </a14:m>
                <a:endParaRPr lang="en-US" sz="2000" dirty="0"/>
              </a:p>
            </p:txBody>
          </p:sp>
        </mc:Choice>
        <mc:Fallback>
          <p:sp>
            <p:nvSpPr>
              <p:cNvPr id="10" name="직사각형 9">
                <a:extLst>
                  <a:ext uri="{FF2B5EF4-FFF2-40B4-BE49-F238E27FC236}">
                    <a16:creationId xmlns:a16="http://schemas.microsoft.com/office/drawing/2014/main" id="{319E7801-7065-47E7-99A8-2A8E2810BF1F}"/>
                  </a:ext>
                </a:extLst>
              </p:cNvPr>
              <p:cNvSpPr>
                <a:spLocks noRot="1" noChangeAspect="1" noMove="1" noResize="1" noEditPoints="1" noAdjustHandles="1" noChangeArrowheads="1" noChangeShapeType="1" noTextEdit="1"/>
              </p:cNvSpPr>
              <p:nvPr/>
            </p:nvSpPr>
            <p:spPr>
              <a:xfrm>
                <a:off x="1667685" y="28653084"/>
                <a:ext cx="4031409" cy="1848519"/>
              </a:xfrm>
              <a:prstGeom prst="rect">
                <a:avLst/>
              </a:prstGeom>
              <a:blipFill>
                <a:blip r:embed="rId9"/>
                <a:stretch>
                  <a:fillRect t="-26645"/>
                </a:stretch>
              </a:blipFill>
            </p:spPr>
            <p:txBody>
              <a:bodyPr/>
              <a:lstStyle/>
              <a:p>
                <a:r>
                  <a:rPr lang="en-US">
                    <a:noFill/>
                  </a:rPr>
                  <a:t> </a:t>
                </a:r>
              </a:p>
            </p:txBody>
          </p:sp>
        </mc:Fallback>
      </mc:AlternateContent>
      <p:pic>
        <p:nvPicPr>
          <p:cNvPr id="73" name="그림 72">
            <a:extLst>
              <a:ext uri="{FF2B5EF4-FFF2-40B4-BE49-F238E27FC236}">
                <a16:creationId xmlns:a16="http://schemas.microsoft.com/office/drawing/2014/main" id="{966E79B5-BE65-470E-A868-AAC27E8AED5A}"/>
              </a:ext>
            </a:extLst>
          </p:cNvPr>
          <p:cNvPicPr/>
          <p:nvPr/>
        </p:nvPicPr>
        <p:blipFill>
          <a:blip r:embed="rId10"/>
          <a:stretch>
            <a:fillRect/>
          </a:stretch>
        </p:blipFill>
        <p:spPr>
          <a:xfrm>
            <a:off x="24346964" y="30017190"/>
            <a:ext cx="4874818" cy="4885077"/>
          </a:xfrm>
          <a:prstGeom prst="rect">
            <a:avLst/>
          </a:prstGeom>
        </p:spPr>
      </p:pic>
      <p:pic>
        <p:nvPicPr>
          <p:cNvPr id="74" name="그림 73">
            <a:extLst>
              <a:ext uri="{FF2B5EF4-FFF2-40B4-BE49-F238E27FC236}">
                <a16:creationId xmlns:a16="http://schemas.microsoft.com/office/drawing/2014/main" id="{897E6F41-868D-4E74-9452-1356B5C7DFCB}"/>
              </a:ext>
            </a:extLst>
          </p:cNvPr>
          <p:cNvPicPr/>
          <p:nvPr/>
        </p:nvPicPr>
        <p:blipFill rotWithShape="1">
          <a:blip r:embed="rId11" cstate="print">
            <a:extLst>
              <a:ext uri="{28A0092B-C50C-407E-A947-70E740481C1C}">
                <a14:useLocalDpi xmlns:a14="http://schemas.microsoft.com/office/drawing/2010/main" val="0"/>
              </a:ext>
            </a:extLst>
          </a:blip>
          <a:srcRect l="8853" t="3927" r="8516" b="3798"/>
          <a:stretch/>
        </p:blipFill>
        <p:spPr>
          <a:xfrm>
            <a:off x="16010881" y="29937657"/>
            <a:ext cx="8238073" cy="5055602"/>
          </a:xfrm>
          <a:prstGeom prst="rect">
            <a:avLst/>
          </a:prstGeom>
        </p:spPr>
      </p:pic>
      <p:pic>
        <p:nvPicPr>
          <p:cNvPr id="75" name="그림 74">
            <a:extLst>
              <a:ext uri="{FF2B5EF4-FFF2-40B4-BE49-F238E27FC236}">
                <a16:creationId xmlns:a16="http://schemas.microsoft.com/office/drawing/2014/main" id="{85CDEEEC-0D1C-4DB2-A941-175CB1E7C9CD}"/>
              </a:ext>
            </a:extLst>
          </p:cNvPr>
          <p:cNvPicPr/>
          <p:nvPr/>
        </p:nvPicPr>
        <p:blipFill>
          <a:blip r:embed="rId12"/>
          <a:stretch>
            <a:fillRect/>
          </a:stretch>
        </p:blipFill>
        <p:spPr>
          <a:xfrm>
            <a:off x="23891685" y="25106079"/>
            <a:ext cx="5224944" cy="4381941"/>
          </a:xfrm>
          <a:prstGeom prst="rect">
            <a:avLst/>
          </a:prstGeom>
        </p:spPr>
      </p:pic>
      <p:pic>
        <p:nvPicPr>
          <p:cNvPr id="39" name="그림 38">
            <a:extLst>
              <a:ext uri="{FF2B5EF4-FFF2-40B4-BE49-F238E27FC236}">
                <a16:creationId xmlns:a16="http://schemas.microsoft.com/office/drawing/2014/main" id="{000BF013-BCE2-4E57-897A-BBDF421B754B}"/>
              </a:ext>
            </a:extLst>
          </p:cNvPr>
          <p:cNvPicPr/>
          <p:nvPr/>
        </p:nvPicPr>
        <p:blipFill>
          <a:blip r:embed="rId13"/>
          <a:stretch>
            <a:fillRect/>
          </a:stretch>
        </p:blipFill>
        <p:spPr>
          <a:xfrm>
            <a:off x="16380295" y="24977529"/>
            <a:ext cx="6800667" cy="4776555"/>
          </a:xfrm>
          <a:prstGeom prst="rect">
            <a:avLst/>
          </a:prstGeom>
        </p:spPr>
      </p:pic>
      <p:sp>
        <p:nvSpPr>
          <p:cNvPr id="2" name="TextBox 1">
            <a:extLst>
              <a:ext uri="{FF2B5EF4-FFF2-40B4-BE49-F238E27FC236}">
                <a16:creationId xmlns:a16="http://schemas.microsoft.com/office/drawing/2014/main" id="{79647EA1-6C11-4A7B-B8AE-F41659955C2F}"/>
              </a:ext>
            </a:extLst>
          </p:cNvPr>
          <p:cNvSpPr txBox="1"/>
          <p:nvPr/>
        </p:nvSpPr>
        <p:spPr>
          <a:xfrm>
            <a:off x="20017339" y="25127251"/>
            <a:ext cx="1900136" cy="369332"/>
          </a:xfrm>
          <a:prstGeom prst="rect">
            <a:avLst/>
          </a:prstGeom>
          <a:noFill/>
        </p:spPr>
        <p:txBody>
          <a:bodyPr wrap="none" rtlCol="0">
            <a:spAutoFit/>
          </a:bodyPr>
          <a:lstStyle/>
          <a:p>
            <a:r>
              <a:rPr lang="en-US" sz="1800" b="1" dirty="0"/>
              <a:t>*Decimated by 27</a:t>
            </a:r>
          </a:p>
        </p:txBody>
      </p:sp>
      <p:pic>
        <p:nvPicPr>
          <p:cNvPr id="1026" name="Picture 2" descr="https://api.qrserver.com/v1/create-qr-code/?size=300x300&amp;data=https%3A%2F%2Fwww.idec.or.kr%2Fmpw%2Fcdc_video%2Fview%2F%3F%26cdc_no%3D44%26no%3D3996">
            <a:extLst>
              <a:ext uri="{FF2B5EF4-FFF2-40B4-BE49-F238E27FC236}">
                <a16:creationId xmlns:a16="http://schemas.microsoft.com/office/drawing/2014/main" id="{5D06EA75-667F-4712-AD8D-9F559713696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17815" y="472939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2675</TotalTime>
  <Words>545</Words>
  <Application>Microsoft Office PowerPoint</Application>
  <PresentationFormat>사용자 지정</PresentationFormat>
  <Paragraphs>52</Paragraphs>
  <Slides>1</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vt:i4>
      </vt:variant>
    </vt:vector>
  </HeadingPairs>
  <TitlesOfParts>
    <vt:vector size="8" baseType="lpstr">
      <vt:lpstr>맑은 고딕</vt:lpstr>
      <vt:lpstr>Arial</vt:lpstr>
      <vt:lpstr>Calibri</vt:lpstr>
      <vt:lpstr>Calibri Light</vt:lpstr>
      <vt:lpstr>Cambria Math</vt:lpstr>
      <vt:lpstr>Franklin Gothic Book</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김형진</cp:lastModifiedBy>
  <cp:revision>59</cp:revision>
  <dcterms:created xsi:type="dcterms:W3CDTF">2018-03-08T06:02:33Z</dcterms:created>
  <dcterms:modified xsi:type="dcterms:W3CDTF">2024-06-25T00:09:03Z</dcterms:modified>
</cp:coreProperties>
</file>