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9" userDrawn="1">
          <p15:clr>
            <a:srgbClr val="A4A3A4"/>
          </p15:clr>
        </p15:guide>
        <p15:guide id="2" pos="95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사용자" initials="W사" lastIdx="1" clrIdx="0">
    <p:extLst>
      <p:ext uri="{19B8F6BF-5375-455C-9EA6-DF929625EA0E}">
        <p15:presenceInfo xmlns:p15="http://schemas.microsoft.com/office/powerpoint/2012/main" userId="d9c19ead39a365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6391" autoAdjust="0"/>
  </p:normalViewPr>
  <p:slideViewPr>
    <p:cSldViewPr snapToGrid="0">
      <p:cViewPr varScale="1">
        <p:scale>
          <a:sx n="17" d="100"/>
          <a:sy n="17" d="100"/>
        </p:scale>
        <p:origin x="3660" y="150"/>
      </p:cViewPr>
      <p:guideLst>
        <p:guide orient="horz" pos="13209"/>
        <p:guide pos="95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2025-06-02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2025-06-02</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직사각형 43">
            <a:extLst>
              <a:ext uri="{FF2B5EF4-FFF2-40B4-BE49-F238E27FC236}">
                <a16:creationId xmlns:a16="http://schemas.microsoft.com/office/drawing/2014/main" id="{7041D0B9-8721-E99C-D0DD-C8359402D4E9}"/>
              </a:ext>
            </a:extLst>
          </p:cNvPr>
          <p:cNvSpPr/>
          <p:nvPr/>
        </p:nvSpPr>
        <p:spPr>
          <a:xfrm>
            <a:off x="15136813" y="23058420"/>
            <a:ext cx="14400000" cy="13532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직사각형 38">
            <a:extLst>
              <a:ext uri="{FF2B5EF4-FFF2-40B4-BE49-F238E27FC236}">
                <a16:creationId xmlns:a16="http://schemas.microsoft.com/office/drawing/2014/main" id="{94ED97A6-FA0A-8FA9-CEA6-EE8410D31D9F}"/>
              </a:ext>
            </a:extLst>
          </p:cNvPr>
          <p:cNvSpPr/>
          <p:nvPr/>
        </p:nvSpPr>
        <p:spPr>
          <a:xfrm>
            <a:off x="15161947" y="8828455"/>
            <a:ext cx="14400000" cy="123670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직사각형 16">
            <a:extLst>
              <a:ext uri="{FF2B5EF4-FFF2-40B4-BE49-F238E27FC236}">
                <a16:creationId xmlns:a16="http://schemas.microsoft.com/office/drawing/2014/main" id="{52E62420-DA75-DC2D-D6DA-7C2C72830C20}"/>
              </a:ext>
            </a:extLst>
          </p:cNvPr>
          <p:cNvSpPr/>
          <p:nvPr/>
        </p:nvSpPr>
        <p:spPr>
          <a:xfrm>
            <a:off x="490799" y="27461139"/>
            <a:ext cx="14400000" cy="97651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30"/>
          <p:cNvSpPr>
            <a:spLocks noChangeArrowheads="1"/>
          </p:cNvSpPr>
          <p:nvPr/>
        </p:nvSpPr>
        <p:spPr bwMode="auto">
          <a:xfrm>
            <a:off x="0" y="3422814"/>
            <a:ext cx="30275213" cy="5226112"/>
          </a:xfrm>
          <a:prstGeom prst="rect">
            <a:avLst/>
          </a:prstGeom>
          <a:noFill/>
          <a:ln w="9525">
            <a:noFill/>
            <a:miter lim="800000"/>
            <a:headEnd/>
            <a:tailEnd/>
          </a:ln>
          <a:effectLst/>
        </p:spPr>
        <p:txBody>
          <a:bodyPr lIns="432006" tIns="216003" rIns="432006" bIns="216003" anchor="ctr"/>
          <a:lstStyle/>
          <a:p>
            <a:pPr algn="ctr">
              <a:spcAft>
                <a:spcPts val="600"/>
              </a:spcAft>
            </a:pPr>
            <a:r>
              <a:rPr lang="en-US" altLang="ko-KR" sz="6000" b="1" dirty="0">
                <a:latin typeface="+mj-lt"/>
              </a:rPr>
              <a:t>Highly Linear VMM Based on Charge Trap Device </a:t>
            </a:r>
          </a:p>
          <a:p>
            <a:pPr algn="ctr">
              <a:spcAft>
                <a:spcPts val="600"/>
              </a:spcAft>
            </a:pPr>
            <a:r>
              <a:rPr lang="en-US" altLang="ko-KR" sz="6000" b="1" dirty="0">
                <a:latin typeface="+mj-lt"/>
              </a:rPr>
              <a:t>Using Bootstrapping and Non-Linear Weight Programming</a:t>
            </a:r>
            <a:endParaRPr lang="en-US" altLang="ko-KR" sz="4000" b="1" dirty="0">
              <a:latin typeface="Times New Roman" pitchFamily="18" charset="0"/>
              <a:ea typeface="+mj-ea"/>
              <a:cs typeface="Times New Roman" pitchFamily="18" charset="0"/>
            </a:endParaRPr>
          </a:p>
          <a:p>
            <a:pPr indent="127000" algn="ctr" latinLnBrk="0">
              <a:lnSpc>
                <a:spcPct val="115000"/>
              </a:lnSpc>
              <a:spcAft>
                <a:spcPts val="0"/>
              </a:spcAft>
            </a:pPr>
            <a:r>
              <a:rPr lang="en-US" altLang="ko-KR" sz="4400" dirty="0" err="1">
                <a:latin typeface="Times New Roman" panose="02020603050405020304" pitchFamily="18" charset="0"/>
                <a:cs typeface="Times New Roman" panose="02020603050405020304" pitchFamily="18" charset="0"/>
              </a:rPr>
              <a:t>Jeongin</a:t>
            </a:r>
            <a:r>
              <a:rPr lang="en-US" altLang="ko-KR" sz="4400" dirty="0">
                <a:latin typeface="Times New Roman" panose="02020603050405020304" pitchFamily="18" charset="0"/>
                <a:cs typeface="Times New Roman" panose="02020603050405020304" pitchFamily="18" charset="0"/>
              </a:rPr>
              <a:t> Choi</a:t>
            </a:r>
            <a:r>
              <a:rPr lang="en-US" altLang="ko-KR" sz="4400" baseline="30000" dirty="0">
                <a:latin typeface="Times New Roman" panose="02020603050405020304" pitchFamily="18" charset="0"/>
                <a:cs typeface="Times New Roman" panose="02020603050405020304" pitchFamily="18" charset="0"/>
              </a:rPr>
              <a:t>1</a:t>
            </a:r>
            <a:r>
              <a:rPr lang="en-US" altLang="ko-KR" sz="4400" dirty="0">
                <a:latin typeface="Times New Roman" panose="02020603050405020304" pitchFamily="18" charset="0"/>
                <a:cs typeface="Times New Roman" panose="02020603050405020304" pitchFamily="18" charset="0"/>
              </a:rPr>
              <a:t>, </a:t>
            </a:r>
            <a:r>
              <a:rPr lang="en-US" altLang="ko-KR" sz="4400" dirty="0" err="1">
                <a:latin typeface="Times New Roman" panose="02020603050405020304" pitchFamily="18" charset="0"/>
                <a:cs typeface="Times New Roman" panose="02020603050405020304" pitchFamily="18" charset="0"/>
              </a:rPr>
              <a:t>Hojin</a:t>
            </a:r>
            <a:r>
              <a:rPr lang="en-US" altLang="ko-KR" sz="4400" dirty="0">
                <a:latin typeface="Times New Roman" panose="02020603050405020304" pitchFamily="18" charset="0"/>
                <a:cs typeface="Times New Roman" panose="02020603050405020304" pitchFamily="18" charset="0"/>
              </a:rPr>
              <a:t> Lee</a:t>
            </a:r>
            <a:r>
              <a:rPr lang="en-US" altLang="ko-KR" sz="4400" baseline="30000" dirty="0">
                <a:latin typeface="Times New Roman" panose="02020603050405020304" pitchFamily="18" charset="0"/>
                <a:cs typeface="Times New Roman" panose="02020603050405020304" pitchFamily="18" charset="0"/>
              </a:rPr>
              <a:t>1</a:t>
            </a:r>
            <a:r>
              <a:rPr lang="en-US" altLang="ko-KR" sz="4400" dirty="0">
                <a:latin typeface="Times New Roman" panose="02020603050405020304" pitchFamily="18" charset="0"/>
                <a:cs typeface="Times New Roman" panose="02020603050405020304" pitchFamily="18" charset="0"/>
              </a:rPr>
              <a:t>, Kee-Won Kwon</a:t>
            </a:r>
            <a:r>
              <a:rPr lang="en-US" altLang="ko-KR" sz="4400" baseline="30000" dirty="0">
                <a:latin typeface="Times New Roman" panose="02020603050405020304" pitchFamily="18" charset="0"/>
                <a:cs typeface="Times New Roman" panose="02020603050405020304" pitchFamily="18" charset="0"/>
              </a:rPr>
              <a:t>2</a:t>
            </a:r>
            <a:endParaRPr lang="en-US" altLang="ko-KR" sz="4400" kern="100" baseline="30000" dirty="0">
              <a:solidFill>
                <a:srgbClr val="000000"/>
              </a:solidFill>
              <a:latin typeface="Times New Roman" panose="02020603050405020304" pitchFamily="18" charset="0"/>
              <a:ea typeface="한양신명조"/>
              <a:cs typeface="Times New Roman" panose="02020603050405020304" pitchFamily="18" charset="0"/>
            </a:endParaRPr>
          </a:p>
          <a:p>
            <a:pPr indent="127000" algn="ctr" latinLnBrk="0">
              <a:lnSpc>
                <a:spcPct val="115000"/>
              </a:lnSpc>
            </a:pPr>
            <a:r>
              <a:rPr lang="en-US" altLang="ko-KR" sz="3200" kern="100" baseline="30000" dirty="0">
                <a:solidFill>
                  <a:srgbClr val="000000"/>
                </a:solidFill>
                <a:latin typeface="Times New Roman" panose="02020603050405020304" pitchFamily="18" charset="0"/>
                <a:ea typeface="한양신명조"/>
              </a:rPr>
              <a:t>1</a:t>
            </a:r>
            <a:r>
              <a:rPr lang="en-US" altLang="ko-KR" sz="3200" kern="100" dirty="0">
                <a:solidFill>
                  <a:srgbClr val="000000"/>
                </a:solidFill>
                <a:latin typeface="Times New Roman" panose="02020603050405020304" pitchFamily="18" charset="0"/>
                <a:ea typeface="한양신명조"/>
              </a:rPr>
              <a:t>Department of Electrical and Computer Engineering Sungkyunkwan University, Suwon, South Korea</a:t>
            </a:r>
            <a:endParaRPr lang="en-US" altLang="ko-KR" sz="3200" kern="100" baseline="30000" dirty="0">
              <a:solidFill>
                <a:srgbClr val="000000"/>
              </a:solidFill>
              <a:latin typeface="Times New Roman" panose="02020603050405020304" pitchFamily="18" charset="0"/>
              <a:ea typeface="한양신명조"/>
            </a:endParaRPr>
          </a:p>
          <a:p>
            <a:pPr indent="127000" algn="ctr" latinLnBrk="0">
              <a:lnSpc>
                <a:spcPct val="115000"/>
              </a:lnSpc>
              <a:spcAft>
                <a:spcPts val="0"/>
              </a:spcAft>
            </a:pPr>
            <a:r>
              <a:rPr lang="en-US" altLang="ko-KR" sz="3200" kern="100" baseline="30000" dirty="0">
                <a:solidFill>
                  <a:srgbClr val="000000"/>
                </a:solidFill>
                <a:latin typeface="Times New Roman" panose="02020603050405020304" pitchFamily="18" charset="0"/>
                <a:ea typeface="한양신명조"/>
              </a:rPr>
              <a:t>2</a:t>
            </a:r>
            <a:r>
              <a:rPr lang="en-US" altLang="ko-KR" sz="3200" kern="100" dirty="0">
                <a:solidFill>
                  <a:srgbClr val="000000"/>
                </a:solidFill>
                <a:latin typeface="Times New Roman" panose="02020603050405020304" pitchFamily="18" charset="0"/>
                <a:ea typeface="한양신명조"/>
              </a:rPr>
              <a:t>Department of  Semiconductor and Display Engineering Sungkyunkwan University, Suwon, South Kore</a:t>
            </a:r>
          </a:p>
          <a:p>
            <a:pPr indent="127000" algn="ctr" latinLnBrk="0">
              <a:lnSpc>
                <a:spcPct val="115000"/>
              </a:lnSpc>
              <a:spcAft>
                <a:spcPts val="0"/>
              </a:spcAft>
            </a:pPr>
            <a:r>
              <a:rPr lang="en-US" altLang="ko-KR" sz="3200" kern="100" dirty="0">
                <a:solidFill>
                  <a:srgbClr val="000000"/>
                </a:solidFill>
                <a:latin typeface="Times New Roman" panose="02020603050405020304" pitchFamily="18" charset="0"/>
                <a:ea typeface="한양신명조"/>
              </a:rPr>
              <a:t>Email: </a:t>
            </a:r>
            <a:r>
              <a:rPr lang="en-US" altLang="ko-KR" sz="3200" dirty="0">
                <a:latin typeface="Times New Roman" panose="02020603050405020304" pitchFamily="18" charset="0"/>
                <a:cs typeface="Times New Roman" panose="02020603050405020304" pitchFamily="18" charset="0"/>
              </a:rPr>
              <a:t>keewkwon</a:t>
            </a:r>
            <a:r>
              <a:rPr lang="en-US" altLang="ko-KR" sz="3200" kern="100" dirty="0">
                <a:solidFill>
                  <a:srgbClr val="000000"/>
                </a:solidFill>
                <a:latin typeface="Times New Roman" panose="02020603050405020304" pitchFamily="18" charset="0"/>
                <a:ea typeface="한양신명조"/>
              </a:rPr>
              <a:t>@skku.edu</a:t>
            </a:r>
          </a:p>
        </p:txBody>
      </p:sp>
      <p:sp>
        <p:nvSpPr>
          <p:cNvPr id="12" name="Text Box 31"/>
          <p:cNvSpPr txBox="1">
            <a:spLocks noChangeArrowheads="1"/>
          </p:cNvSpPr>
          <p:nvPr/>
        </p:nvSpPr>
        <p:spPr bwMode="auto">
          <a:xfrm>
            <a:off x="515934" y="10553940"/>
            <a:ext cx="14400000" cy="5832751"/>
          </a:xfrm>
          <a:prstGeom prst="rect">
            <a:avLst/>
          </a:prstGeom>
          <a:noFill/>
          <a:ln w="9525">
            <a:noFill/>
            <a:prstDash val="dash"/>
            <a:miter lim="800000"/>
            <a:headEnd/>
            <a:tailEnd/>
          </a:ln>
        </p:spPr>
        <p:txBody>
          <a:bodyPr wrap="square" lIns="126000" tIns="65520" rIns="126000" bIns="65520"/>
          <a:lstStyle/>
          <a:p>
            <a:pPr algn="just" latinLnBrk="0"/>
            <a:r>
              <a:rPr lang="en-US" altLang="ko-KR" sz="3400" dirty="0">
                <a:latin typeface="+mj-lt"/>
              </a:rPr>
              <a:t>This study proposes a highly linear Vector-Matrix Multiplier (VMM)  using a charge trap device. To achieve a high recognition accuracy, sufficient linearity between inputs and outputs, as well as weights and outputs, must be ensured in Multiply and Accumulation (MAC) operations. In this study, we propose a 4T-1C VMM cell structure employing a bootstrapping to mitigate the non-linearity between the input and output of the charge trap device. This structure reduces non-linearity between the input and output by 20-65%, demonstrating an effective number of bits of 5.21 across the entire weight range. Additionally, to enhance the linearity between weights and outputs, we propose a weight mapping and write pulse generator, which decrease the variation in conductance differences between adjacent states by 34%.</a:t>
            </a:r>
            <a:endParaRPr lang="ko-KR" altLang="en-US" sz="3400" dirty="0">
              <a:latin typeface="+mj-lt"/>
            </a:endParaRPr>
          </a:p>
        </p:txBody>
      </p:sp>
      <p:sp>
        <p:nvSpPr>
          <p:cNvPr id="13" name="AutoShape 19"/>
          <p:cNvSpPr>
            <a:spLocks noChangeArrowheads="1"/>
          </p:cNvSpPr>
          <p:nvPr/>
        </p:nvSpPr>
        <p:spPr bwMode="auto">
          <a:xfrm>
            <a:off x="518319" y="8828455"/>
            <a:ext cx="14400000" cy="1725486"/>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cs typeface="Tahoma" pitchFamily="34" charset="0"/>
              </a:rPr>
              <a:t>ABSTRACT</a:t>
            </a:r>
            <a:endParaRPr lang="ko-KR" altLang="en-US" sz="5600" b="1" dirty="0">
              <a:latin typeface="+mn-ea"/>
              <a:ea typeface="+mn-ea"/>
              <a:cs typeface="Tahoma" pitchFamily="34" charset="0"/>
            </a:endParaRPr>
          </a:p>
        </p:txBody>
      </p:sp>
      <p:sp>
        <p:nvSpPr>
          <p:cNvPr id="15" name="Line 11"/>
          <p:cNvSpPr>
            <a:spLocks noChangeShapeType="1"/>
          </p:cNvSpPr>
          <p:nvPr userDrawn="1"/>
        </p:nvSpPr>
        <p:spPr bwMode="auto">
          <a:xfrm>
            <a:off x="518319" y="8545210"/>
            <a:ext cx="29236988" cy="0"/>
          </a:xfrm>
          <a:prstGeom prst="line">
            <a:avLst/>
          </a:prstGeom>
          <a:noFill/>
          <a:ln w="9525">
            <a:solidFill>
              <a:srgbClr val="AED369"/>
            </a:solidFill>
            <a:round/>
            <a:headEnd/>
            <a:tailEnd/>
          </a:ln>
          <a:effectLst/>
        </p:spPr>
        <p:txBody>
          <a:bodyPr lIns="90000" tIns="46800" rIns="90000" bIns="46800"/>
          <a:lstStyle/>
          <a:p>
            <a:pPr>
              <a:defRPr/>
            </a:pPr>
            <a:endParaRPr lang="ko-KR" altLang="en-US">
              <a:latin typeface="굴림" pitchFamily="50" charset="-127"/>
              <a:ea typeface="굴림" pitchFamily="50" charset="-127"/>
            </a:endParaRPr>
          </a:p>
        </p:txBody>
      </p:sp>
      <p:sp>
        <p:nvSpPr>
          <p:cNvPr id="16" name="Line 12"/>
          <p:cNvSpPr>
            <a:spLocks noChangeShapeType="1"/>
          </p:cNvSpPr>
          <p:nvPr userDrawn="1"/>
        </p:nvSpPr>
        <p:spPr bwMode="auto">
          <a:xfrm>
            <a:off x="953651" y="8648926"/>
            <a:ext cx="28147456" cy="0"/>
          </a:xfrm>
          <a:prstGeom prst="line">
            <a:avLst/>
          </a:prstGeom>
          <a:noFill/>
          <a:ln w="9525">
            <a:solidFill>
              <a:srgbClr val="AED369"/>
            </a:solidFill>
            <a:round/>
            <a:headEnd/>
            <a:tailEnd/>
          </a:ln>
          <a:effectLst/>
        </p:spPr>
        <p:txBody>
          <a:bodyPr lIns="90000" tIns="46800" rIns="90000" bIns="46800"/>
          <a:lstStyle/>
          <a:p>
            <a:pPr>
              <a:defRPr/>
            </a:pPr>
            <a:endParaRPr lang="ko-KR" altLang="en-US">
              <a:latin typeface="굴림" pitchFamily="50" charset="-127"/>
              <a:ea typeface="굴림" pitchFamily="50" charset="-127"/>
            </a:endParaRPr>
          </a:p>
        </p:txBody>
      </p:sp>
      <p:sp>
        <p:nvSpPr>
          <p:cNvPr id="18" name="TextBox 17"/>
          <p:cNvSpPr txBox="1"/>
          <p:nvPr/>
        </p:nvSpPr>
        <p:spPr bwMode="auto">
          <a:xfrm>
            <a:off x="20138444" y="7991212"/>
            <a:ext cx="9616863" cy="553998"/>
          </a:xfrm>
          <a:prstGeom prst="rect">
            <a:avLst/>
          </a:prstGeom>
          <a:noFill/>
        </p:spPr>
        <p:txBody>
          <a:bodyPr wrap="none">
            <a:spAutoFit/>
          </a:bodyPr>
          <a:lstStyle/>
          <a:p>
            <a:pPr algn="r" fontAlgn="auto">
              <a:spcBef>
                <a:spcPts val="0"/>
              </a:spcBef>
              <a:spcAft>
                <a:spcPts val="0"/>
              </a:spcAft>
              <a:defRPr/>
            </a:pPr>
            <a:r>
              <a:rPr kumimoji="0" lang="en-US" altLang="ko-KR" sz="3000" b="1" i="1" dirty="0">
                <a:solidFill>
                  <a:srgbClr val="92D050"/>
                </a:solidFill>
                <a:latin typeface="Arial" pitchFamily="34" charset="0"/>
                <a:ea typeface="+mn-ea"/>
                <a:cs typeface="Arial" pitchFamily="34" charset="0"/>
              </a:rPr>
              <a:t>TEBL(Tailored Electronics &amp; Betterment Lab) SKKU</a:t>
            </a:r>
            <a:endParaRPr kumimoji="0" lang="ko-KR" altLang="en-US" sz="3000" b="1" i="1" dirty="0">
              <a:solidFill>
                <a:srgbClr val="92D050"/>
              </a:solidFill>
              <a:latin typeface="Arial" pitchFamily="34" charset="0"/>
              <a:ea typeface="+mn-ea"/>
              <a:cs typeface="Arial" pitchFamily="34" charset="0"/>
            </a:endParaRPr>
          </a:p>
        </p:txBody>
      </p:sp>
      <p:sp>
        <p:nvSpPr>
          <p:cNvPr id="22" name="AutoShape 19"/>
          <p:cNvSpPr>
            <a:spLocks noChangeArrowheads="1"/>
          </p:cNvSpPr>
          <p:nvPr/>
        </p:nvSpPr>
        <p:spPr bwMode="auto">
          <a:xfrm>
            <a:off x="515934" y="16386691"/>
            <a:ext cx="14400000" cy="1753868"/>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cs typeface="Tahoma" pitchFamily="34" charset="0"/>
              </a:rPr>
              <a:t>Charge Trap Device </a:t>
            </a:r>
            <a:endParaRPr lang="ko-KR" altLang="en-US" sz="5600" b="1" dirty="0">
              <a:latin typeface="+mn-ea"/>
              <a:cs typeface="Tahoma" pitchFamily="34" charset="0"/>
            </a:endParaRPr>
          </a:p>
        </p:txBody>
      </p:sp>
      <p:sp>
        <p:nvSpPr>
          <p:cNvPr id="34" name="Text Box 31"/>
          <p:cNvSpPr txBox="1">
            <a:spLocks noChangeArrowheads="1"/>
          </p:cNvSpPr>
          <p:nvPr/>
        </p:nvSpPr>
        <p:spPr bwMode="auto">
          <a:xfrm>
            <a:off x="615394" y="39013237"/>
            <a:ext cx="14400000" cy="1677972"/>
          </a:xfrm>
          <a:prstGeom prst="rect">
            <a:avLst/>
          </a:prstGeom>
          <a:noFill/>
          <a:ln w="9525">
            <a:noFill/>
            <a:prstDash val="dash"/>
            <a:miter lim="800000"/>
            <a:headEnd/>
            <a:tailEnd/>
          </a:ln>
        </p:spPr>
        <p:txBody>
          <a:bodyPr lIns="126000" tIns="65520" rIns="126000" bIns="65520"/>
          <a:lstStyle/>
          <a:p>
            <a:r>
              <a:rPr lang="en-US" altLang="ko-KR" sz="3600" dirty="0"/>
              <a:t>This work was supported by Samsung Electronics Co. ,Ltd (IO201222-08253-01) The EDA tool was supported by the IC Design Education Center(IDEC), Korea. </a:t>
            </a:r>
          </a:p>
          <a:p>
            <a:pPr indent="57150" algn="just">
              <a:spcAft>
                <a:spcPts val="0"/>
              </a:spcAft>
            </a:pPr>
            <a:endParaRPr lang="ko-KR" altLang="en-US" sz="3600" dirty="0">
              <a:ea typeface="함초롬바탕" panose="02030504000101010101" pitchFamily="18" charset="-127"/>
              <a:cs typeface="Times New Roman" panose="02020603050405020304" pitchFamily="18" charset="0"/>
            </a:endParaRPr>
          </a:p>
        </p:txBody>
      </p:sp>
      <p:sp>
        <p:nvSpPr>
          <p:cNvPr id="35" name="AutoShape 19"/>
          <p:cNvSpPr>
            <a:spLocks noChangeArrowheads="1"/>
          </p:cNvSpPr>
          <p:nvPr/>
        </p:nvSpPr>
        <p:spPr bwMode="auto">
          <a:xfrm>
            <a:off x="615394" y="37330035"/>
            <a:ext cx="14400000" cy="1725486"/>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ea typeface="+mn-ea"/>
                <a:cs typeface="Tahoma" pitchFamily="34" charset="0"/>
              </a:rPr>
              <a:t>ACKNOWLEDGMENT</a:t>
            </a:r>
            <a:endParaRPr lang="ko-KR" altLang="en-US" sz="5600" b="1" dirty="0">
              <a:latin typeface="+mn-ea"/>
              <a:ea typeface="+mn-ea"/>
              <a:cs typeface="Tahoma" pitchFamily="34" charset="0"/>
            </a:endParaRPr>
          </a:p>
        </p:txBody>
      </p:sp>
      <p:sp>
        <p:nvSpPr>
          <p:cNvPr id="19" name="AutoShape 19"/>
          <p:cNvSpPr>
            <a:spLocks noChangeArrowheads="1"/>
          </p:cNvSpPr>
          <p:nvPr/>
        </p:nvSpPr>
        <p:spPr bwMode="auto">
          <a:xfrm>
            <a:off x="15136813" y="36622658"/>
            <a:ext cx="14400000" cy="1725486"/>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cs typeface="Tahoma" pitchFamily="34" charset="0"/>
              </a:rPr>
              <a:t>CONCLUSION</a:t>
            </a:r>
            <a:endParaRPr lang="ko-KR" altLang="en-US" sz="5600" b="1" dirty="0">
              <a:latin typeface="+mn-ea"/>
              <a:ea typeface="+mn-ea"/>
              <a:cs typeface="Tahoma" pitchFamily="34" charset="0"/>
            </a:endParaRPr>
          </a:p>
        </p:txBody>
      </p:sp>
      <p:pic>
        <p:nvPicPr>
          <p:cNvPr id="2" name="그림 1">
            <a:extLst>
              <a:ext uri="{FF2B5EF4-FFF2-40B4-BE49-F238E27FC236}">
                <a16:creationId xmlns:a16="http://schemas.microsoft.com/office/drawing/2014/main" id="{DA5AAE21-33C3-1F1E-B14A-8D9EB7CDEF20}"/>
              </a:ext>
            </a:extLst>
          </p:cNvPr>
          <p:cNvPicPr>
            <a:picLocks noChangeAspect="1"/>
          </p:cNvPicPr>
          <p:nvPr/>
        </p:nvPicPr>
        <p:blipFill>
          <a:blip r:embed="rId2"/>
          <a:stretch>
            <a:fillRect/>
          </a:stretch>
        </p:blipFill>
        <p:spPr>
          <a:xfrm>
            <a:off x="16676889" y="41561441"/>
            <a:ext cx="6676694" cy="899218"/>
          </a:xfrm>
          <a:prstGeom prst="rect">
            <a:avLst/>
          </a:prstGeom>
        </p:spPr>
      </p:pic>
      <p:sp>
        <p:nvSpPr>
          <p:cNvPr id="5" name="Text Box 31">
            <a:extLst>
              <a:ext uri="{FF2B5EF4-FFF2-40B4-BE49-F238E27FC236}">
                <a16:creationId xmlns:a16="http://schemas.microsoft.com/office/drawing/2014/main" id="{C3237486-EAD4-A9B2-ECFE-ABF5D12377F0}"/>
              </a:ext>
            </a:extLst>
          </p:cNvPr>
          <p:cNvSpPr txBox="1">
            <a:spLocks noChangeArrowheads="1"/>
          </p:cNvSpPr>
          <p:nvPr/>
        </p:nvSpPr>
        <p:spPr bwMode="auto">
          <a:xfrm>
            <a:off x="15136813" y="37661639"/>
            <a:ext cx="14400000" cy="3029570"/>
          </a:xfrm>
          <a:prstGeom prst="rect">
            <a:avLst/>
          </a:prstGeom>
          <a:noFill/>
          <a:ln w="9525">
            <a:noFill/>
            <a:prstDash val="dash"/>
            <a:miter lim="800000"/>
            <a:headEnd/>
            <a:tailEnd/>
          </a:ln>
        </p:spPr>
        <p:txBody>
          <a:bodyPr wrap="square" lIns="126000" tIns="65520" rIns="126000" bIns="65520"/>
          <a:lstStyle/>
          <a:p>
            <a:pPr algn="just" latinLnBrk="0"/>
            <a:endParaRPr lang="ko-KR" altLang="en-US" sz="3600" dirty="0">
              <a:latin typeface="+mj-lt"/>
            </a:endParaRPr>
          </a:p>
        </p:txBody>
      </p:sp>
      <p:sp>
        <p:nvSpPr>
          <p:cNvPr id="8" name="AutoShape 19">
            <a:extLst>
              <a:ext uri="{FF2B5EF4-FFF2-40B4-BE49-F238E27FC236}">
                <a16:creationId xmlns:a16="http://schemas.microsoft.com/office/drawing/2014/main" id="{6E4964FC-730B-6B6F-43CB-02BB7BB3C0E9}"/>
              </a:ext>
            </a:extLst>
          </p:cNvPr>
          <p:cNvSpPr>
            <a:spLocks noChangeArrowheads="1"/>
          </p:cNvSpPr>
          <p:nvPr/>
        </p:nvSpPr>
        <p:spPr bwMode="auto">
          <a:xfrm>
            <a:off x="515933" y="25527996"/>
            <a:ext cx="14400000" cy="1753868"/>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cs typeface="Tahoma" pitchFamily="34" charset="0"/>
              </a:rPr>
              <a:t>Proposed Circuits</a:t>
            </a:r>
            <a:endParaRPr lang="ko-KR" altLang="en-US" sz="5600" b="1" dirty="0">
              <a:latin typeface="+mn-ea"/>
              <a:cs typeface="Tahoma" pitchFamily="34" charset="0"/>
            </a:endParaRPr>
          </a:p>
        </p:txBody>
      </p:sp>
      <p:sp>
        <p:nvSpPr>
          <p:cNvPr id="9" name="AutoShape 19">
            <a:extLst>
              <a:ext uri="{FF2B5EF4-FFF2-40B4-BE49-F238E27FC236}">
                <a16:creationId xmlns:a16="http://schemas.microsoft.com/office/drawing/2014/main" id="{630E66F8-0C9D-A811-81C1-32AFA5176212}"/>
              </a:ext>
            </a:extLst>
          </p:cNvPr>
          <p:cNvSpPr>
            <a:spLocks noChangeArrowheads="1"/>
          </p:cNvSpPr>
          <p:nvPr/>
        </p:nvSpPr>
        <p:spPr bwMode="auto">
          <a:xfrm>
            <a:off x="15136813" y="21276066"/>
            <a:ext cx="14400000" cy="1753868"/>
          </a:xfrm>
          <a:prstGeom prst="flowChartAlternateProcess">
            <a:avLst/>
          </a:prstGeom>
          <a:gradFill flip="none" rotWithShape="1">
            <a:gsLst>
              <a:gs pos="0">
                <a:srgbClr val="336699"/>
              </a:gs>
              <a:gs pos="100000">
                <a:schemeClr val="bg1"/>
              </a:gs>
            </a:gsLst>
            <a:lin ang="0" scaled="1"/>
            <a:tileRect/>
          </a:gradFill>
          <a:ln w="9525">
            <a:noFill/>
            <a:miter lim="800000"/>
            <a:headEnd/>
            <a:tailEnd/>
          </a:ln>
          <a:effectLst/>
        </p:spPr>
        <p:txBody>
          <a:bodyPr wrap="none" lIns="133802" tIns="66902" rIns="133802" bIns="66902" anchor="ctr"/>
          <a:lstStyle/>
          <a:p>
            <a:pPr algn="just" defTabSz="4318378">
              <a:defRPr/>
            </a:pPr>
            <a:r>
              <a:rPr lang="en-US" altLang="ko-KR" sz="5600" b="1" dirty="0">
                <a:latin typeface="+mn-ea"/>
                <a:cs typeface="Tahoma" pitchFamily="34" charset="0"/>
              </a:rPr>
              <a:t>Simulation Results</a:t>
            </a:r>
            <a:endParaRPr lang="ko-KR" altLang="en-US" sz="5600" b="1" dirty="0">
              <a:latin typeface="+mn-ea"/>
              <a:cs typeface="Tahoma" pitchFamily="34" charset="0"/>
            </a:endParaRPr>
          </a:p>
        </p:txBody>
      </p:sp>
      <p:grpSp>
        <p:nvGrpSpPr>
          <p:cNvPr id="3" name="그룹 2">
            <a:extLst>
              <a:ext uri="{FF2B5EF4-FFF2-40B4-BE49-F238E27FC236}">
                <a16:creationId xmlns:a16="http://schemas.microsoft.com/office/drawing/2014/main" id="{93F4698C-4FD3-D6D3-99A5-71001E8CD0A7}"/>
              </a:ext>
            </a:extLst>
          </p:cNvPr>
          <p:cNvGrpSpPr/>
          <p:nvPr/>
        </p:nvGrpSpPr>
        <p:grpSpPr>
          <a:xfrm>
            <a:off x="15784930" y="14027302"/>
            <a:ext cx="6331220" cy="5227234"/>
            <a:chOff x="15815917" y="14630536"/>
            <a:chExt cx="6331220" cy="5227234"/>
          </a:xfrm>
        </p:grpSpPr>
        <p:pic>
          <p:nvPicPr>
            <p:cNvPr id="4" name="그림 3">
              <a:extLst>
                <a:ext uri="{FF2B5EF4-FFF2-40B4-BE49-F238E27FC236}">
                  <a16:creationId xmlns:a16="http://schemas.microsoft.com/office/drawing/2014/main" id="{0EEA44E9-EEBB-5105-E634-57FA2BCAEA99}"/>
                </a:ext>
              </a:extLst>
            </p:cNvPr>
            <p:cNvPicPr>
              <a:picLocks noChangeAspect="1"/>
            </p:cNvPicPr>
            <p:nvPr/>
          </p:nvPicPr>
          <p:blipFill>
            <a:blip r:embed="rId3"/>
            <a:stretch>
              <a:fillRect/>
            </a:stretch>
          </p:blipFill>
          <p:spPr>
            <a:xfrm>
              <a:off x="15815917" y="14630536"/>
              <a:ext cx="6331220" cy="4673236"/>
            </a:xfrm>
            <a:prstGeom prst="rect">
              <a:avLst/>
            </a:prstGeom>
          </p:spPr>
        </p:pic>
        <p:sp>
          <p:nvSpPr>
            <p:cNvPr id="20" name="TextBox 19">
              <a:extLst>
                <a:ext uri="{FF2B5EF4-FFF2-40B4-BE49-F238E27FC236}">
                  <a16:creationId xmlns:a16="http://schemas.microsoft.com/office/drawing/2014/main" id="{02CD2CD1-9CB9-C1A2-E394-A053BB90F89E}"/>
                </a:ext>
              </a:extLst>
            </p:cNvPr>
            <p:cNvSpPr txBox="1"/>
            <p:nvPr/>
          </p:nvSpPr>
          <p:spPr>
            <a:xfrm>
              <a:off x="15815917" y="19303772"/>
              <a:ext cx="6331220" cy="553998"/>
            </a:xfrm>
            <a:prstGeom prst="rect">
              <a:avLst/>
            </a:prstGeom>
            <a:noFill/>
          </p:spPr>
          <p:txBody>
            <a:bodyPr wrap="none" rtlCol="0">
              <a:spAutoFit/>
            </a:bodyPr>
            <a:lstStyle/>
            <a:p>
              <a:r>
                <a:rPr lang="en-US" altLang="ko-KR" sz="3000" b="1" dirty="0"/>
                <a:t>Structure of Proposed 4T-1C VMM Cell</a:t>
              </a:r>
              <a:endParaRPr lang="ko-KR" altLang="en-US" sz="3000" b="1" dirty="0"/>
            </a:p>
          </p:txBody>
        </p:sp>
      </p:grpSp>
      <p:sp>
        <p:nvSpPr>
          <p:cNvPr id="24" name="직사각형 23">
            <a:extLst>
              <a:ext uri="{FF2B5EF4-FFF2-40B4-BE49-F238E27FC236}">
                <a16:creationId xmlns:a16="http://schemas.microsoft.com/office/drawing/2014/main" id="{D53163F2-8ED4-935D-CCA3-DEBC626E064C}"/>
              </a:ext>
            </a:extLst>
          </p:cNvPr>
          <p:cNvSpPr/>
          <p:nvPr/>
        </p:nvSpPr>
        <p:spPr>
          <a:xfrm>
            <a:off x="490799" y="18320325"/>
            <a:ext cx="14400000" cy="70077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dirty="0"/>
              <a:t>F</a:t>
            </a:r>
            <a:endParaRPr lang="ko-KR" altLang="en-US" dirty="0"/>
          </a:p>
        </p:txBody>
      </p:sp>
      <p:pic>
        <p:nvPicPr>
          <p:cNvPr id="23" name="그림 22">
            <a:extLst>
              <a:ext uri="{FF2B5EF4-FFF2-40B4-BE49-F238E27FC236}">
                <a16:creationId xmlns:a16="http://schemas.microsoft.com/office/drawing/2014/main" id="{E21D7F8D-2558-323C-91F9-474516B0800E}"/>
              </a:ext>
            </a:extLst>
          </p:cNvPr>
          <p:cNvPicPr>
            <a:picLocks noChangeAspect="1"/>
          </p:cNvPicPr>
          <p:nvPr/>
        </p:nvPicPr>
        <p:blipFill>
          <a:blip r:embed="rId4"/>
          <a:stretch>
            <a:fillRect/>
          </a:stretch>
        </p:blipFill>
        <p:spPr>
          <a:xfrm>
            <a:off x="3315394" y="18572323"/>
            <a:ext cx="9000000" cy="3997895"/>
          </a:xfrm>
          <a:prstGeom prst="rect">
            <a:avLst/>
          </a:prstGeom>
        </p:spPr>
      </p:pic>
      <p:sp>
        <p:nvSpPr>
          <p:cNvPr id="25" name="TextBox 24">
            <a:extLst>
              <a:ext uri="{FF2B5EF4-FFF2-40B4-BE49-F238E27FC236}">
                <a16:creationId xmlns:a16="http://schemas.microsoft.com/office/drawing/2014/main" id="{3B08178C-3C55-AC47-DD24-26CCCBE57E20}"/>
              </a:ext>
            </a:extLst>
          </p:cNvPr>
          <p:cNvSpPr txBox="1"/>
          <p:nvPr/>
        </p:nvSpPr>
        <p:spPr>
          <a:xfrm>
            <a:off x="3151607" y="22660758"/>
            <a:ext cx="9078383" cy="553998"/>
          </a:xfrm>
          <a:prstGeom prst="rect">
            <a:avLst/>
          </a:prstGeom>
          <a:noFill/>
        </p:spPr>
        <p:txBody>
          <a:bodyPr wrap="none" rtlCol="0">
            <a:spAutoFit/>
          </a:bodyPr>
          <a:lstStyle/>
          <a:p>
            <a:r>
              <a:rPr lang="en-US" altLang="ko-KR" sz="3000" b="1" dirty="0"/>
              <a:t>Structure of (a) floating gate FET and (b) charge trap FET</a:t>
            </a:r>
            <a:endParaRPr lang="ko-KR" altLang="en-US" sz="3000" b="1" dirty="0"/>
          </a:p>
        </p:txBody>
      </p:sp>
      <p:sp>
        <p:nvSpPr>
          <p:cNvPr id="26" name="TextBox 25">
            <a:extLst>
              <a:ext uri="{FF2B5EF4-FFF2-40B4-BE49-F238E27FC236}">
                <a16:creationId xmlns:a16="http://schemas.microsoft.com/office/drawing/2014/main" id="{DAFB1228-1CEF-B19A-0538-99387F9D0C92}"/>
              </a:ext>
            </a:extLst>
          </p:cNvPr>
          <p:cNvSpPr txBox="1"/>
          <p:nvPr/>
        </p:nvSpPr>
        <p:spPr>
          <a:xfrm>
            <a:off x="515933" y="23426612"/>
            <a:ext cx="14400000" cy="1661993"/>
          </a:xfrm>
          <a:prstGeom prst="rect">
            <a:avLst/>
          </a:prstGeom>
          <a:noFill/>
        </p:spPr>
        <p:txBody>
          <a:bodyPr wrap="square" rtlCol="0">
            <a:spAutoFit/>
          </a:bodyPr>
          <a:lstStyle/>
          <a:p>
            <a:pPr marL="571500" indent="-571500">
              <a:buFont typeface="맑은 고딕" panose="020B0503020000020004" pitchFamily="50" charset="-127"/>
              <a:buChar char="■"/>
            </a:pPr>
            <a:r>
              <a:rPr lang="en-US" altLang="ko-KR" sz="3400" dirty="0"/>
              <a:t>Both devices store data by utilizing the change in the gate voltage required for channel formation (threshold voltage), which varies depending on the amount of charge trapped in the trapping layer.</a:t>
            </a:r>
            <a:endParaRPr lang="ko-KR" altLang="en-US" sz="3400" dirty="0"/>
          </a:p>
        </p:txBody>
      </p:sp>
      <p:grpSp>
        <p:nvGrpSpPr>
          <p:cNvPr id="38" name="그룹 37">
            <a:extLst>
              <a:ext uri="{FF2B5EF4-FFF2-40B4-BE49-F238E27FC236}">
                <a16:creationId xmlns:a16="http://schemas.microsoft.com/office/drawing/2014/main" id="{7F3C2D97-228F-F135-B7CF-FBDBF7DCCCBC}"/>
              </a:ext>
            </a:extLst>
          </p:cNvPr>
          <p:cNvGrpSpPr/>
          <p:nvPr/>
        </p:nvGrpSpPr>
        <p:grpSpPr>
          <a:xfrm>
            <a:off x="23195068" y="12214512"/>
            <a:ext cx="6177036" cy="7040024"/>
            <a:chOff x="23122911" y="12898877"/>
            <a:chExt cx="6177036" cy="7040024"/>
          </a:xfrm>
        </p:grpSpPr>
        <p:pic>
          <p:nvPicPr>
            <p:cNvPr id="28" name="그림 27">
              <a:extLst>
                <a:ext uri="{FF2B5EF4-FFF2-40B4-BE49-F238E27FC236}">
                  <a16:creationId xmlns:a16="http://schemas.microsoft.com/office/drawing/2014/main" id="{2D579ED2-8A2E-0E85-BA6C-A66C15B8C261}"/>
                </a:ext>
              </a:extLst>
            </p:cNvPr>
            <p:cNvPicPr>
              <a:picLocks noChangeAspect="1"/>
            </p:cNvPicPr>
            <p:nvPr/>
          </p:nvPicPr>
          <p:blipFill>
            <a:blip r:embed="rId5"/>
            <a:stretch>
              <a:fillRect/>
            </a:stretch>
          </p:blipFill>
          <p:spPr>
            <a:xfrm>
              <a:off x="23122911" y="12898877"/>
              <a:ext cx="6158195" cy="6023515"/>
            </a:xfrm>
            <a:prstGeom prst="rect">
              <a:avLst/>
            </a:prstGeom>
          </p:spPr>
        </p:pic>
        <p:sp>
          <p:nvSpPr>
            <p:cNvPr id="29" name="TextBox 28">
              <a:extLst>
                <a:ext uri="{FF2B5EF4-FFF2-40B4-BE49-F238E27FC236}">
                  <a16:creationId xmlns:a16="http://schemas.microsoft.com/office/drawing/2014/main" id="{D6A35DB7-B106-802F-2529-BDFDFBDCB62E}"/>
                </a:ext>
              </a:extLst>
            </p:cNvPr>
            <p:cNvSpPr txBox="1"/>
            <p:nvPr/>
          </p:nvSpPr>
          <p:spPr>
            <a:xfrm>
              <a:off x="23122911" y="18923238"/>
              <a:ext cx="6177036" cy="1015663"/>
            </a:xfrm>
            <a:prstGeom prst="rect">
              <a:avLst/>
            </a:prstGeom>
            <a:noFill/>
          </p:spPr>
          <p:txBody>
            <a:bodyPr wrap="square" rtlCol="0">
              <a:spAutoFit/>
            </a:bodyPr>
            <a:lstStyle/>
            <a:p>
              <a:r>
                <a:rPr lang="en-US" altLang="ko-KR" sz="3000" b="1" dirty="0"/>
                <a:t>Waveform of the read operation for proposed cell</a:t>
              </a:r>
              <a:endParaRPr lang="ko-KR" altLang="en-US" sz="3000" b="1" dirty="0"/>
            </a:p>
          </p:txBody>
        </p:sp>
      </p:grpSp>
      <p:pic>
        <p:nvPicPr>
          <p:cNvPr id="33" name="그림 32">
            <a:extLst>
              <a:ext uri="{FF2B5EF4-FFF2-40B4-BE49-F238E27FC236}">
                <a16:creationId xmlns:a16="http://schemas.microsoft.com/office/drawing/2014/main" id="{46BDA96F-1A68-9BFB-FE4C-CBA6ED534627}"/>
              </a:ext>
            </a:extLst>
          </p:cNvPr>
          <p:cNvPicPr>
            <a:picLocks/>
          </p:cNvPicPr>
          <p:nvPr/>
        </p:nvPicPr>
        <p:blipFill>
          <a:blip r:embed="rId6"/>
          <a:stretch>
            <a:fillRect/>
          </a:stretch>
        </p:blipFill>
        <p:spPr>
          <a:xfrm>
            <a:off x="16541392" y="23214756"/>
            <a:ext cx="11641110" cy="3898607"/>
          </a:xfrm>
          <a:prstGeom prst="rect">
            <a:avLst/>
          </a:prstGeom>
        </p:spPr>
      </p:pic>
      <p:sp>
        <p:nvSpPr>
          <p:cNvPr id="40" name="TextBox 39">
            <a:extLst>
              <a:ext uri="{FF2B5EF4-FFF2-40B4-BE49-F238E27FC236}">
                <a16:creationId xmlns:a16="http://schemas.microsoft.com/office/drawing/2014/main" id="{2E980E7D-E3AD-4725-BFE5-E7111DFCDB68}"/>
              </a:ext>
            </a:extLst>
          </p:cNvPr>
          <p:cNvSpPr txBox="1"/>
          <p:nvPr/>
        </p:nvSpPr>
        <p:spPr>
          <a:xfrm>
            <a:off x="15136812" y="27114799"/>
            <a:ext cx="14297889" cy="1015663"/>
          </a:xfrm>
          <a:prstGeom prst="rect">
            <a:avLst/>
          </a:prstGeom>
          <a:noFill/>
        </p:spPr>
        <p:txBody>
          <a:bodyPr wrap="square" rtlCol="0">
            <a:spAutoFit/>
          </a:bodyPr>
          <a:lstStyle/>
          <a:p>
            <a:pPr algn="just"/>
            <a:r>
              <a:rPr lang="en-US" altLang="ko-KR" sz="3000" b="1" dirty="0"/>
              <a:t>Comparison of MNIST recognition accuracy with and without weight mapping in (a) MLP1 and  (b) MLP2</a:t>
            </a:r>
            <a:endParaRPr lang="ko-KR" altLang="en-US" sz="3000" b="1" dirty="0"/>
          </a:p>
        </p:txBody>
      </p:sp>
      <p:pic>
        <p:nvPicPr>
          <p:cNvPr id="31" name="그림 30">
            <a:extLst>
              <a:ext uri="{FF2B5EF4-FFF2-40B4-BE49-F238E27FC236}">
                <a16:creationId xmlns:a16="http://schemas.microsoft.com/office/drawing/2014/main" id="{5AC25A46-DF1F-0F75-E4DF-6F55E803AE81}"/>
              </a:ext>
            </a:extLst>
          </p:cNvPr>
          <p:cNvPicPr>
            <a:picLocks/>
          </p:cNvPicPr>
          <p:nvPr/>
        </p:nvPicPr>
        <p:blipFill>
          <a:blip r:embed="rId7"/>
          <a:stretch>
            <a:fillRect/>
          </a:stretch>
        </p:blipFill>
        <p:spPr>
          <a:xfrm>
            <a:off x="16465201" y="28195550"/>
            <a:ext cx="11641110" cy="3898607"/>
          </a:xfrm>
          <a:prstGeom prst="rect">
            <a:avLst/>
          </a:prstGeom>
        </p:spPr>
      </p:pic>
      <p:sp>
        <p:nvSpPr>
          <p:cNvPr id="41" name="TextBox 40">
            <a:extLst>
              <a:ext uri="{FF2B5EF4-FFF2-40B4-BE49-F238E27FC236}">
                <a16:creationId xmlns:a16="http://schemas.microsoft.com/office/drawing/2014/main" id="{6E158EFB-7D46-266B-5572-7A9E7C746CFC}"/>
              </a:ext>
            </a:extLst>
          </p:cNvPr>
          <p:cNvSpPr txBox="1"/>
          <p:nvPr/>
        </p:nvSpPr>
        <p:spPr>
          <a:xfrm>
            <a:off x="15085756" y="32094157"/>
            <a:ext cx="14400000" cy="1015663"/>
          </a:xfrm>
          <a:prstGeom prst="rect">
            <a:avLst/>
          </a:prstGeom>
          <a:noFill/>
        </p:spPr>
        <p:txBody>
          <a:bodyPr wrap="square" rtlCol="0">
            <a:spAutoFit/>
          </a:bodyPr>
          <a:lstStyle/>
          <a:p>
            <a:pPr algn="just"/>
            <a:r>
              <a:rPr lang="en-US" altLang="ko-KR" sz="3000" b="1" dirty="0"/>
              <a:t>Comparison of MNIST recognition accuracy with and without bootstrapping in (a) MLP1 and  (b) MLP2</a:t>
            </a:r>
            <a:endParaRPr lang="ko-KR" altLang="en-US" sz="3000" b="1" dirty="0"/>
          </a:p>
        </p:txBody>
      </p:sp>
      <p:grpSp>
        <p:nvGrpSpPr>
          <p:cNvPr id="27" name="그룹 26">
            <a:extLst>
              <a:ext uri="{FF2B5EF4-FFF2-40B4-BE49-F238E27FC236}">
                <a16:creationId xmlns:a16="http://schemas.microsoft.com/office/drawing/2014/main" id="{F709419F-C10E-6014-2274-5C3163CA2956}"/>
              </a:ext>
            </a:extLst>
          </p:cNvPr>
          <p:cNvGrpSpPr/>
          <p:nvPr/>
        </p:nvGrpSpPr>
        <p:grpSpPr>
          <a:xfrm>
            <a:off x="20499338" y="32621872"/>
            <a:ext cx="8675540" cy="3989286"/>
            <a:chOff x="18857298" y="32801404"/>
            <a:chExt cx="8675540" cy="3989286"/>
          </a:xfrm>
        </p:grpSpPr>
        <p:pic>
          <p:nvPicPr>
            <p:cNvPr id="43" name="그림 42">
              <a:extLst>
                <a:ext uri="{FF2B5EF4-FFF2-40B4-BE49-F238E27FC236}">
                  <a16:creationId xmlns:a16="http://schemas.microsoft.com/office/drawing/2014/main" id="{F3DECF85-108B-680D-145A-3F1AC97A98A4}"/>
                </a:ext>
              </a:extLst>
            </p:cNvPr>
            <p:cNvPicPr>
              <a:picLocks noChangeAspect="1"/>
            </p:cNvPicPr>
            <p:nvPr/>
          </p:nvPicPr>
          <p:blipFill>
            <a:blip r:embed="rId8"/>
            <a:stretch>
              <a:fillRect/>
            </a:stretch>
          </p:blipFill>
          <p:spPr>
            <a:xfrm>
              <a:off x="19071835" y="32801404"/>
              <a:ext cx="7866779" cy="3518370"/>
            </a:xfrm>
            <a:prstGeom prst="rect">
              <a:avLst/>
            </a:prstGeom>
          </p:spPr>
        </p:pic>
        <p:sp>
          <p:nvSpPr>
            <p:cNvPr id="45" name="TextBox 44">
              <a:extLst>
                <a:ext uri="{FF2B5EF4-FFF2-40B4-BE49-F238E27FC236}">
                  <a16:creationId xmlns:a16="http://schemas.microsoft.com/office/drawing/2014/main" id="{02A9C5AF-43D1-EF17-BAB2-725700DB3F9A}"/>
                </a:ext>
              </a:extLst>
            </p:cNvPr>
            <p:cNvSpPr txBox="1"/>
            <p:nvPr/>
          </p:nvSpPr>
          <p:spPr>
            <a:xfrm>
              <a:off x="18857298" y="36220625"/>
              <a:ext cx="8675540" cy="570065"/>
            </a:xfrm>
            <a:prstGeom prst="rect">
              <a:avLst/>
            </a:prstGeom>
            <a:noFill/>
          </p:spPr>
          <p:txBody>
            <a:bodyPr wrap="square" rtlCol="0">
              <a:spAutoFit/>
            </a:bodyPr>
            <a:lstStyle/>
            <a:p>
              <a:pPr algn="just"/>
              <a:r>
                <a:rPr lang="en-US" altLang="ko-KR" sz="3000" b="1" dirty="0"/>
                <a:t>Layout of TEG and large array for proposed VMM cell</a:t>
              </a:r>
              <a:endParaRPr lang="ko-KR" altLang="en-US" sz="3000" b="1" dirty="0"/>
            </a:p>
          </p:txBody>
        </p:sp>
      </p:grpSp>
      <p:pic>
        <p:nvPicPr>
          <p:cNvPr id="10" name="그림 9">
            <a:extLst>
              <a:ext uri="{FF2B5EF4-FFF2-40B4-BE49-F238E27FC236}">
                <a16:creationId xmlns:a16="http://schemas.microsoft.com/office/drawing/2014/main" id="{BB5930A2-1A3F-843F-17F9-F6654B302392}"/>
              </a:ext>
            </a:extLst>
          </p:cNvPr>
          <p:cNvPicPr>
            <a:picLocks noChangeAspect="1"/>
          </p:cNvPicPr>
          <p:nvPr/>
        </p:nvPicPr>
        <p:blipFill rotWithShape="1">
          <a:blip r:embed="rId9"/>
          <a:srcRect l="8410" t="3766"/>
          <a:stretch/>
        </p:blipFill>
        <p:spPr>
          <a:xfrm>
            <a:off x="15784930" y="8942183"/>
            <a:ext cx="6060544" cy="4444792"/>
          </a:xfrm>
          <a:prstGeom prst="rect">
            <a:avLst/>
          </a:prstGeom>
        </p:spPr>
      </p:pic>
      <p:sp>
        <p:nvSpPr>
          <p:cNvPr id="11" name="TextBox 10">
            <a:extLst>
              <a:ext uri="{FF2B5EF4-FFF2-40B4-BE49-F238E27FC236}">
                <a16:creationId xmlns:a16="http://schemas.microsoft.com/office/drawing/2014/main" id="{1519E22C-2883-F8E6-98AF-DAB3996971DE}"/>
              </a:ext>
            </a:extLst>
          </p:cNvPr>
          <p:cNvSpPr txBox="1"/>
          <p:nvPr/>
        </p:nvSpPr>
        <p:spPr>
          <a:xfrm>
            <a:off x="15171458" y="13467511"/>
            <a:ext cx="7833767" cy="553998"/>
          </a:xfrm>
          <a:prstGeom prst="rect">
            <a:avLst/>
          </a:prstGeom>
          <a:noFill/>
        </p:spPr>
        <p:txBody>
          <a:bodyPr wrap="square" rtlCol="0">
            <a:spAutoFit/>
          </a:bodyPr>
          <a:lstStyle/>
          <a:p>
            <a:r>
              <a:rPr lang="en-US" altLang="ko-KR" sz="3000" b="1" dirty="0"/>
              <a:t>CTF based VMM cell with auxiliary current path</a:t>
            </a:r>
            <a:endParaRPr lang="ko-KR" altLang="en-US" sz="3000" b="1" dirty="0"/>
          </a:p>
        </p:txBody>
      </p:sp>
      <p:sp>
        <p:nvSpPr>
          <p:cNvPr id="14" name="TextBox 13">
            <a:extLst>
              <a:ext uri="{FF2B5EF4-FFF2-40B4-BE49-F238E27FC236}">
                <a16:creationId xmlns:a16="http://schemas.microsoft.com/office/drawing/2014/main" id="{924C98DE-5035-6341-AA50-20E9A1AD0502}"/>
              </a:ext>
            </a:extLst>
          </p:cNvPr>
          <p:cNvSpPr txBox="1"/>
          <p:nvPr/>
        </p:nvSpPr>
        <p:spPr>
          <a:xfrm>
            <a:off x="21864314" y="9590257"/>
            <a:ext cx="7576681" cy="1477328"/>
          </a:xfrm>
          <a:prstGeom prst="rect">
            <a:avLst/>
          </a:prstGeom>
          <a:noFill/>
        </p:spPr>
        <p:txBody>
          <a:bodyPr wrap="square" rtlCol="0">
            <a:spAutoFit/>
          </a:bodyPr>
          <a:lstStyle/>
          <a:p>
            <a:pPr marL="571500" indent="-571500">
              <a:buFont typeface="맑은 고딕" panose="020B0503020000020004" pitchFamily="50" charset="-127"/>
              <a:buChar char="■"/>
            </a:pPr>
            <a:r>
              <a:rPr lang="en-US" altLang="ko-KR" sz="3000" dirty="0"/>
              <a:t>To improve the linearity between the input voltage and output current by adding an auxiliary current to the cell current.</a:t>
            </a:r>
            <a:endParaRPr lang="ko-KR" altLang="en-US" sz="3000" dirty="0"/>
          </a:p>
        </p:txBody>
      </p:sp>
      <p:sp>
        <p:nvSpPr>
          <p:cNvPr id="21" name="TextBox 20">
            <a:extLst>
              <a:ext uri="{FF2B5EF4-FFF2-40B4-BE49-F238E27FC236}">
                <a16:creationId xmlns:a16="http://schemas.microsoft.com/office/drawing/2014/main" id="{012DEA58-3B9F-893F-9100-15558662F65C}"/>
              </a:ext>
            </a:extLst>
          </p:cNvPr>
          <p:cNvSpPr txBox="1"/>
          <p:nvPr/>
        </p:nvSpPr>
        <p:spPr>
          <a:xfrm>
            <a:off x="15161947" y="19256538"/>
            <a:ext cx="14400000" cy="1938992"/>
          </a:xfrm>
          <a:prstGeom prst="rect">
            <a:avLst/>
          </a:prstGeom>
          <a:noFill/>
        </p:spPr>
        <p:txBody>
          <a:bodyPr wrap="square" rtlCol="0">
            <a:spAutoFit/>
          </a:bodyPr>
          <a:lstStyle/>
          <a:p>
            <a:pPr marL="571500" indent="-571500">
              <a:buFont typeface="맑은 고딕" panose="020B0503020000020004" pitchFamily="50" charset="-127"/>
              <a:buChar char="■"/>
            </a:pPr>
            <a:r>
              <a:rPr lang="en-US" altLang="ko-KR" sz="3000" dirty="0"/>
              <a:t>Auxiliary path makes it impossible to achieve zero current, increasing the burden of post-processing. To address these issues and simultaneously improve the cell’s linearity, a VMM cell incorporating a bootstrapping with separate trapping and boosting nodes is proposed. </a:t>
            </a:r>
          </a:p>
        </p:txBody>
      </p:sp>
      <p:sp>
        <p:nvSpPr>
          <p:cNvPr id="32" name="TextBox 31">
            <a:extLst>
              <a:ext uri="{FF2B5EF4-FFF2-40B4-BE49-F238E27FC236}">
                <a16:creationId xmlns:a16="http://schemas.microsoft.com/office/drawing/2014/main" id="{A41EF17A-E9CB-57CB-5A42-3C680091D43D}"/>
              </a:ext>
            </a:extLst>
          </p:cNvPr>
          <p:cNvSpPr txBox="1"/>
          <p:nvPr/>
        </p:nvSpPr>
        <p:spPr>
          <a:xfrm>
            <a:off x="15136813" y="38505298"/>
            <a:ext cx="14400000" cy="2185214"/>
          </a:xfrm>
          <a:prstGeom prst="rect">
            <a:avLst/>
          </a:prstGeom>
          <a:noFill/>
        </p:spPr>
        <p:txBody>
          <a:bodyPr wrap="square" rtlCol="0">
            <a:spAutoFit/>
          </a:bodyPr>
          <a:lstStyle/>
          <a:p>
            <a:r>
              <a:rPr lang="en-US" altLang="ko-KR" sz="3400" dirty="0"/>
              <a:t>The application of bootstrapping reduced the SSR values by 20-65%. Proposed cell demonstrated an excellent ENOB of 5.21 bits.</a:t>
            </a:r>
          </a:p>
          <a:p>
            <a:r>
              <a:rPr lang="en-US" altLang="ko-KR" sz="3400" dirty="0"/>
              <a:t>Evaluated using MNIST Dataset, a reduction of 72% and 79% compared to case without bootstrapping.</a:t>
            </a:r>
            <a:endParaRPr lang="ko-KR" altLang="en-US" sz="3400" dirty="0"/>
          </a:p>
        </p:txBody>
      </p:sp>
      <p:pic>
        <p:nvPicPr>
          <p:cNvPr id="30" name="그림 29">
            <a:extLst>
              <a:ext uri="{FF2B5EF4-FFF2-40B4-BE49-F238E27FC236}">
                <a16:creationId xmlns:a16="http://schemas.microsoft.com/office/drawing/2014/main" id="{70BDE769-CC85-55B8-3672-2660FC8C8A39}"/>
              </a:ext>
            </a:extLst>
          </p:cNvPr>
          <p:cNvPicPr>
            <a:picLocks noChangeAspect="1"/>
          </p:cNvPicPr>
          <p:nvPr/>
        </p:nvPicPr>
        <p:blipFill>
          <a:blip r:embed="rId10"/>
          <a:stretch>
            <a:fillRect/>
          </a:stretch>
        </p:blipFill>
        <p:spPr>
          <a:xfrm>
            <a:off x="711561" y="28116040"/>
            <a:ext cx="6717939" cy="5058787"/>
          </a:xfrm>
          <a:prstGeom prst="rect">
            <a:avLst/>
          </a:prstGeom>
        </p:spPr>
      </p:pic>
      <p:sp>
        <p:nvSpPr>
          <p:cNvPr id="36" name="TextBox 35">
            <a:extLst>
              <a:ext uri="{FF2B5EF4-FFF2-40B4-BE49-F238E27FC236}">
                <a16:creationId xmlns:a16="http://schemas.microsoft.com/office/drawing/2014/main" id="{B3B9E6D5-75BE-F0D6-ED82-4F309685DBC4}"/>
              </a:ext>
            </a:extLst>
          </p:cNvPr>
          <p:cNvSpPr txBox="1"/>
          <p:nvPr/>
        </p:nvSpPr>
        <p:spPr>
          <a:xfrm>
            <a:off x="711560" y="33174827"/>
            <a:ext cx="6717939" cy="1015663"/>
          </a:xfrm>
          <a:prstGeom prst="rect">
            <a:avLst/>
          </a:prstGeom>
          <a:noFill/>
        </p:spPr>
        <p:txBody>
          <a:bodyPr wrap="square" rtlCol="0">
            <a:spAutoFit/>
          </a:bodyPr>
          <a:lstStyle/>
          <a:p>
            <a:r>
              <a:rPr lang="en-US" altLang="ko-KR" sz="3000" b="1" dirty="0"/>
              <a:t>Traditional Structure of a charge storage-based analog VMM Cell</a:t>
            </a:r>
            <a:endParaRPr lang="ko-KR" altLang="en-US" sz="3000" b="1" dirty="0"/>
          </a:p>
        </p:txBody>
      </p:sp>
      <p:sp>
        <p:nvSpPr>
          <p:cNvPr id="37" name="TextBox 36">
            <a:extLst>
              <a:ext uri="{FF2B5EF4-FFF2-40B4-BE49-F238E27FC236}">
                <a16:creationId xmlns:a16="http://schemas.microsoft.com/office/drawing/2014/main" id="{B11F2969-E8DF-79F0-1E90-AD370270D195}"/>
              </a:ext>
            </a:extLst>
          </p:cNvPr>
          <p:cNvSpPr txBox="1"/>
          <p:nvPr/>
        </p:nvSpPr>
        <p:spPr>
          <a:xfrm>
            <a:off x="515933" y="34294206"/>
            <a:ext cx="14400000" cy="2185214"/>
          </a:xfrm>
          <a:prstGeom prst="rect">
            <a:avLst/>
          </a:prstGeom>
          <a:noFill/>
        </p:spPr>
        <p:txBody>
          <a:bodyPr wrap="square" rtlCol="0">
            <a:spAutoFit/>
          </a:bodyPr>
          <a:lstStyle/>
          <a:p>
            <a:pPr marL="571500" indent="-571500">
              <a:buFont typeface="맑은 고딕" panose="020B0503020000020004" pitchFamily="50" charset="-127"/>
              <a:buChar char="■"/>
            </a:pPr>
            <a:r>
              <a:rPr lang="en-US" altLang="ko-KR" sz="3400" dirty="0"/>
              <a:t>Charge Trap Device stores multi-level weights in the form of conductance by controlling the amount of trapped electrons.</a:t>
            </a:r>
          </a:p>
          <a:p>
            <a:pPr marL="571500" indent="-571500">
              <a:buFont typeface="맑은 고딕" panose="020B0503020000020004" pitchFamily="50" charset="-127"/>
              <a:buChar char="■"/>
            </a:pPr>
            <a:r>
              <a:rPr lang="en-US" altLang="ko-KR" sz="3400" dirty="0"/>
              <a:t>When an input voltage (Vin) is applied, it is multiplied by the cell conductance, resulting in an output current.</a:t>
            </a:r>
            <a:endParaRPr lang="ko-KR" altLang="en-US" sz="3400" dirty="0"/>
          </a:p>
        </p:txBody>
      </p:sp>
      <p:pic>
        <p:nvPicPr>
          <p:cNvPr id="42" name="그림 41">
            <a:extLst>
              <a:ext uri="{FF2B5EF4-FFF2-40B4-BE49-F238E27FC236}">
                <a16:creationId xmlns:a16="http://schemas.microsoft.com/office/drawing/2014/main" id="{03F3B688-F504-FF14-22D3-0387F969677A}"/>
              </a:ext>
            </a:extLst>
          </p:cNvPr>
          <p:cNvPicPr>
            <a:picLocks noChangeAspect="1"/>
          </p:cNvPicPr>
          <p:nvPr/>
        </p:nvPicPr>
        <p:blipFill>
          <a:blip r:embed="rId11"/>
          <a:stretch>
            <a:fillRect/>
          </a:stretch>
        </p:blipFill>
        <p:spPr>
          <a:xfrm>
            <a:off x="7532137" y="29019698"/>
            <a:ext cx="7256024" cy="1814006"/>
          </a:xfrm>
          <a:prstGeom prst="rect">
            <a:avLst/>
          </a:prstGeom>
        </p:spPr>
      </p:pic>
      <p:sp>
        <p:nvSpPr>
          <p:cNvPr id="46" name="TextBox 45">
            <a:extLst>
              <a:ext uri="{FF2B5EF4-FFF2-40B4-BE49-F238E27FC236}">
                <a16:creationId xmlns:a16="http://schemas.microsoft.com/office/drawing/2014/main" id="{3F835A49-3464-4F4F-7883-4FF6C738EEEA}"/>
              </a:ext>
            </a:extLst>
          </p:cNvPr>
          <p:cNvSpPr txBox="1"/>
          <p:nvPr/>
        </p:nvSpPr>
        <p:spPr>
          <a:xfrm>
            <a:off x="7532137" y="30833704"/>
            <a:ext cx="7256024" cy="1661993"/>
          </a:xfrm>
          <a:prstGeom prst="rect">
            <a:avLst/>
          </a:prstGeom>
          <a:noFill/>
        </p:spPr>
        <p:txBody>
          <a:bodyPr wrap="square" rtlCol="0">
            <a:spAutoFit/>
          </a:bodyPr>
          <a:lstStyle/>
          <a:p>
            <a:pPr marL="571500" indent="-571500">
              <a:buFont typeface="맑은 고딕" panose="020B0503020000020004" pitchFamily="50" charset="-127"/>
              <a:buChar char="■"/>
            </a:pPr>
            <a:r>
              <a:rPr lang="en-US" altLang="ko-KR" sz="3400" dirty="0"/>
              <a:t>Assuming the transistor operates in the linear region, the cell current can be expressed as shown in equation.</a:t>
            </a:r>
            <a:endParaRPr lang="ko-KR" altLang="en-US" sz="3400" dirty="0"/>
          </a:p>
        </p:txBody>
      </p:sp>
      <p:sp>
        <p:nvSpPr>
          <p:cNvPr id="49" name="TextBox 48">
            <a:extLst>
              <a:ext uri="{FF2B5EF4-FFF2-40B4-BE49-F238E27FC236}">
                <a16:creationId xmlns:a16="http://schemas.microsoft.com/office/drawing/2014/main" id="{C80424F7-B649-CA83-4E5B-F8827DC4C164}"/>
              </a:ext>
            </a:extLst>
          </p:cNvPr>
          <p:cNvSpPr txBox="1"/>
          <p:nvPr/>
        </p:nvSpPr>
        <p:spPr>
          <a:xfrm>
            <a:off x="15784930" y="33977358"/>
            <a:ext cx="4352474" cy="1938992"/>
          </a:xfrm>
          <a:prstGeom prst="rect">
            <a:avLst/>
          </a:prstGeom>
          <a:noFill/>
        </p:spPr>
        <p:txBody>
          <a:bodyPr wrap="none" rtlCol="0">
            <a:spAutoFit/>
          </a:bodyPr>
          <a:lstStyle/>
          <a:p>
            <a:r>
              <a:rPr lang="en-US" altLang="ko-KR" sz="4000" dirty="0"/>
              <a:t>DB 180nm BCDMOS</a:t>
            </a:r>
          </a:p>
          <a:p>
            <a:r>
              <a:rPr lang="en-US" altLang="ko-KR" sz="4000" dirty="0"/>
              <a:t>5mmX5mm</a:t>
            </a:r>
          </a:p>
          <a:p>
            <a:r>
              <a:rPr lang="ko-KR" altLang="en-US" sz="4000" dirty="0"/>
              <a:t>측정 장비 셋업 중</a:t>
            </a:r>
          </a:p>
        </p:txBody>
      </p:sp>
    </p:spTree>
    <p:extLst>
      <p:ext uri="{BB962C8B-B14F-4D97-AF65-F5344CB8AC3E}">
        <p14:creationId xmlns:p14="http://schemas.microsoft.com/office/powerpoint/2010/main" val="245464751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F4514309221E214E8743373F656A4F8A" ma:contentTypeVersion="0" ma:contentTypeDescription="새 문서를 만듭니다." ma:contentTypeScope="" ma:versionID="fc9d1e76a89d887978d55c59c0e5c7c7">
  <xsd:schema xmlns:xsd="http://www.w3.org/2001/XMLSchema" xmlns:xs="http://www.w3.org/2001/XMLSchema" xmlns:p="http://schemas.microsoft.com/office/2006/metadata/properties" targetNamespace="http://schemas.microsoft.com/office/2006/metadata/properties" ma:root="true" ma:fieldsID="6327bde99295041b773492fe2f5875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772C56-9D53-4FAA-83C0-FB3C4C823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9C772E7-350E-4622-854C-F9521999016E}">
  <ds:schemaRefs>
    <ds:schemaRef ds:uri="http://schemas.microsoft.com/sharepoint/v3/contenttype/forms"/>
  </ds:schemaRefs>
</ds:datastoreItem>
</file>

<file path=customXml/itemProps3.xml><?xml version="1.0" encoding="utf-8"?>
<ds:datastoreItem xmlns:ds="http://schemas.openxmlformats.org/officeDocument/2006/customXml" ds:itemID="{47DB283F-6CFD-4C0A-80C5-E98CCF52755E}">
  <ds:schemaRefs>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4422</TotalTime>
  <Words>547</Words>
  <Application>Microsoft Office PowerPoint</Application>
  <PresentationFormat>사용자 지정</PresentationFormat>
  <Paragraphs>35</Paragraphs>
  <Slides>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굴림</vt:lpstr>
      <vt:lpstr>맑은 고딕</vt:lpstr>
      <vt:lpstr>함초롬바탕</vt:lpstr>
      <vt:lpstr>Arial</vt:lpstr>
      <vt:lpstr>Calibri</vt:lpstr>
      <vt:lpstr>Calibri Light</vt:lpstr>
      <vt:lpstr>Times New Roman</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이영현</cp:lastModifiedBy>
  <cp:revision>105</cp:revision>
  <dcterms:created xsi:type="dcterms:W3CDTF">2018-03-08T06:02:33Z</dcterms:created>
  <dcterms:modified xsi:type="dcterms:W3CDTF">2025-06-02T05:11:55Z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0x010100F4514309221E214E8743373F656A4F8A</vt:lpwstr>
  </property>
</Properties>
</file>