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>
        <p:scale>
          <a:sx n="25" d="100"/>
          <a:sy n="25" d="100"/>
        </p:scale>
        <p:origin x="175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0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18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472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11ED19-0AFB-4D3B-A61B-A1BE988F7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06013" cy="14901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D503737-0B0D-4111-9ED3-4DDCB0789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600" y="22482175"/>
            <a:ext cx="22706013" cy="10334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50269E-D5A6-42EA-9569-756B753F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CD4D6-4B21-4D9A-A8AF-433EE718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544B63-ACF6-4097-9665-C23086E7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4456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A02585-C8B6-4DD9-AC4F-830FB4EA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8398F7-BACD-4A58-88B7-2227CC9E5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90C185-64C0-418A-BCFC-7DEDCD6B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58D56E-D4F7-47E8-A19A-9BC39D70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00B9A9-1E97-4DBF-AD98-0701406F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152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96584A-13A0-4D13-A06E-72D382E13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338" y="10671175"/>
            <a:ext cx="26112787" cy="17805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B2D6BE-D481-47FD-B36D-B5A232565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338" y="28644850"/>
            <a:ext cx="26112787" cy="9363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983201-2E3C-4AA7-89F7-9FA66B1EF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5CDE1-51D2-4413-A784-7E579C68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0ACC09-BE24-44EC-9378-16E5346F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644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55F4B6-8C40-47DF-8091-00FF0A764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70F416-4B66-4EF3-9A16-700BFDAEC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213" y="11395075"/>
            <a:ext cx="12979400" cy="2715736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AE53372-6B35-4546-BBDC-C67734A90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13013" y="11395075"/>
            <a:ext cx="12980987" cy="2715736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1E6D597-DA6F-44E8-89A5-BC7D3AC5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897F6CB-778B-4FA6-9F70-229EA4F5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B2C016-57AB-418A-A772-C9EC6BCF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685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AFC194-E94F-4959-90B0-4945E5362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1200" cy="82724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A06E831-4128-47A3-86F5-7A584396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7950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4007DE-8C99-4807-B05A-3ABF9CE74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975" y="15635288"/>
            <a:ext cx="12807950" cy="22996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184C7CD-EC2E-402F-8B3F-1538D0C52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7313" y="10493375"/>
            <a:ext cx="12869862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DCA60DE-CF42-47AF-9FA8-8E11C93AF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7313" y="15635288"/>
            <a:ext cx="12869862" cy="22996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7D2D1A6-A866-4D55-B0E1-5418A695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80AF8D5-C67F-4ABC-9194-19AD7466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C6606EA-FC00-4D19-834A-942CA98A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409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52651E-74BB-484C-A330-FB3AB142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61CCF4C-62C7-40E7-A30A-0939D665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D50D5BA-D25D-4C35-AA47-FA3FC248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C51F752-3D28-4D1A-B27E-79A141D9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993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5AB8C19-A9CA-439C-82EA-071E9B6F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1029A3-E360-47BA-BC21-0DF65404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0F7F38-BF87-4D51-8D19-90709932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166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361E73-5DD4-495D-BF46-47336D72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940711-59C8-4004-9944-47225498A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AE9F907-2618-4720-B502-5B380B004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1C11D1B-BDC5-4251-A76F-E2E5448E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5AC551B-BA06-4FF3-95B3-A5F40C60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BC3978-E5D9-4746-96E3-35F4A90B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78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880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6E52AD-4BA5-4C47-B72E-D2C4196EE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4A557B7-1D5E-473A-A029-ADDCDCC6C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49618EC-29DB-4EC6-914A-0647CD004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7CCCD2-0064-45A8-9912-54A7AAEF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B8BCB7-D0BD-43FC-8302-C3858321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6A76C7-8EFB-44DA-AC95-C40EC6B7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265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707432-7454-4EAF-9DA3-BCAFB6BD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2ACC47F-D891-419C-AF80-9019F3809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1C0E0D-D233-40F1-A0A0-352CD7B1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980D44-CE83-4FC8-9D81-EFB01AC2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A7A8DB-FEA6-4F44-B680-572DEBC7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763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602FC46-D0B7-4D80-BB34-215503495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6200" y="2279650"/>
            <a:ext cx="6527800" cy="362727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05905FB-2068-403A-A6AD-817102488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213" y="2279650"/>
            <a:ext cx="19432587" cy="362727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58EAC6-5EE6-4FE4-A574-9D82E5B9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2CC18C-6E81-4D0B-9A5F-0741B72A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421F1A-8C8F-476C-A27D-B98F972C5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2595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873F63-30D8-4908-B1B0-0BC1A46E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5233350-BE32-45AC-8763-C12EB16F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E689161-B8EE-450E-86A1-A3BE27772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EEC98B-8DC5-4759-87CF-227F88C1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5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8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34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54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11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36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70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55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65A3B-7A68-409E-AE0A-1C5C94DA30B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037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206CC58-7FE5-4DA9-A4B9-DBA103136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213" y="2279650"/>
            <a:ext cx="26112787" cy="827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0E42740-7859-40CB-9B0E-73127D8E4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213" y="11395075"/>
            <a:ext cx="26112787" cy="2715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1EAB75-E5D5-4004-B83F-47390B81F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213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060FE-C7B7-4266-BCB6-96A31C18DB1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3DA9EE-DD15-49C4-8261-FC0A951E8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238" y="39673213"/>
            <a:ext cx="10218737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52CA66-D44E-4258-B0AE-BD8081C96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2038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16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4040"/>
            <a:ext cx="30275211" cy="42798610"/>
          </a:xfrm>
          <a:prstGeom prst="rect">
            <a:avLst/>
          </a:prstGeom>
        </p:spPr>
      </p:pic>
      <p:sp>
        <p:nvSpPr>
          <p:cNvPr id="18" name="모서리가 둥근 직사각형 17"/>
          <p:cNvSpPr/>
          <p:nvPr/>
        </p:nvSpPr>
        <p:spPr>
          <a:xfrm>
            <a:off x="2946400" y="3614614"/>
            <a:ext cx="24841200" cy="4040059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t" anchorCtr="0"/>
          <a:lstStyle/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6905" b="0" i="0" u="none" strike="noStrike" kern="0" cap="none" spc="0" normalizeH="0" baseline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Design and Analysis of Reference-less Dynamic Comparator for PAM-4 Receiver </a:t>
            </a:r>
          </a:p>
          <a:p>
            <a:pPr marL="182245" marR="273685" algn="ctr">
              <a:spcBef>
                <a:spcPts val="395"/>
              </a:spcBef>
            </a:pPr>
            <a:r>
              <a:rPr lang="en-US" altLang="ko-KR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ko-KR" sz="4000" i="0" u="none" strike="noStrike" baseline="0" dirty="0">
                <a:latin typeface="Times New Roman" panose="02020603050405020304" pitchFamily="18" charset="0"/>
              </a:rPr>
              <a:t>Tae-Gu Kang, and Jin-Ku Kang</a:t>
            </a:r>
          </a:p>
          <a:p>
            <a:pPr marL="182245" marR="273685" algn="ctr">
              <a:spcBef>
                <a:spcPts val="395"/>
              </a:spcBef>
            </a:pPr>
            <a:r>
              <a:rPr lang="en-US" altLang="ko-KR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Electrical and Computer Eng., Inha University, Incheon, Korea</a:t>
            </a:r>
            <a:endParaRPr lang="ko-KR" altLang="ko-K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905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946400" y="7924670"/>
            <a:ext cx="24841200" cy="4454533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l"/>
            <a:r>
              <a:rPr lang="en-US" altLang="ko-KR" sz="6910" b="0" i="0" u="none" strike="noStrike" baseline="0" dirty="0">
                <a:latin typeface="Times New Roman" panose="02020603050405020304" pitchFamily="18" charset="0"/>
              </a:rPr>
              <a:t>Introduction</a:t>
            </a:r>
          </a:p>
          <a:p>
            <a:pPr algn="l"/>
            <a:r>
              <a:rPr lang="en-US" altLang="ko-KR" sz="4400" b="0" i="0" u="none" strike="noStrike" baseline="0" dirty="0">
                <a:latin typeface="Times New Roman" panose="02020603050405020304" pitchFamily="18" charset="0"/>
              </a:rPr>
              <a:t>This paper analyzes how the effective least significant bit (LSB) threshold voltage of conventional dynamic comparators varies with respect to the variation of the common-mode level of input voltages. And this paper proposes a reference-less dynamic comparator to overcome the problem. The proposed dynamic comparator has been designed and simulated at post layout level in a 45nm </a:t>
            </a:r>
            <a:r>
              <a:rPr kumimoji="0" lang="en-US" altLang="ko-KR" sz="4400" kern="0" cap="none" spc="0" normalizeH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+mn-cs"/>
              </a:rPr>
              <a:t>CMOS with 1.1V supply voltage</a:t>
            </a:r>
            <a:r>
              <a:rPr kumimoji="0" lang="en-US" altLang="ko-KR" sz="2400" kern="0" cap="none" spc="0" normalizeH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24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모서리가 둥근 직사각형 19"/>
              <p:cNvSpPr/>
              <p:nvPr/>
            </p:nvSpPr>
            <p:spPr>
              <a:xfrm>
                <a:off x="2946400" y="12649199"/>
                <a:ext cx="24841200" cy="22229893"/>
              </a:xfrm>
              <a:prstGeom prst="roundRect">
                <a:avLst>
                  <a:gd name="adj" fmla="val 6284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</a:ln>
              <a:effectLst/>
            </p:spPr>
            <p:txBody>
              <a:bodyPr rtlCol="0" anchor="t" anchorCtr="0"/>
              <a:lstStyle/>
              <a:p>
                <a:pPr defTabSz="3507730" latinLnBrk="1">
                  <a:defRPr/>
                </a:pPr>
                <a:r>
                  <a:rPr lang="en-US" altLang="ko-KR" sz="8800" dirty="0">
                    <a:ln w="28575">
                      <a:noFill/>
                      <a:prstDash val="dash"/>
                    </a:ln>
                    <a:solidFill>
                      <a:schemeClr val="tx1"/>
                    </a:solidFill>
                  </a:rPr>
                  <a:t>Result and Discussion</a:t>
                </a:r>
              </a:p>
              <a:p>
                <a:pPr marL="0" marR="0" lvl="0" indent="0" defTabSz="350773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ko-KR" sz="2400" b="0" i="0" u="none" strike="noStrike" kern="0" cap="none" spc="0" normalizeH="0" baseline="0" noProof="0" dirty="0">
                  <a:ln w="28575">
                    <a:noFill/>
                    <a:prstDash val="dash"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endParaRPr>
              </a:p>
              <a:p>
                <a:pPr marL="0" marR="0" lvl="0" indent="0" defTabSz="350773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The</a:t>
                </a:r>
                <a:r>
                  <a:rPr kumimoji="0" lang="ko-KR" altLang="en-US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 </a:t>
                </a:r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block</a:t>
                </a:r>
                <a:r>
                  <a:rPr kumimoji="0" lang="ko-KR" altLang="en-US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 </a:t>
                </a:r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di</a:t>
                </a:r>
                <a:r>
                  <a:rPr lang="en-US" altLang="ko-KR" sz="4400" kern="0" dirty="0" err="1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latin typeface="Calibri" panose="020F0502020204030204"/>
                    <a:ea typeface="맑은 고딕" panose="020B0503020000020004" pitchFamily="50" charset="-127"/>
                  </a:rPr>
                  <a:t>agram</a:t>
                </a:r>
                <a:r>
                  <a:rPr lang="en-US" altLang="ko-KR" sz="4400" kern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latin typeface="Calibri" panose="020F0502020204030204"/>
                    <a:ea typeface="맑은 고딕" panose="020B0503020000020004" pitchFamily="50" charset="-127"/>
                  </a:rPr>
                  <a:t> of the proposed structure is shown in Fig. 1. </a:t>
                </a:r>
              </a:p>
              <a:p>
                <a:pPr marL="0" marR="0" lvl="0" indent="0" defTabSz="350773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4400" kern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latin typeface="Calibri" panose="020F0502020204030204"/>
                    <a:ea typeface="맑은 고딕" panose="020B0503020000020004" pitchFamily="50" charset="-127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𝑀</m:t>
                        </m:r>
                      </m:e>
                      <m:sub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1~8</m:t>
                        </m:r>
                      </m:sub>
                    </m:sSub>
                  </m:oMath>
                </a14:m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ko-KR" sz="4400" b="0" i="1" u="none" strike="noStrike" kern="0" cap="none" spc="0" normalizeH="0" baseline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kumimoji="0" lang="en-US" altLang="ko-KR" sz="4400" b="0" i="1" u="none" strike="noStrike" kern="0" cap="none" spc="0" normalizeH="0" baseline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𝑀</m:t>
                        </m:r>
                      </m:e>
                      <m:sub>
                        <m:r>
                          <a:rPr kumimoji="0" lang="en-US" altLang="ko-KR" sz="4400" b="0" i="1" u="none" strike="noStrike" kern="0" cap="none" spc="0" normalizeH="0" baseline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𝑇𝐴𝐼𝐿</m:t>
                        </m:r>
                        <m:r>
                          <a:rPr kumimoji="0" lang="en-US" altLang="ko-KR" sz="4400" b="0" i="1" u="none" strike="noStrike" kern="0" cap="none" spc="0" normalizeH="0" baseline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1, </m:t>
                        </m:r>
                        <m:r>
                          <a:rPr kumimoji="0" lang="en-US" altLang="ko-KR" sz="4400" b="0" i="1" u="none" strike="noStrike" kern="0" cap="none" spc="0" normalizeH="0" baseline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𝑇𝐴𝐼𝐿</m:t>
                        </m:r>
                        <m:r>
                          <a:rPr kumimoji="0" lang="en-US" altLang="ko-KR" sz="4400" b="0" i="1" u="none" strike="noStrike" kern="0" cap="none" spc="0" normalizeH="0" baseline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, and</a:t>
                </a:r>
                <a:r>
                  <a:rPr kumimoji="0" lang="en-US" altLang="ko-KR" sz="4400" b="0" i="0" u="none" strike="noStrike" kern="0" cap="none" spc="0" normalizeH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ko-KR" sz="4400" b="0" i="1" u="none" strike="noStrike" kern="0" cap="none" spc="0" normalizeH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kumimoji="0" lang="en-US" altLang="ko-KR" sz="4400" b="0" i="1" u="none" strike="noStrike" kern="0" cap="none" spc="0" normalizeH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𝑀</m:t>
                        </m:r>
                      </m:e>
                      <m:sub>
                        <m:r>
                          <a:rPr kumimoji="0" lang="en-US" altLang="ko-KR" sz="4400" b="0" i="1" u="none" strike="noStrike" kern="0" cap="none" spc="0" normalizeH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𝐷𝐸𝐺𝐸𝑁</m:t>
                        </m:r>
                        <m:r>
                          <a:rPr kumimoji="0" lang="en-US" altLang="ko-KR" sz="4400" b="0" i="1" u="none" strike="noStrike" kern="0" cap="none" spc="0" normalizeH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1, </m:t>
                        </m:r>
                        <m:r>
                          <a:rPr kumimoji="0" lang="en-US" altLang="ko-KR" sz="4400" b="0" i="1" u="none" strike="noStrike" kern="0" cap="none" spc="0" normalizeH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𝐷𝐸𝐺𝐸𝑁</m:t>
                        </m:r>
                        <m:r>
                          <a:rPr kumimoji="0" lang="en-US" altLang="ko-KR" sz="4400" b="0" i="1" u="none" strike="noStrike" kern="0" cap="none" spc="0" normalizeH="0" noProof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 represent </a:t>
                </a:r>
                <a:r>
                  <a:rPr lang="en-US" altLang="ko-KR" sz="4400" kern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latin typeface="Calibri" panose="020F0502020204030204"/>
                    <a:ea typeface="맑은 고딕" panose="020B0503020000020004" pitchFamily="50" charset="-127"/>
                  </a:rPr>
                  <a:t>linear</a:t>
                </a:r>
              </a:p>
              <a:p>
                <a:pPr marL="0" marR="0" lvl="0" indent="0" defTabSz="350773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4400" kern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latin typeface="Calibri" panose="020F0502020204030204"/>
                    <a:ea typeface="맑은 고딕" panose="020B0503020000020004" pitchFamily="50" charset="-127"/>
                  </a:rPr>
                  <a:t> preamplifier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𝑀</m:t>
                        </m:r>
                      </m:e>
                      <m:sub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𝑅</m:t>
                        </m:r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1~</m:t>
                        </m:r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𝑅</m:t>
                        </m:r>
                        <m:r>
                          <a:rPr lang="en-US" altLang="ko-KR" sz="4400" b="0" i="1" kern="0" smtClean="0">
                            <a:ln w="28575">
                              <a:noFill/>
                              <a:prstDash val="dash"/>
                            </a:ln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8</m:t>
                        </m:r>
                      </m:sub>
                    </m:sSub>
                  </m:oMath>
                </a14:m>
                <a:r>
                  <a:rPr kumimoji="0" lang="en-US" altLang="ko-KR" sz="4400" b="0" i="0" u="none" strike="noStrike" kern="0" cap="none" spc="0" normalizeH="0" baseline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 are non-linear</a:t>
                </a:r>
                <a:r>
                  <a:rPr kumimoji="0" lang="en-US" altLang="ko-KR" sz="4400" b="0" i="0" u="none" strike="noStrike" kern="0" cap="none" spc="0" normalizeH="0" noProof="0" dirty="0">
                    <a:ln w="28575">
                      <a:noFill/>
                      <a:prstDash val="dash"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50" charset="-127"/>
                  </a:rPr>
                  <a:t> summers.</a:t>
                </a:r>
              </a:p>
              <a:p>
                <a:pPr marL="0" marR="0" lvl="0" indent="0" defTabSz="350773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Threshold voltage can be expressed as follows</a:t>
                </a:r>
              </a:p>
              <a:p>
                <a:pPr marL="0" marR="0" lvl="0" indent="0" defTabSz="350773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𝐿𝑆𝐵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𝑇𝐻</m:t>
                        </m:r>
                      </m:sub>
                    </m:sSub>
                    <m:r>
                      <a:rPr lang="en-US" altLang="ko-KR" sz="4400" b="0" i="1" u="none" strike="noStrike" baseline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ko-KR" sz="4400" b="0" u="none" strike="noStrike" baseline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sz="4400" b="0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ko-KR" sz="4400" b="0" u="none" strike="noStrike" baseline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TAIL</m:t>
                                </m:r>
                                <m: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  <m:r>
                              <a:rPr lang="en-US" altLang="ko-KR" sz="4400" b="0" i="0" u="none" strike="noStrike" baseline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ko-KR" sz="4400" b="0" u="none" strike="noStrike" baseline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TAIL</m:t>
                                </m:r>
                                <m: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  <m:r>
                              <a:rPr lang="en-US" altLang="ko-KR" sz="4400" b="0" i="0" u="none" strike="noStrike" baseline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ko-KR" sz="4400" b="0" u="none" strike="noStrike" baseline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TAIL</m:t>
                                </m:r>
                                <m: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,2</m:t>
                                </m:r>
                              </m:sub>
                            </m:sSub>
                            <m:r>
                              <a:rPr lang="en-US" altLang="ko-KR" sz="4400" b="0" i="0" u="none" strike="noStrike" baseline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altLang="ko-KR" sz="4400" b="0" u="none" strike="noStrike" baseline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  <m: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1,2</m:t>
                                </m:r>
                              </m:sub>
                              <m:sup>
                                <m:r>
                                  <a:rPr lang="en-US" altLang="ko-KR" sz="4400" b="0" i="0" u="none" strike="noStrike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.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VCP, VCN, and VBB are independent of VIN,CM due to the 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common-mode rejection</a:t>
                </a:r>
                <a:r>
                  <a:rPr lang="en-US" altLang="ko-KR" sz="4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capability of the differential amplifiers, </a:t>
                </a:r>
              </a:p>
              <a:p>
                <a:pPr algn="l"/>
                <a:r>
                  <a:rPr lang="en-US" altLang="ko-KR" sz="4400" dirty="0">
                    <a:latin typeface="Times New Roman" panose="02020603050405020304" pitchFamily="18" charset="0"/>
                  </a:rPr>
                  <a:t>w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hich</a:t>
                </a:r>
                <a:r>
                  <a:rPr lang="en-US" altLang="ko-KR" sz="4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results in less variability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𝐿𝑆𝐵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𝑇𝐻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.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Fig.2 shows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𝐿𝑆𝐵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𝑇𝐻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𝐼𝑁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variation for </a:t>
                </a:r>
                <a:r>
                  <a:rPr lang="en-US" altLang="ko-KR" sz="4400" b="0" i="0" u="none" strike="noStrike" baseline="0" dirty="0" err="1">
                    <a:latin typeface="Times New Roman" panose="02020603050405020304" pitchFamily="18" charset="0"/>
                  </a:rPr>
                  <a:t>Strong-ARM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latch, double-tail, and the proposed comparator-based 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decision circuitries, Respectively.</a:t>
                </a:r>
                <a:endParaRPr lang="en-US" altLang="ko-KR" sz="4400" kern="0" dirty="0">
                  <a:ln w="28575">
                    <a:noFill/>
                    <a:prstDash val="dash"/>
                  </a:ln>
                  <a:solidFill>
                    <a:prstClr val="black"/>
                  </a:solidFill>
                  <a:latin typeface="Calibri" panose="020F0502020204030204"/>
                  <a:ea typeface="맑은 고딕" panose="020B0503020000020004" pitchFamily="50" charset="-127"/>
                </a:endParaRP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ko-KR" sz="4400" b="0" i="0" u="none" strike="noStrike" baseline="0" dirty="0" err="1">
                    <a:latin typeface="Times New Roman" panose="02020603050405020304" pitchFamily="18" charset="0"/>
                  </a:rPr>
                  <a:t>Strong-ARM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and double-tail structures have 406.9 mV and 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527.7 mV of variations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𝐿𝑆𝐵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𝑇𝐻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respectively, over</a:t>
                </a:r>
                <a:r>
                  <a:rPr lang="en-US" altLang="ko-KR" sz="4400" b="0" i="0" u="none" strike="noStrike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smtClean="0">
                            <a:latin typeface="Cambria Math" panose="02040503050406030204" pitchFamily="18" charset="0"/>
                          </a:rPr>
                          <m:t>𝐼𝑁</m:t>
                        </m:r>
                        <m:r>
                          <a:rPr lang="en-US" altLang="ko-KR" sz="4400" b="0" i="1" u="none" strike="noStrike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= 500 mV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𝐼𝑁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= 1.1 V. </a:t>
                </a: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In contrast, the proposed structure has 79.7 mV of variation.</a:t>
                </a:r>
                <a:endParaRPr lang="en-US" altLang="ko-KR" sz="4400" kern="0" dirty="0">
                  <a:ln w="28575">
                    <a:noFill/>
                    <a:prstDash val="dash"/>
                  </a:ln>
                  <a:solidFill>
                    <a:prstClr val="black"/>
                  </a:solidFill>
                  <a:latin typeface="Times New Roman" panose="02020603050405020304" pitchFamily="18" charset="0"/>
                  <a:ea typeface="맑은 고딕" panose="020B0503020000020004" pitchFamily="50" charset="-127"/>
                </a:endParaRPr>
              </a:p>
              <a:p>
                <a:pPr algn="l"/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Fig. 3 shows the BER test results. The Bathtub widths for BER = 10-4.5 are 220 mV, 100 mV, 40mV, and 420 mV for </a:t>
                </a:r>
                <a:r>
                  <a:rPr lang="en-US" altLang="ko-KR" sz="4400" b="0" i="0" u="none" strike="noStrike" baseline="0" dirty="0" err="1">
                    <a:latin typeface="Times New Roman" panose="02020603050405020304" pitchFamily="18" charset="0"/>
                  </a:rPr>
                  <a:t>Strong-ARM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 latch, double-tail, </a:t>
                </a:r>
                <a:r>
                  <a:rPr lang="en-US" altLang="ko-KR" sz="4400" b="0" i="0" u="none" strike="noStrike" baseline="0" dirty="0" err="1">
                    <a:latin typeface="Times New Roman" panose="02020603050405020304" pitchFamily="18" charset="0"/>
                  </a:rPr>
                  <a:t>timebased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, and proposed comparator-based decision circuitries, respectively. The proposed structure has better BER than other structures</a:t>
                </a:r>
                <a:r>
                  <a:rPr lang="en-US" altLang="ko-KR" sz="4400" b="0" i="0" u="none" strike="noStrike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due to less variability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𝐿𝑆𝐵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4400" b="0" i="1" u="none" strike="noStrike" baseline="0" smtClean="0">
                            <a:latin typeface="Cambria Math" panose="02040503050406030204" pitchFamily="18" charset="0"/>
                          </a:rPr>
                          <m:t>𝑇𝐻</m:t>
                        </m:r>
                      </m:sub>
                    </m:sSub>
                  </m:oMath>
                </a14:m>
                <a:r>
                  <a:rPr lang="en-US" altLang="ko-KR" sz="4400" b="0" i="0" u="none" strike="noStrike" baseline="0" dirty="0">
                    <a:latin typeface="Times New Roman" panose="02020603050405020304" pitchFamily="18" charset="0"/>
                  </a:rPr>
                  <a:t>.</a:t>
                </a:r>
                <a:endParaRPr lang="en-US" altLang="ko-KR" sz="4400" kern="0" dirty="0">
                  <a:ln w="28575">
                    <a:noFill/>
                    <a:prstDash val="dash"/>
                  </a:ln>
                  <a:solidFill>
                    <a:prstClr val="black"/>
                  </a:solidFill>
                  <a:latin typeface="Calibri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>
          <p:sp>
            <p:nvSpPr>
              <p:cNvPr id="20" name="모서리가 둥근 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400" y="12649199"/>
                <a:ext cx="24841200" cy="22229893"/>
              </a:xfrm>
              <a:prstGeom prst="roundRect">
                <a:avLst>
                  <a:gd name="adj" fmla="val 6284"/>
                </a:avLst>
              </a:prstGeom>
              <a:blipFill>
                <a:blip r:embed="rId3"/>
                <a:stretch>
                  <a:fillRect l="-662"/>
                </a:stretch>
              </a:blipFill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모서리가 둥근 직사각형 20"/>
          <p:cNvSpPr/>
          <p:nvPr/>
        </p:nvSpPr>
        <p:spPr>
          <a:xfrm>
            <a:off x="2946400" y="35047728"/>
            <a:ext cx="24841200" cy="3556000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6910" b="0" i="0" u="none" strike="noStrike" kern="0" cap="none" spc="0" normalizeH="0" baseline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Conclusion</a:t>
            </a:r>
          </a:p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This paper presents a dynamic comparator with less variability in the effective LSB threshold voltage than the conventional dynamic comparators due to the common-mode-rejection capability. </a:t>
            </a:r>
            <a:endParaRPr kumimoji="0" lang="ko-KR" altLang="en-US" sz="44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모서리가 둥근 직사각형 10">
            <a:extLst>
              <a:ext uri="{FF2B5EF4-FFF2-40B4-BE49-F238E27FC236}">
                <a16:creationId xmlns:a16="http://schemas.microsoft.com/office/drawing/2014/main" id="{760132F2-D03E-D9B4-B1E6-B7AF78EF1597}"/>
              </a:ext>
            </a:extLst>
          </p:cNvPr>
          <p:cNvSpPr/>
          <p:nvPr/>
        </p:nvSpPr>
        <p:spPr>
          <a:xfrm>
            <a:off x="2946400" y="38873723"/>
            <a:ext cx="24841200" cy="187947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691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Acknowledgement</a:t>
            </a:r>
          </a:p>
          <a:p>
            <a:pPr algn="just"/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work was supported by </a:t>
            </a:r>
            <a:r>
              <a:rPr lang="en-US" altLang="ko-KR" sz="4400" dirty="0" err="1">
                <a:ln w="28575">
                  <a:noFill/>
                  <a:prstDash val="dash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Inha</a:t>
            </a:r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University. CAD tools and chip fabrication were provided by IDEC.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DA20CC-9629-D34E-6537-C56FC52EAFF8}"/>
              </a:ext>
            </a:extLst>
          </p:cNvPr>
          <p:cNvSpPr txBox="1"/>
          <p:nvPr/>
        </p:nvSpPr>
        <p:spPr>
          <a:xfrm>
            <a:off x="17562768" y="22043569"/>
            <a:ext cx="10441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1. </a:t>
            </a:r>
            <a:r>
              <a:rPr lang="en-US" altLang="ko-K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schematic of proposed reference-less dynamic comparator</a:t>
            </a:r>
            <a:endParaRPr lang="ko-KR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D90DEA-2937-BE2A-D9B2-E85D42691555}"/>
              </a:ext>
            </a:extLst>
          </p:cNvPr>
          <p:cNvSpPr txBox="1"/>
          <p:nvPr/>
        </p:nvSpPr>
        <p:spPr>
          <a:xfrm>
            <a:off x="8966398" y="33454674"/>
            <a:ext cx="81656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ko-KR" sz="3600" b="1" i="0" u="none" strike="noStrike" baseline="0" dirty="0">
                <a:latin typeface="Times New Roman" panose="02020603050405020304" pitchFamily="18" charset="0"/>
              </a:rPr>
              <a:t>Fig. 2. </a:t>
            </a:r>
            <a:r>
              <a:rPr lang="en-US" altLang="ko-KR" sz="3600" b="0" i="0" u="none" strike="noStrike" baseline="0" dirty="0">
                <a:latin typeface="Times New Roman" panose="02020603050405020304" pitchFamily="18" charset="0"/>
              </a:rPr>
              <a:t>Effective LSB threshold voltage on </a:t>
            </a:r>
          </a:p>
          <a:p>
            <a:pPr algn="l"/>
            <a:r>
              <a:rPr lang="en-US" altLang="ko-KR" sz="3600" b="0" i="0" u="none" strike="noStrike" baseline="0" dirty="0">
                <a:latin typeface="Times New Roman" panose="02020603050405020304" pitchFamily="18" charset="0"/>
              </a:rPr>
              <a:t>VIN,CM variation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AE44ED2-BC2C-F5AB-4AD3-3A8A837508AF}"/>
              </a:ext>
            </a:extLst>
          </p:cNvPr>
          <p:cNvSpPr txBox="1"/>
          <p:nvPr/>
        </p:nvSpPr>
        <p:spPr>
          <a:xfrm>
            <a:off x="18334274" y="33460857"/>
            <a:ext cx="7973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ko-KR" sz="3600" b="1" i="0" u="none" strike="noStrike" baseline="0" dirty="0">
                <a:latin typeface="Times New Roman" panose="02020603050405020304" pitchFamily="18" charset="0"/>
              </a:rPr>
              <a:t>Fig. 3. </a:t>
            </a:r>
            <a:r>
              <a:rPr lang="en-US" altLang="ko-KR" sz="3600" b="0" i="0" u="none" strike="noStrike" baseline="0" dirty="0">
                <a:latin typeface="Times New Roman" panose="02020603050405020304" pitchFamily="18" charset="0"/>
              </a:rPr>
              <a:t>BER of LSB on VIN,CM variation</a:t>
            </a:r>
            <a:endParaRPr lang="ko-KR" altLang="en-US" sz="36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BD973A9-6672-5983-3702-BE133A11C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7877" y="13085051"/>
            <a:ext cx="9458531" cy="8693956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721445F-A0E2-A98E-5371-79E9D4A963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6398" y="26797604"/>
            <a:ext cx="8884337" cy="6663253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E9464C73-0557-41F6-FF6B-98F62310E8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13074" y="27549775"/>
            <a:ext cx="10015739" cy="540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4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380</Words>
  <Application>Microsoft Office PowerPoint</Application>
  <PresentationFormat>사용자 지정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Cambria Math</vt:lpstr>
      <vt:lpstr>Times New Roman</vt:lpstr>
      <vt:lpstr>Office 테마</vt:lpstr>
      <vt:lpstr>디자인 사용자 지정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영지</dc:creator>
  <cp:lastModifiedBy>sy a</cp:lastModifiedBy>
  <cp:revision>43</cp:revision>
  <dcterms:created xsi:type="dcterms:W3CDTF">2019-05-23T01:50:43Z</dcterms:created>
  <dcterms:modified xsi:type="dcterms:W3CDTF">2025-04-28T11:46:53Z</dcterms:modified>
</cp:coreProperties>
</file>