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2" r:id="rId5"/>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209" userDrawn="1">
          <p15:clr>
            <a:srgbClr val="A4A3A4"/>
          </p15:clr>
        </p15:guide>
        <p15:guide id="2" pos="9513"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사용자" initials="W사" lastIdx="1" clrIdx="0">
    <p:extLst>
      <p:ext uri="{19B8F6BF-5375-455C-9EA6-DF929625EA0E}">
        <p15:presenceInfo xmlns:p15="http://schemas.microsoft.com/office/powerpoint/2012/main" userId="d9c19ead39a3651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D3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C083E6E3-FA7D-4D7B-A595-EF9225AFEA82}" styleName="밝은 스타일 1 - 강조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밝은 스타일 2 - 강조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22" autoAdjust="0"/>
    <p:restoredTop sz="96391" autoAdjust="0"/>
  </p:normalViewPr>
  <p:slideViewPr>
    <p:cSldViewPr snapToGrid="0">
      <p:cViewPr>
        <p:scale>
          <a:sx n="25" d="100"/>
          <a:sy n="25" d="100"/>
        </p:scale>
        <p:origin x="2862" y="-1974"/>
      </p:cViewPr>
      <p:guideLst>
        <p:guide orient="horz" pos="13209"/>
        <p:guide pos="951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2025-06-02</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2025-06-02</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image" Target="../media/image6.gif"/><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직사각형 64">
            <a:extLst>
              <a:ext uri="{FF2B5EF4-FFF2-40B4-BE49-F238E27FC236}">
                <a16:creationId xmlns:a16="http://schemas.microsoft.com/office/drawing/2014/main" id="{9B56CCE5-510A-70B3-6F1C-C751896A5FF2}"/>
              </a:ext>
            </a:extLst>
          </p:cNvPr>
          <p:cNvSpPr/>
          <p:nvPr/>
        </p:nvSpPr>
        <p:spPr>
          <a:xfrm>
            <a:off x="15178070" y="38503314"/>
            <a:ext cx="14400000" cy="218521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4" name="직사각형 63">
            <a:extLst>
              <a:ext uri="{FF2B5EF4-FFF2-40B4-BE49-F238E27FC236}">
                <a16:creationId xmlns:a16="http://schemas.microsoft.com/office/drawing/2014/main" id="{68915946-9AAC-54F5-B3D2-27C4B72EB6C6}"/>
              </a:ext>
            </a:extLst>
          </p:cNvPr>
          <p:cNvSpPr/>
          <p:nvPr/>
        </p:nvSpPr>
        <p:spPr>
          <a:xfrm>
            <a:off x="598597" y="39235049"/>
            <a:ext cx="14400000" cy="145546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47" name="직사각형 46">
            <a:extLst>
              <a:ext uri="{FF2B5EF4-FFF2-40B4-BE49-F238E27FC236}">
                <a16:creationId xmlns:a16="http://schemas.microsoft.com/office/drawing/2014/main" id="{E65ADB5F-6BCD-1003-12C6-719DE7AF2ED5}"/>
              </a:ext>
            </a:extLst>
          </p:cNvPr>
          <p:cNvSpPr/>
          <p:nvPr/>
        </p:nvSpPr>
        <p:spPr>
          <a:xfrm>
            <a:off x="497092" y="10745147"/>
            <a:ext cx="14400000" cy="3269296"/>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dirty="0"/>
          </a:p>
          <a:p>
            <a:pPr algn="ctr"/>
            <a:endParaRPr lang="ko-KR" altLang="en-US" dirty="0"/>
          </a:p>
        </p:txBody>
      </p:sp>
      <p:sp>
        <p:nvSpPr>
          <p:cNvPr id="44" name="직사각형 43">
            <a:extLst>
              <a:ext uri="{FF2B5EF4-FFF2-40B4-BE49-F238E27FC236}">
                <a16:creationId xmlns:a16="http://schemas.microsoft.com/office/drawing/2014/main" id="{7041D0B9-8721-E99C-D0DD-C8359402D4E9}"/>
              </a:ext>
            </a:extLst>
          </p:cNvPr>
          <p:cNvSpPr/>
          <p:nvPr/>
        </p:nvSpPr>
        <p:spPr>
          <a:xfrm>
            <a:off x="15136813" y="20631791"/>
            <a:ext cx="14400000" cy="1583371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39" name="직사각형 38">
            <a:extLst>
              <a:ext uri="{FF2B5EF4-FFF2-40B4-BE49-F238E27FC236}">
                <a16:creationId xmlns:a16="http://schemas.microsoft.com/office/drawing/2014/main" id="{94ED97A6-FA0A-8FA9-CEA6-EE8410D31D9F}"/>
              </a:ext>
            </a:extLst>
          </p:cNvPr>
          <p:cNvSpPr/>
          <p:nvPr/>
        </p:nvSpPr>
        <p:spPr>
          <a:xfrm>
            <a:off x="15161947" y="8828454"/>
            <a:ext cx="14400000" cy="9571713"/>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dirty="0"/>
          </a:p>
        </p:txBody>
      </p:sp>
      <p:sp>
        <p:nvSpPr>
          <p:cNvPr id="17" name="직사각형 16">
            <a:extLst>
              <a:ext uri="{FF2B5EF4-FFF2-40B4-BE49-F238E27FC236}">
                <a16:creationId xmlns:a16="http://schemas.microsoft.com/office/drawing/2014/main" id="{52E62420-DA75-DC2D-D6DA-7C2C72830C20}"/>
              </a:ext>
            </a:extLst>
          </p:cNvPr>
          <p:cNvSpPr/>
          <p:nvPr/>
        </p:nvSpPr>
        <p:spPr>
          <a:xfrm>
            <a:off x="490799" y="28063160"/>
            <a:ext cx="14400000" cy="892579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Rectangle 30"/>
          <p:cNvSpPr>
            <a:spLocks noChangeArrowheads="1"/>
          </p:cNvSpPr>
          <p:nvPr/>
        </p:nvSpPr>
        <p:spPr bwMode="auto">
          <a:xfrm>
            <a:off x="0" y="3422814"/>
            <a:ext cx="30275213" cy="5226112"/>
          </a:xfrm>
          <a:prstGeom prst="rect">
            <a:avLst/>
          </a:prstGeom>
          <a:noFill/>
          <a:ln w="9525">
            <a:noFill/>
            <a:miter lim="800000"/>
            <a:headEnd/>
            <a:tailEnd/>
          </a:ln>
          <a:effectLst/>
        </p:spPr>
        <p:txBody>
          <a:bodyPr lIns="432006" tIns="216003" rIns="432006" bIns="216003" anchor="ctr"/>
          <a:lstStyle/>
          <a:p>
            <a:pPr algn="ctr">
              <a:spcAft>
                <a:spcPts val="600"/>
              </a:spcAft>
            </a:pPr>
            <a:r>
              <a:rPr lang="en-US" altLang="ko-KR" sz="6000" b="1" dirty="0">
                <a:latin typeface="+mj-lt"/>
                <a:cs typeface="Times New Roman" panose="02020603050405020304" pitchFamily="18" charset="0"/>
              </a:rPr>
              <a:t>Design and Validation of Single-ended Sense Amplifier Utilizing Dummy Bit Line in Edge Block</a:t>
            </a:r>
          </a:p>
          <a:p>
            <a:pPr algn="ctr">
              <a:spcAft>
                <a:spcPts val="600"/>
              </a:spcAft>
            </a:pPr>
            <a:r>
              <a:rPr lang="en-US" altLang="ko-KR" sz="4400" dirty="0">
                <a:latin typeface="Times New Roman" panose="02020603050405020304" pitchFamily="18" charset="0"/>
                <a:cs typeface="Times New Roman" panose="02020603050405020304" pitchFamily="18" charset="0"/>
              </a:rPr>
              <a:t>Hyun-Jin Kim</a:t>
            </a:r>
            <a:r>
              <a:rPr lang="en-US" altLang="ko-KR" sz="4400" baseline="30000" dirty="0">
                <a:latin typeface="Times New Roman" panose="02020603050405020304" pitchFamily="18" charset="0"/>
                <a:cs typeface="Times New Roman" panose="02020603050405020304" pitchFamily="18" charset="0"/>
              </a:rPr>
              <a:t>1</a:t>
            </a:r>
            <a:r>
              <a:rPr lang="en-US" altLang="ko-KR" sz="4400" dirty="0">
                <a:latin typeface="Times New Roman" panose="02020603050405020304" pitchFamily="18" charset="0"/>
                <a:cs typeface="Times New Roman" panose="02020603050405020304" pitchFamily="18" charset="0"/>
              </a:rPr>
              <a:t>, Chae-Bin Kim</a:t>
            </a:r>
            <a:r>
              <a:rPr lang="en-US" altLang="ko-KR" sz="4400" baseline="30000" dirty="0">
                <a:latin typeface="Times New Roman" panose="02020603050405020304" pitchFamily="18" charset="0"/>
                <a:cs typeface="Times New Roman" panose="02020603050405020304" pitchFamily="18" charset="0"/>
              </a:rPr>
              <a:t>1</a:t>
            </a:r>
            <a:r>
              <a:rPr lang="en-US" altLang="ko-KR" sz="4400" dirty="0">
                <a:latin typeface="Times New Roman" panose="02020603050405020304" pitchFamily="18" charset="0"/>
                <a:cs typeface="Times New Roman" panose="02020603050405020304" pitchFamily="18" charset="0"/>
              </a:rPr>
              <a:t>, Kee-Won Kwon</a:t>
            </a:r>
            <a:r>
              <a:rPr lang="en-US" altLang="ko-KR" sz="4400" baseline="30000" dirty="0">
                <a:latin typeface="Times New Roman" panose="02020603050405020304" pitchFamily="18" charset="0"/>
                <a:cs typeface="Times New Roman" panose="02020603050405020304" pitchFamily="18" charset="0"/>
              </a:rPr>
              <a:t>2</a:t>
            </a:r>
            <a:endParaRPr lang="en-US" altLang="ko-KR" sz="4400" kern="100" baseline="30000" dirty="0">
              <a:solidFill>
                <a:srgbClr val="000000"/>
              </a:solidFill>
              <a:latin typeface="Times New Roman" panose="02020603050405020304" pitchFamily="18" charset="0"/>
              <a:ea typeface="한양신명조"/>
              <a:cs typeface="Times New Roman" panose="02020603050405020304" pitchFamily="18" charset="0"/>
            </a:endParaRPr>
          </a:p>
          <a:p>
            <a:pPr indent="127000" algn="ctr" latinLnBrk="0">
              <a:lnSpc>
                <a:spcPct val="115000"/>
              </a:lnSpc>
            </a:pPr>
            <a:r>
              <a:rPr lang="en-US" altLang="ko-KR" sz="3200" kern="100" baseline="30000" dirty="0">
                <a:solidFill>
                  <a:srgbClr val="000000"/>
                </a:solidFill>
                <a:latin typeface="Times New Roman" panose="02020603050405020304" pitchFamily="18" charset="0"/>
                <a:ea typeface="한양신명조"/>
              </a:rPr>
              <a:t>1</a:t>
            </a:r>
            <a:r>
              <a:rPr lang="en-US" altLang="ko-KR" sz="3200" kern="100" dirty="0">
                <a:solidFill>
                  <a:srgbClr val="000000"/>
                </a:solidFill>
                <a:latin typeface="Times New Roman" panose="02020603050405020304" pitchFamily="18" charset="0"/>
                <a:ea typeface="한양신명조"/>
              </a:rPr>
              <a:t>Department of Electrical and Computer Engineering Sungkyunkwan University, Suwon, South Korea</a:t>
            </a:r>
            <a:endParaRPr lang="en-US" altLang="ko-KR" sz="3200" kern="100" baseline="30000" dirty="0">
              <a:solidFill>
                <a:srgbClr val="000000"/>
              </a:solidFill>
              <a:latin typeface="Times New Roman" panose="02020603050405020304" pitchFamily="18" charset="0"/>
              <a:ea typeface="한양신명조"/>
            </a:endParaRPr>
          </a:p>
          <a:p>
            <a:pPr indent="127000" algn="ctr" latinLnBrk="0">
              <a:lnSpc>
                <a:spcPct val="115000"/>
              </a:lnSpc>
              <a:spcAft>
                <a:spcPts val="0"/>
              </a:spcAft>
            </a:pPr>
            <a:r>
              <a:rPr lang="en-US" altLang="ko-KR" sz="3200" kern="100" baseline="30000" dirty="0">
                <a:solidFill>
                  <a:srgbClr val="000000"/>
                </a:solidFill>
                <a:latin typeface="Times New Roman" panose="02020603050405020304" pitchFamily="18" charset="0"/>
                <a:ea typeface="한양신명조"/>
              </a:rPr>
              <a:t>2</a:t>
            </a:r>
            <a:r>
              <a:rPr lang="en-US" altLang="ko-KR" sz="3200" kern="100" dirty="0">
                <a:solidFill>
                  <a:srgbClr val="000000"/>
                </a:solidFill>
                <a:latin typeface="Times New Roman" panose="02020603050405020304" pitchFamily="18" charset="0"/>
                <a:ea typeface="한양신명조"/>
              </a:rPr>
              <a:t>Department of  Semiconductor and Display Engineering Sungkyunkwan University, Suwon, South Kore</a:t>
            </a:r>
          </a:p>
          <a:p>
            <a:pPr indent="127000" algn="ctr" latinLnBrk="0">
              <a:lnSpc>
                <a:spcPct val="115000"/>
              </a:lnSpc>
              <a:spcAft>
                <a:spcPts val="0"/>
              </a:spcAft>
            </a:pPr>
            <a:r>
              <a:rPr lang="en-US" altLang="ko-KR" sz="3200" kern="100" dirty="0">
                <a:solidFill>
                  <a:srgbClr val="000000"/>
                </a:solidFill>
                <a:latin typeface="Times New Roman" panose="02020603050405020304" pitchFamily="18" charset="0"/>
                <a:ea typeface="한양신명조"/>
              </a:rPr>
              <a:t>Email: </a:t>
            </a:r>
            <a:r>
              <a:rPr lang="en-US" altLang="ko-KR" sz="3200" dirty="0">
                <a:latin typeface="Times New Roman" panose="02020603050405020304" pitchFamily="18" charset="0"/>
                <a:cs typeface="Times New Roman" panose="02020603050405020304" pitchFamily="18" charset="0"/>
              </a:rPr>
              <a:t>keewkwon</a:t>
            </a:r>
            <a:r>
              <a:rPr lang="en-US" altLang="ko-KR" sz="3200" kern="100" dirty="0">
                <a:solidFill>
                  <a:srgbClr val="000000"/>
                </a:solidFill>
                <a:latin typeface="Times New Roman" panose="02020603050405020304" pitchFamily="18" charset="0"/>
                <a:ea typeface="한양신명조"/>
              </a:rPr>
              <a:t>@skku.edu</a:t>
            </a:r>
          </a:p>
        </p:txBody>
      </p:sp>
      <p:sp>
        <p:nvSpPr>
          <p:cNvPr id="12" name="Text Box 31"/>
          <p:cNvSpPr txBox="1">
            <a:spLocks noChangeArrowheads="1"/>
          </p:cNvSpPr>
          <p:nvPr/>
        </p:nvSpPr>
        <p:spPr bwMode="auto">
          <a:xfrm>
            <a:off x="602917" y="10803382"/>
            <a:ext cx="14400000" cy="3131597"/>
          </a:xfrm>
          <a:prstGeom prst="rect">
            <a:avLst/>
          </a:prstGeom>
          <a:noFill/>
          <a:ln w="9525">
            <a:noFill/>
            <a:prstDash val="dash"/>
            <a:miter lim="800000"/>
            <a:headEnd/>
            <a:tailEnd/>
          </a:ln>
        </p:spPr>
        <p:txBody>
          <a:bodyPr wrap="square" lIns="126000" tIns="65520" rIns="126000" bIns="65520"/>
          <a:lstStyle/>
          <a:p>
            <a:pPr algn="just" latinLnBrk="0"/>
            <a:r>
              <a:rPr lang="en-US" altLang="ko-KR" sz="3400" dirty="0">
                <a:effectLst/>
                <a:cs typeface="Times New Roman" panose="02020603050405020304" pitchFamily="18" charset="0"/>
              </a:rPr>
              <a:t>This study proposes a sense amplifier with a single-ended structure that can be used in edge blocks. Since semiconductor miniaturization is rapidly progressing, the use of dummy bit lines that are not used in edge blocks will greatly help reduce the area of DRAM cell arrays. In addition, the role of the sensing bit line inside the sense amplifier is fixed due to the nature of using only one bit line of the cell array, thereby ensuring fast sensing speed and low power depletion.</a:t>
            </a:r>
            <a:endParaRPr lang="ko-KR" altLang="en-US" sz="3400" dirty="0"/>
          </a:p>
        </p:txBody>
      </p:sp>
      <p:sp>
        <p:nvSpPr>
          <p:cNvPr id="13" name="AutoShape 19"/>
          <p:cNvSpPr>
            <a:spLocks noChangeArrowheads="1"/>
          </p:cNvSpPr>
          <p:nvPr/>
        </p:nvSpPr>
        <p:spPr bwMode="auto">
          <a:xfrm>
            <a:off x="518319" y="8828455"/>
            <a:ext cx="14400000" cy="1725486"/>
          </a:xfrm>
          <a:prstGeom prst="flowChartAlternateProcess">
            <a:avLst/>
          </a:prstGeom>
          <a:gradFill flip="none" rotWithShape="1">
            <a:gsLst>
              <a:gs pos="0">
                <a:srgbClr val="336699"/>
              </a:gs>
              <a:gs pos="100000">
                <a:schemeClr val="bg1"/>
              </a:gs>
            </a:gsLst>
            <a:lin ang="0" scaled="1"/>
            <a:tileRect/>
          </a:gradFill>
          <a:ln w="9525">
            <a:noFill/>
            <a:miter lim="800000"/>
            <a:headEnd/>
            <a:tailEnd/>
          </a:ln>
          <a:effectLst/>
        </p:spPr>
        <p:txBody>
          <a:bodyPr wrap="none" lIns="133802" tIns="66902" rIns="133802" bIns="66902" anchor="ctr"/>
          <a:lstStyle/>
          <a:p>
            <a:pPr algn="just" defTabSz="4318378">
              <a:defRPr/>
            </a:pPr>
            <a:r>
              <a:rPr lang="en-US" altLang="ko-KR" sz="5600" b="1" dirty="0">
                <a:latin typeface="+mn-ea"/>
                <a:cs typeface="Tahoma" pitchFamily="34" charset="0"/>
              </a:rPr>
              <a:t>Abstract</a:t>
            </a:r>
            <a:endParaRPr lang="ko-KR" altLang="en-US" sz="5600" b="1" dirty="0">
              <a:latin typeface="+mn-ea"/>
              <a:ea typeface="+mn-ea"/>
              <a:cs typeface="Tahoma" pitchFamily="34" charset="0"/>
            </a:endParaRPr>
          </a:p>
        </p:txBody>
      </p:sp>
      <p:sp>
        <p:nvSpPr>
          <p:cNvPr id="15" name="Line 11"/>
          <p:cNvSpPr>
            <a:spLocks noChangeShapeType="1"/>
          </p:cNvSpPr>
          <p:nvPr userDrawn="1"/>
        </p:nvSpPr>
        <p:spPr bwMode="auto">
          <a:xfrm>
            <a:off x="518319" y="8545210"/>
            <a:ext cx="29236988" cy="0"/>
          </a:xfrm>
          <a:prstGeom prst="line">
            <a:avLst/>
          </a:prstGeom>
          <a:noFill/>
          <a:ln w="9525">
            <a:solidFill>
              <a:srgbClr val="AED369"/>
            </a:solidFill>
            <a:round/>
            <a:headEnd/>
            <a:tailEnd/>
          </a:ln>
          <a:effectLst/>
        </p:spPr>
        <p:txBody>
          <a:bodyPr lIns="90000" tIns="46800" rIns="90000" bIns="46800"/>
          <a:lstStyle/>
          <a:p>
            <a:pPr>
              <a:defRPr/>
            </a:pPr>
            <a:endParaRPr lang="ko-KR" altLang="en-US">
              <a:latin typeface="굴림" pitchFamily="50" charset="-127"/>
              <a:ea typeface="굴림" pitchFamily="50" charset="-127"/>
            </a:endParaRPr>
          </a:p>
        </p:txBody>
      </p:sp>
      <p:sp>
        <p:nvSpPr>
          <p:cNvPr id="16" name="Line 12"/>
          <p:cNvSpPr>
            <a:spLocks noChangeShapeType="1"/>
          </p:cNvSpPr>
          <p:nvPr userDrawn="1"/>
        </p:nvSpPr>
        <p:spPr bwMode="auto">
          <a:xfrm>
            <a:off x="953651" y="8648926"/>
            <a:ext cx="28147456" cy="0"/>
          </a:xfrm>
          <a:prstGeom prst="line">
            <a:avLst/>
          </a:prstGeom>
          <a:noFill/>
          <a:ln w="9525">
            <a:solidFill>
              <a:srgbClr val="AED369"/>
            </a:solidFill>
            <a:round/>
            <a:headEnd/>
            <a:tailEnd/>
          </a:ln>
          <a:effectLst/>
        </p:spPr>
        <p:txBody>
          <a:bodyPr lIns="90000" tIns="46800" rIns="90000" bIns="46800"/>
          <a:lstStyle/>
          <a:p>
            <a:pPr>
              <a:defRPr/>
            </a:pPr>
            <a:endParaRPr lang="ko-KR" altLang="en-US">
              <a:latin typeface="굴림" pitchFamily="50" charset="-127"/>
              <a:ea typeface="굴림" pitchFamily="50" charset="-127"/>
            </a:endParaRPr>
          </a:p>
        </p:txBody>
      </p:sp>
      <p:sp>
        <p:nvSpPr>
          <p:cNvPr id="18" name="TextBox 17"/>
          <p:cNvSpPr txBox="1"/>
          <p:nvPr/>
        </p:nvSpPr>
        <p:spPr bwMode="auto">
          <a:xfrm>
            <a:off x="20138444" y="7991212"/>
            <a:ext cx="9616863" cy="553998"/>
          </a:xfrm>
          <a:prstGeom prst="rect">
            <a:avLst/>
          </a:prstGeom>
          <a:noFill/>
        </p:spPr>
        <p:txBody>
          <a:bodyPr wrap="none">
            <a:spAutoFit/>
          </a:bodyPr>
          <a:lstStyle/>
          <a:p>
            <a:pPr algn="r" fontAlgn="auto">
              <a:spcBef>
                <a:spcPts val="0"/>
              </a:spcBef>
              <a:spcAft>
                <a:spcPts val="0"/>
              </a:spcAft>
              <a:defRPr/>
            </a:pPr>
            <a:r>
              <a:rPr kumimoji="0" lang="en-US" altLang="ko-KR" sz="3000" b="1" i="1" dirty="0">
                <a:solidFill>
                  <a:srgbClr val="92D050"/>
                </a:solidFill>
                <a:latin typeface="Arial" pitchFamily="34" charset="0"/>
                <a:ea typeface="+mn-ea"/>
                <a:cs typeface="Arial" pitchFamily="34" charset="0"/>
              </a:rPr>
              <a:t>TEBL(Tailored Electronics &amp; Betterment Lab) SKKU</a:t>
            </a:r>
            <a:endParaRPr kumimoji="0" lang="ko-KR" altLang="en-US" sz="3000" b="1" i="1" dirty="0">
              <a:solidFill>
                <a:srgbClr val="92D050"/>
              </a:solidFill>
              <a:latin typeface="Arial" pitchFamily="34" charset="0"/>
              <a:ea typeface="+mn-ea"/>
              <a:cs typeface="Arial" pitchFamily="34" charset="0"/>
            </a:endParaRPr>
          </a:p>
        </p:txBody>
      </p:sp>
      <p:sp>
        <p:nvSpPr>
          <p:cNvPr id="22" name="AutoShape 19"/>
          <p:cNvSpPr>
            <a:spLocks noChangeArrowheads="1"/>
          </p:cNvSpPr>
          <p:nvPr/>
        </p:nvSpPr>
        <p:spPr bwMode="auto">
          <a:xfrm>
            <a:off x="546019" y="14144821"/>
            <a:ext cx="14400000" cy="1753868"/>
          </a:xfrm>
          <a:prstGeom prst="flowChartAlternateProcess">
            <a:avLst/>
          </a:prstGeom>
          <a:gradFill flip="none" rotWithShape="1">
            <a:gsLst>
              <a:gs pos="0">
                <a:srgbClr val="336699"/>
              </a:gs>
              <a:gs pos="100000">
                <a:schemeClr val="bg1"/>
              </a:gs>
            </a:gsLst>
            <a:lin ang="0" scaled="1"/>
            <a:tileRect/>
          </a:gradFill>
          <a:ln w="9525">
            <a:noFill/>
            <a:miter lim="800000"/>
            <a:headEnd/>
            <a:tailEnd/>
          </a:ln>
          <a:effectLst/>
        </p:spPr>
        <p:txBody>
          <a:bodyPr wrap="none" lIns="133802" tIns="66902" rIns="133802" bIns="66902" anchor="ctr"/>
          <a:lstStyle/>
          <a:p>
            <a:pPr algn="just" defTabSz="4318378">
              <a:defRPr/>
            </a:pPr>
            <a:r>
              <a:rPr lang="en-US" altLang="ko-KR" sz="5600" b="1" dirty="0">
                <a:latin typeface="+mn-ea"/>
                <a:cs typeface="Tahoma" pitchFamily="34" charset="0"/>
              </a:rPr>
              <a:t>Introduction </a:t>
            </a:r>
            <a:endParaRPr lang="ko-KR" altLang="en-US" sz="5600" b="1" dirty="0">
              <a:latin typeface="+mn-ea"/>
              <a:cs typeface="Tahoma" pitchFamily="34" charset="0"/>
            </a:endParaRPr>
          </a:p>
        </p:txBody>
      </p:sp>
      <p:sp>
        <p:nvSpPr>
          <p:cNvPr id="34" name="Text Box 31"/>
          <p:cNvSpPr txBox="1">
            <a:spLocks noChangeArrowheads="1"/>
          </p:cNvSpPr>
          <p:nvPr/>
        </p:nvSpPr>
        <p:spPr bwMode="auto">
          <a:xfrm>
            <a:off x="598597" y="39380950"/>
            <a:ext cx="14400000" cy="1307580"/>
          </a:xfrm>
          <a:prstGeom prst="rect">
            <a:avLst/>
          </a:prstGeom>
          <a:noFill/>
          <a:ln w="9525">
            <a:noFill/>
            <a:prstDash val="dash"/>
            <a:miter lim="800000"/>
            <a:headEnd/>
            <a:tailEnd/>
          </a:ln>
        </p:spPr>
        <p:txBody>
          <a:bodyPr lIns="126000" tIns="65520" rIns="126000" bIns="65520"/>
          <a:lstStyle/>
          <a:p>
            <a:r>
              <a:rPr lang="en-US" altLang="ko-KR" sz="2800" dirty="0"/>
              <a:t>This work was supported by Samsung Electronics Co. ,Ltd (IO201222-08253-01) The EDA tool was supported by the IC Design Education Center(IDEC), Korea. </a:t>
            </a:r>
          </a:p>
        </p:txBody>
      </p:sp>
      <p:sp>
        <p:nvSpPr>
          <p:cNvPr id="35" name="AutoShape 19"/>
          <p:cNvSpPr>
            <a:spLocks noChangeArrowheads="1"/>
          </p:cNvSpPr>
          <p:nvPr/>
        </p:nvSpPr>
        <p:spPr bwMode="auto">
          <a:xfrm>
            <a:off x="615394" y="37330035"/>
            <a:ext cx="14400000" cy="1725486"/>
          </a:xfrm>
          <a:prstGeom prst="flowChartAlternateProcess">
            <a:avLst/>
          </a:prstGeom>
          <a:gradFill flip="none" rotWithShape="1">
            <a:gsLst>
              <a:gs pos="0">
                <a:srgbClr val="336699"/>
              </a:gs>
              <a:gs pos="100000">
                <a:schemeClr val="bg1"/>
              </a:gs>
            </a:gsLst>
            <a:lin ang="0" scaled="1"/>
            <a:tileRect/>
          </a:gradFill>
          <a:ln w="9525">
            <a:noFill/>
            <a:miter lim="800000"/>
            <a:headEnd/>
            <a:tailEnd/>
          </a:ln>
          <a:effectLst/>
        </p:spPr>
        <p:txBody>
          <a:bodyPr wrap="none" lIns="133802" tIns="66902" rIns="133802" bIns="66902" anchor="ctr"/>
          <a:lstStyle/>
          <a:p>
            <a:pPr algn="just" defTabSz="4318378">
              <a:defRPr/>
            </a:pPr>
            <a:r>
              <a:rPr lang="en-US" altLang="ko-KR" sz="5600" b="1" dirty="0">
                <a:latin typeface="+mn-ea"/>
                <a:ea typeface="+mn-ea"/>
                <a:cs typeface="Tahoma" pitchFamily="34" charset="0"/>
              </a:rPr>
              <a:t>ACKNOWLEDGMENT</a:t>
            </a:r>
            <a:endParaRPr lang="ko-KR" altLang="en-US" sz="5600" b="1" dirty="0">
              <a:latin typeface="+mn-ea"/>
              <a:ea typeface="+mn-ea"/>
              <a:cs typeface="Tahoma" pitchFamily="34" charset="0"/>
            </a:endParaRPr>
          </a:p>
        </p:txBody>
      </p:sp>
      <p:sp>
        <p:nvSpPr>
          <p:cNvPr id="19" name="AutoShape 19"/>
          <p:cNvSpPr>
            <a:spLocks noChangeArrowheads="1"/>
          </p:cNvSpPr>
          <p:nvPr/>
        </p:nvSpPr>
        <p:spPr bwMode="auto">
          <a:xfrm>
            <a:off x="15136813" y="36622658"/>
            <a:ext cx="14400000" cy="1725486"/>
          </a:xfrm>
          <a:prstGeom prst="flowChartAlternateProcess">
            <a:avLst/>
          </a:prstGeom>
          <a:gradFill flip="none" rotWithShape="1">
            <a:gsLst>
              <a:gs pos="0">
                <a:srgbClr val="336699"/>
              </a:gs>
              <a:gs pos="100000">
                <a:schemeClr val="bg1"/>
              </a:gs>
            </a:gsLst>
            <a:lin ang="0" scaled="1"/>
            <a:tileRect/>
          </a:gradFill>
          <a:ln w="9525">
            <a:noFill/>
            <a:miter lim="800000"/>
            <a:headEnd/>
            <a:tailEnd/>
          </a:ln>
          <a:effectLst/>
        </p:spPr>
        <p:txBody>
          <a:bodyPr wrap="none" lIns="133802" tIns="66902" rIns="133802" bIns="66902" anchor="ctr"/>
          <a:lstStyle/>
          <a:p>
            <a:pPr algn="just" defTabSz="4318378">
              <a:defRPr/>
            </a:pPr>
            <a:r>
              <a:rPr lang="en-US" altLang="ko-KR" sz="5600" b="1" dirty="0">
                <a:latin typeface="+mn-ea"/>
                <a:cs typeface="Tahoma" pitchFamily="34" charset="0"/>
              </a:rPr>
              <a:t>CONCLUSION</a:t>
            </a:r>
            <a:endParaRPr lang="ko-KR" altLang="en-US" sz="5600" b="1" dirty="0">
              <a:latin typeface="+mn-ea"/>
              <a:ea typeface="+mn-ea"/>
              <a:cs typeface="Tahoma" pitchFamily="34" charset="0"/>
            </a:endParaRPr>
          </a:p>
        </p:txBody>
      </p:sp>
      <p:pic>
        <p:nvPicPr>
          <p:cNvPr id="2" name="그림 1">
            <a:extLst>
              <a:ext uri="{FF2B5EF4-FFF2-40B4-BE49-F238E27FC236}">
                <a16:creationId xmlns:a16="http://schemas.microsoft.com/office/drawing/2014/main" id="{DA5AAE21-33C3-1F1E-B14A-8D9EB7CDEF20}"/>
              </a:ext>
            </a:extLst>
          </p:cNvPr>
          <p:cNvPicPr>
            <a:picLocks noChangeAspect="1"/>
          </p:cNvPicPr>
          <p:nvPr/>
        </p:nvPicPr>
        <p:blipFill>
          <a:blip r:embed="rId2"/>
          <a:stretch>
            <a:fillRect/>
          </a:stretch>
        </p:blipFill>
        <p:spPr>
          <a:xfrm>
            <a:off x="16676889" y="41561441"/>
            <a:ext cx="6676694" cy="899218"/>
          </a:xfrm>
          <a:prstGeom prst="rect">
            <a:avLst/>
          </a:prstGeom>
        </p:spPr>
      </p:pic>
      <p:sp>
        <p:nvSpPr>
          <p:cNvPr id="5" name="Text Box 31">
            <a:extLst>
              <a:ext uri="{FF2B5EF4-FFF2-40B4-BE49-F238E27FC236}">
                <a16:creationId xmlns:a16="http://schemas.microsoft.com/office/drawing/2014/main" id="{C3237486-EAD4-A9B2-ECFE-ABF5D12377F0}"/>
              </a:ext>
            </a:extLst>
          </p:cNvPr>
          <p:cNvSpPr txBox="1">
            <a:spLocks noChangeArrowheads="1"/>
          </p:cNvSpPr>
          <p:nvPr/>
        </p:nvSpPr>
        <p:spPr bwMode="auto">
          <a:xfrm>
            <a:off x="15136813" y="37661639"/>
            <a:ext cx="14400000" cy="3029570"/>
          </a:xfrm>
          <a:prstGeom prst="rect">
            <a:avLst/>
          </a:prstGeom>
          <a:noFill/>
          <a:ln w="9525">
            <a:noFill/>
            <a:prstDash val="dash"/>
            <a:miter lim="800000"/>
            <a:headEnd/>
            <a:tailEnd/>
          </a:ln>
        </p:spPr>
        <p:txBody>
          <a:bodyPr wrap="square" lIns="126000" tIns="65520" rIns="126000" bIns="65520"/>
          <a:lstStyle/>
          <a:p>
            <a:pPr algn="just" latinLnBrk="0"/>
            <a:endParaRPr lang="ko-KR" altLang="en-US" sz="3600" dirty="0">
              <a:latin typeface="+mj-lt"/>
            </a:endParaRPr>
          </a:p>
        </p:txBody>
      </p:sp>
      <p:sp>
        <p:nvSpPr>
          <p:cNvPr id="8" name="AutoShape 19">
            <a:extLst>
              <a:ext uri="{FF2B5EF4-FFF2-40B4-BE49-F238E27FC236}">
                <a16:creationId xmlns:a16="http://schemas.microsoft.com/office/drawing/2014/main" id="{6E4964FC-730B-6B6F-43CB-02BB7BB3C0E9}"/>
              </a:ext>
            </a:extLst>
          </p:cNvPr>
          <p:cNvSpPr>
            <a:spLocks noChangeArrowheads="1"/>
          </p:cNvSpPr>
          <p:nvPr/>
        </p:nvSpPr>
        <p:spPr bwMode="auto">
          <a:xfrm>
            <a:off x="598597" y="26113455"/>
            <a:ext cx="14400000" cy="1753868"/>
          </a:xfrm>
          <a:prstGeom prst="flowChartAlternateProcess">
            <a:avLst/>
          </a:prstGeom>
          <a:gradFill flip="none" rotWithShape="1">
            <a:gsLst>
              <a:gs pos="0">
                <a:srgbClr val="336699"/>
              </a:gs>
              <a:gs pos="100000">
                <a:schemeClr val="bg1"/>
              </a:gs>
            </a:gsLst>
            <a:lin ang="0" scaled="1"/>
            <a:tileRect/>
          </a:gradFill>
          <a:ln w="9525">
            <a:noFill/>
            <a:miter lim="800000"/>
            <a:headEnd/>
            <a:tailEnd/>
          </a:ln>
          <a:effectLst/>
        </p:spPr>
        <p:txBody>
          <a:bodyPr wrap="none" lIns="133802" tIns="66902" rIns="133802" bIns="66902" anchor="ctr"/>
          <a:lstStyle/>
          <a:p>
            <a:pPr algn="just" defTabSz="4318378">
              <a:defRPr/>
            </a:pPr>
            <a:r>
              <a:rPr lang="en-US" altLang="ko-KR" sz="5600" b="1" dirty="0">
                <a:latin typeface="+mn-ea"/>
                <a:cs typeface="Tahoma" pitchFamily="34" charset="0"/>
              </a:rPr>
              <a:t>Proposed Circuit</a:t>
            </a:r>
            <a:endParaRPr lang="ko-KR" altLang="en-US" sz="5600" b="1" dirty="0">
              <a:latin typeface="+mn-ea"/>
              <a:cs typeface="Tahoma" pitchFamily="34" charset="0"/>
            </a:endParaRPr>
          </a:p>
        </p:txBody>
      </p:sp>
      <p:sp>
        <p:nvSpPr>
          <p:cNvPr id="9" name="AutoShape 19">
            <a:extLst>
              <a:ext uri="{FF2B5EF4-FFF2-40B4-BE49-F238E27FC236}">
                <a16:creationId xmlns:a16="http://schemas.microsoft.com/office/drawing/2014/main" id="{630E66F8-0C9D-A811-81C1-32AFA5176212}"/>
              </a:ext>
            </a:extLst>
          </p:cNvPr>
          <p:cNvSpPr>
            <a:spLocks noChangeArrowheads="1"/>
          </p:cNvSpPr>
          <p:nvPr/>
        </p:nvSpPr>
        <p:spPr bwMode="auto">
          <a:xfrm>
            <a:off x="15241106" y="18639045"/>
            <a:ext cx="14400000" cy="1753868"/>
          </a:xfrm>
          <a:prstGeom prst="flowChartAlternateProcess">
            <a:avLst/>
          </a:prstGeom>
          <a:gradFill flip="none" rotWithShape="1">
            <a:gsLst>
              <a:gs pos="0">
                <a:srgbClr val="336699"/>
              </a:gs>
              <a:gs pos="100000">
                <a:schemeClr val="bg1"/>
              </a:gs>
            </a:gsLst>
            <a:lin ang="0" scaled="1"/>
            <a:tileRect/>
          </a:gradFill>
          <a:ln w="9525">
            <a:noFill/>
            <a:miter lim="800000"/>
            <a:headEnd/>
            <a:tailEnd/>
          </a:ln>
          <a:effectLst/>
        </p:spPr>
        <p:txBody>
          <a:bodyPr wrap="none" lIns="133802" tIns="66902" rIns="133802" bIns="66902" anchor="ctr"/>
          <a:lstStyle/>
          <a:p>
            <a:pPr algn="just" defTabSz="4318378">
              <a:defRPr/>
            </a:pPr>
            <a:r>
              <a:rPr lang="en-US" altLang="ko-KR" sz="5600" b="1" dirty="0">
                <a:latin typeface="+mn-ea"/>
                <a:cs typeface="Tahoma" pitchFamily="34" charset="0"/>
              </a:rPr>
              <a:t>Simulation Results</a:t>
            </a:r>
            <a:endParaRPr lang="ko-KR" altLang="en-US" sz="5600" b="1" dirty="0">
              <a:latin typeface="+mn-ea"/>
              <a:cs typeface="Tahoma" pitchFamily="34" charset="0"/>
            </a:endParaRPr>
          </a:p>
        </p:txBody>
      </p:sp>
      <p:sp>
        <p:nvSpPr>
          <p:cNvPr id="24" name="직사각형 23">
            <a:extLst>
              <a:ext uri="{FF2B5EF4-FFF2-40B4-BE49-F238E27FC236}">
                <a16:creationId xmlns:a16="http://schemas.microsoft.com/office/drawing/2014/main" id="{D53163F2-8ED4-935D-CCA3-DEBC626E064C}"/>
              </a:ext>
            </a:extLst>
          </p:cNvPr>
          <p:cNvSpPr/>
          <p:nvPr/>
        </p:nvSpPr>
        <p:spPr>
          <a:xfrm>
            <a:off x="490799" y="16149516"/>
            <a:ext cx="14400000" cy="9778571"/>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dirty="0"/>
          </a:p>
          <a:p>
            <a:pPr algn="ctr"/>
            <a:endParaRPr lang="ko-KR" altLang="en-US" dirty="0"/>
          </a:p>
        </p:txBody>
      </p:sp>
      <p:sp>
        <p:nvSpPr>
          <p:cNvPr id="32" name="TextBox 31">
            <a:extLst>
              <a:ext uri="{FF2B5EF4-FFF2-40B4-BE49-F238E27FC236}">
                <a16:creationId xmlns:a16="http://schemas.microsoft.com/office/drawing/2014/main" id="{A41EF17A-E9CB-57CB-5A42-3C680091D43D}"/>
              </a:ext>
            </a:extLst>
          </p:cNvPr>
          <p:cNvSpPr txBox="1"/>
          <p:nvPr/>
        </p:nvSpPr>
        <p:spPr>
          <a:xfrm>
            <a:off x="15136813" y="38505298"/>
            <a:ext cx="14400000" cy="2246769"/>
          </a:xfrm>
          <a:prstGeom prst="rect">
            <a:avLst/>
          </a:prstGeom>
          <a:noFill/>
        </p:spPr>
        <p:txBody>
          <a:bodyPr wrap="square" rtlCol="0">
            <a:spAutoFit/>
          </a:bodyPr>
          <a:lstStyle/>
          <a:p>
            <a:r>
              <a:rPr lang="en-US" altLang="ko-KR" sz="2800" dirty="0">
                <a:effectLst/>
                <a:cs typeface="Times New Roman" panose="02020603050405020304" pitchFamily="18" charset="0"/>
              </a:rPr>
              <a:t>The proposed sense amplifier at the edge block uses two less TRs than the alpha sense amplifier using 11 TRs and utilizes discarded dummy bit lines, so an area reduction of 2-3% can be expected from the DRAM cell array perspective. In addition, it can cause sensing errors when having a short OC time of less than 1ns, but it shows that the overall main sensing speed is sensing at a much faster speed than the alpha sense amplifier.</a:t>
            </a:r>
            <a:endParaRPr lang="ko-KR" altLang="en-US" sz="4400" dirty="0"/>
          </a:p>
        </p:txBody>
      </p:sp>
      <p:pic>
        <p:nvPicPr>
          <p:cNvPr id="6" name="그림 5" descr="EMB000072282a08">
            <a:extLst>
              <a:ext uri="{FF2B5EF4-FFF2-40B4-BE49-F238E27FC236}">
                <a16:creationId xmlns:a16="http://schemas.microsoft.com/office/drawing/2014/main" id="{57B49116-DED8-FC15-43FD-9696B7C4C7CD}"/>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0132" y="16273551"/>
            <a:ext cx="13932036" cy="3936670"/>
          </a:xfrm>
          <a:prstGeom prst="rect">
            <a:avLst/>
          </a:prstGeom>
          <a:noFill/>
          <a:ln>
            <a:noFill/>
          </a:ln>
        </p:spPr>
      </p:pic>
      <p:sp>
        <p:nvSpPr>
          <p:cNvPr id="27" name="TextBox 26">
            <a:extLst>
              <a:ext uri="{FF2B5EF4-FFF2-40B4-BE49-F238E27FC236}">
                <a16:creationId xmlns:a16="http://schemas.microsoft.com/office/drawing/2014/main" id="{C077A9FE-56E0-F69C-A32F-12EBB2692354}"/>
              </a:ext>
            </a:extLst>
          </p:cNvPr>
          <p:cNvSpPr txBox="1"/>
          <p:nvPr/>
        </p:nvSpPr>
        <p:spPr>
          <a:xfrm>
            <a:off x="750132" y="20272743"/>
            <a:ext cx="5721054" cy="564385"/>
          </a:xfrm>
          <a:prstGeom prst="rect">
            <a:avLst/>
          </a:prstGeom>
          <a:noFill/>
        </p:spPr>
        <p:txBody>
          <a:bodyPr wrap="none" rtlCol="0">
            <a:spAutoFit/>
          </a:bodyPr>
          <a:lstStyle/>
          <a:p>
            <a:pPr algn="ctr" latinLnBrk="1">
              <a:lnSpc>
                <a:spcPct val="107000"/>
              </a:lnSpc>
              <a:spcAft>
                <a:spcPts val="800"/>
              </a:spcAft>
            </a:pPr>
            <a:r>
              <a:rPr lang="en-US" altLang="ko-KR" sz="3000" b="1" kern="100" dirty="0">
                <a:effectLst/>
                <a:ea typeface="맑은 고딕" panose="020B0503020000020004" pitchFamily="50" charset="-127"/>
                <a:cs typeface="Times New Roman" panose="02020603050405020304" pitchFamily="18" charset="0"/>
              </a:rPr>
              <a:t>Schematic of alpha sense amplifier</a:t>
            </a:r>
            <a:endParaRPr lang="ko-KR" altLang="ko-KR" sz="3000" b="1" kern="100" dirty="0">
              <a:effectLst/>
              <a:ea typeface="맑은 고딕" panose="020B0503020000020004" pitchFamily="50" charset="-127"/>
              <a:cs typeface="Times New Roman" panose="02020603050405020304" pitchFamily="18" charset="0"/>
            </a:endParaRPr>
          </a:p>
        </p:txBody>
      </p:sp>
      <p:sp>
        <p:nvSpPr>
          <p:cNvPr id="38" name="Text Box 31">
            <a:extLst>
              <a:ext uri="{FF2B5EF4-FFF2-40B4-BE49-F238E27FC236}">
                <a16:creationId xmlns:a16="http://schemas.microsoft.com/office/drawing/2014/main" id="{73FE11F3-53CE-AEFF-865B-A7A9D6A3752A}"/>
              </a:ext>
            </a:extLst>
          </p:cNvPr>
          <p:cNvSpPr txBox="1">
            <a:spLocks noChangeArrowheads="1"/>
          </p:cNvSpPr>
          <p:nvPr/>
        </p:nvSpPr>
        <p:spPr bwMode="auto">
          <a:xfrm>
            <a:off x="601239" y="20942976"/>
            <a:ext cx="14400000" cy="4825764"/>
          </a:xfrm>
          <a:prstGeom prst="rect">
            <a:avLst/>
          </a:prstGeom>
          <a:noFill/>
          <a:ln w="9525">
            <a:noFill/>
            <a:prstDash val="dash"/>
            <a:miter lim="800000"/>
            <a:headEnd/>
            <a:tailEnd/>
          </a:ln>
        </p:spPr>
        <p:txBody>
          <a:bodyPr wrap="square" lIns="126000" tIns="65520" rIns="126000" bIns="65520"/>
          <a:lstStyle/>
          <a:p>
            <a:pPr marL="457200" indent="-457200" algn="just" latinLnBrk="0">
              <a:buFont typeface="Wingdings" panose="05000000000000000000" pitchFamily="2" charset="2"/>
              <a:buChar char="§"/>
            </a:pPr>
            <a:r>
              <a:rPr lang="en-US" altLang="ko-KR" sz="3400" dirty="0">
                <a:effectLst/>
                <a:cs typeface="Times New Roman" panose="02020603050405020304" pitchFamily="18" charset="0"/>
              </a:rPr>
              <a:t>The operation of the alpha-type sense amplifier is divided into four stages: (1) </a:t>
            </a:r>
            <a:r>
              <a:rPr lang="en-US" altLang="ko-KR" sz="3400" dirty="0" err="1">
                <a:effectLst/>
                <a:cs typeface="Times New Roman" panose="02020603050405020304" pitchFamily="18" charset="0"/>
              </a:rPr>
              <a:t>Precharge</a:t>
            </a:r>
            <a:r>
              <a:rPr lang="en-US" altLang="ko-KR" sz="3400" dirty="0">
                <a:effectLst/>
                <a:cs typeface="Times New Roman" panose="02020603050405020304" pitchFamily="18" charset="0"/>
              </a:rPr>
              <a:t> (2), Offset Cancellation (3), Charge Sharing (4), Sensing. </a:t>
            </a:r>
          </a:p>
          <a:p>
            <a:pPr marL="571500" indent="-571500" algn="just" latinLnBrk="0">
              <a:buFont typeface="+mj-lt"/>
              <a:buAutoNum type="romanUcPeriod"/>
            </a:pPr>
            <a:r>
              <a:rPr lang="en-US" altLang="ko-KR" sz="3400" dirty="0" err="1">
                <a:cs typeface="Times New Roman" panose="02020603050405020304" pitchFamily="18" charset="0"/>
              </a:rPr>
              <a:t>Precharge</a:t>
            </a:r>
            <a:r>
              <a:rPr lang="en-US" altLang="ko-KR" sz="3400" dirty="0">
                <a:cs typeface="Times New Roman" panose="02020603050405020304" pitchFamily="18" charset="0"/>
              </a:rPr>
              <a:t> - </a:t>
            </a:r>
            <a:r>
              <a:rPr lang="en-US" altLang="ko-KR" sz="2800" dirty="0">
                <a:effectLst/>
                <a:cs typeface="Times New Roman" panose="02020603050405020304" pitchFamily="18" charset="0"/>
              </a:rPr>
              <a:t>the voltage of BLT and BLC is adjusted to the same value </a:t>
            </a:r>
            <a:endParaRPr lang="en-US" altLang="ko-KR" sz="2800" dirty="0">
              <a:cs typeface="Times New Roman" panose="02020603050405020304" pitchFamily="18" charset="0"/>
            </a:endParaRPr>
          </a:p>
          <a:p>
            <a:pPr marL="571500" indent="-571500" algn="just" latinLnBrk="0">
              <a:buFont typeface="+mj-lt"/>
              <a:buAutoNum type="romanUcPeriod"/>
            </a:pPr>
            <a:r>
              <a:rPr lang="en-US" altLang="ko-KR" sz="3400" dirty="0">
                <a:cs typeface="Times New Roman" panose="02020603050405020304" pitchFamily="18" charset="0"/>
              </a:rPr>
              <a:t>Offset Cancellation - </a:t>
            </a:r>
            <a:r>
              <a:rPr lang="en-US" altLang="ko-KR" sz="2800" dirty="0">
                <a:effectLst/>
                <a:cs typeface="Times New Roman" panose="02020603050405020304" pitchFamily="18" charset="0"/>
              </a:rPr>
              <a:t>the amplitude function of each inverter is activated, and the P1 signal is turned on to connect the input/output terminal of the inverter. When the input and output terminals are connected, the two voltages will gradually turn to a metastable voltage.</a:t>
            </a:r>
            <a:endParaRPr lang="en-US" altLang="ko-KR" sz="2800" dirty="0">
              <a:cs typeface="Times New Roman" panose="02020603050405020304" pitchFamily="18" charset="0"/>
            </a:endParaRPr>
          </a:p>
          <a:p>
            <a:pPr marL="571500" indent="-571500" algn="just" latinLnBrk="0">
              <a:buFont typeface="+mj-lt"/>
              <a:buAutoNum type="romanUcPeriod"/>
            </a:pPr>
            <a:r>
              <a:rPr lang="en-US" altLang="ko-KR" sz="3400" dirty="0">
                <a:cs typeface="Times New Roman" panose="02020603050405020304" pitchFamily="18" charset="0"/>
              </a:rPr>
              <a:t>Charge Sharing - </a:t>
            </a:r>
            <a:r>
              <a:rPr lang="en-US" altLang="ko-KR" sz="2800" dirty="0">
                <a:effectLst/>
                <a:cs typeface="Times New Roman" panose="02020603050405020304" pitchFamily="18" charset="0"/>
              </a:rPr>
              <a:t>charge sharing occurs between the Cell Cap (VDD or VSS) and the BL Cap (VDD/2)</a:t>
            </a:r>
            <a:endParaRPr lang="en-US" altLang="ko-KR" sz="2800" dirty="0">
              <a:cs typeface="Times New Roman" panose="02020603050405020304" pitchFamily="18" charset="0"/>
            </a:endParaRPr>
          </a:p>
          <a:p>
            <a:pPr marL="571500" indent="-571500" algn="just" latinLnBrk="0">
              <a:buFont typeface="+mj-lt"/>
              <a:buAutoNum type="romanUcPeriod"/>
            </a:pPr>
            <a:r>
              <a:rPr lang="en-US" altLang="ko-KR" sz="3400" dirty="0">
                <a:cs typeface="Times New Roman" panose="02020603050405020304" pitchFamily="18" charset="0"/>
              </a:rPr>
              <a:t>Sensing - </a:t>
            </a:r>
            <a:r>
              <a:rPr lang="en-US" altLang="ko-KR" sz="2800" dirty="0">
                <a:effectLst/>
                <a:cs typeface="Times New Roman" panose="02020603050405020304" pitchFamily="18" charset="0"/>
              </a:rPr>
              <a:t>the P2 signal is turned on while the ISO signal is turned on, and the voltage is amplified through the inverter chain</a:t>
            </a:r>
            <a:endParaRPr lang="ko-KR" altLang="en-US" sz="2800" dirty="0"/>
          </a:p>
        </p:txBody>
      </p:sp>
      <p:pic>
        <p:nvPicPr>
          <p:cNvPr id="48" name="그림 47" descr="EMB000072282a04">
            <a:extLst>
              <a:ext uri="{FF2B5EF4-FFF2-40B4-BE49-F238E27FC236}">
                <a16:creationId xmlns:a16="http://schemas.microsoft.com/office/drawing/2014/main" id="{5D18E834-CBE6-1BAD-7021-92182679579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50132" y="28230670"/>
            <a:ext cx="13932036" cy="4167753"/>
          </a:xfrm>
          <a:prstGeom prst="rect">
            <a:avLst/>
          </a:prstGeom>
          <a:noFill/>
          <a:ln>
            <a:noFill/>
          </a:ln>
        </p:spPr>
      </p:pic>
      <p:pic>
        <p:nvPicPr>
          <p:cNvPr id="49" name="그림 48" descr="EMB0000722829ff">
            <a:extLst>
              <a:ext uri="{FF2B5EF4-FFF2-40B4-BE49-F238E27FC236}">
                <a16:creationId xmlns:a16="http://schemas.microsoft.com/office/drawing/2014/main" id="{7E764A98-5636-CA0D-4190-3E6BCDFD327C}"/>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5413246" y="9073347"/>
            <a:ext cx="10997770" cy="6607276"/>
          </a:xfrm>
          <a:prstGeom prst="rect">
            <a:avLst/>
          </a:prstGeom>
          <a:noFill/>
          <a:ln>
            <a:noFill/>
          </a:ln>
        </p:spPr>
      </p:pic>
      <p:sp>
        <p:nvSpPr>
          <p:cNvPr id="50" name="TextBox 49">
            <a:extLst>
              <a:ext uri="{FF2B5EF4-FFF2-40B4-BE49-F238E27FC236}">
                <a16:creationId xmlns:a16="http://schemas.microsoft.com/office/drawing/2014/main" id="{3B435041-D225-C322-C01F-817EC238782F}"/>
              </a:ext>
            </a:extLst>
          </p:cNvPr>
          <p:cNvSpPr txBox="1"/>
          <p:nvPr/>
        </p:nvSpPr>
        <p:spPr>
          <a:xfrm>
            <a:off x="15413246" y="15702374"/>
            <a:ext cx="11598816" cy="713272"/>
          </a:xfrm>
          <a:prstGeom prst="rect">
            <a:avLst/>
          </a:prstGeom>
          <a:noFill/>
        </p:spPr>
        <p:txBody>
          <a:bodyPr wrap="none" rtlCol="0">
            <a:spAutoFit/>
          </a:bodyPr>
          <a:lstStyle/>
          <a:p>
            <a:pPr indent="127000" algn="just" latinLnBrk="1">
              <a:lnSpc>
                <a:spcPct val="150000"/>
              </a:lnSpc>
            </a:pPr>
            <a:r>
              <a:rPr lang="en-US" altLang="ko-KR" sz="3000" b="1" kern="100" dirty="0">
                <a:solidFill>
                  <a:srgbClr val="000000"/>
                </a:solidFill>
                <a:effectLst/>
                <a:ea typeface="한양신명조"/>
                <a:cs typeface="Times New Roman" panose="02020603050405020304" pitchFamily="18" charset="0"/>
              </a:rPr>
              <a:t>Open bit line configuration method including proposed sense amplifier</a:t>
            </a:r>
            <a:endParaRPr lang="ko-KR" altLang="ko-KR" sz="3000" b="1" kern="100" dirty="0">
              <a:solidFill>
                <a:srgbClr val="000000"/>
              </a:solidFill>
              <a:effectLst/>
              <a:ea typeface="한양신명조"/>
              <a:cs typeface="Times New Roman" panose="02020603050405020304" pitchFamily="18" charset="0"/>
            </a:endParaRPr>
          </a:p>
        </p:txBody>
      </p:sp>
      <p:sp>
        <p:nvSpPr>
          <p:cNvPr id="52" name="TextBox 51">
            <a:extLst>
              <a:ext uri="{FF2B5EF4-FFF2-40B4-BE49-F238E27FC236}">
                <a16:creationId xmlns:a16="http://schemas.microsoft.com/office/drawing/2014/main" id="{47C02654-405D-1C9E-7FC1-F9E4A7091457}"/>
              </a:ext>
            </a:extLst>
          </p:cNvPr>
          <p:cNvSpPr txBox="1"/>
          <p:nvPr/>
        </p:nvSpPr>
        <p:spPr>
          <a:xfrm>
            <a:off x="15413246" y="16575716"/>
            <a:ext cx="13834840" cy="1661993"/>
          </a:xfrm>
          <a:prstGeom prst="rect">
            <a:avLst/>
          </a:prstGeom>
          <a:noFill/>
        </p:spPr>
        <p:txBody>
          <a:bodyPr wrap="square">
            <a:spAutoFit/>
          </a:bodyPr>
          <a:lstStyle/>
          <a:p>
            <a:pPr marL="457200" indent="-457200">
              <a:buFont typeface="Wingdings" panose="05000000000000000000" pitchFamily="2" charset="2"/>
              <a:buChar char="§"/>
            </a:pPr>
            <a:r>
              <a:rPr lang="en-US" altLang="ko-KR" sz="3400" dirty="0">
                <a:effectLst/>
                <a:cs typeface="Times New Roman" panose="02020603050405020304" pitchFamily="18" charset="0"/>
              </a:rPr>
              <a:t>Since the dummy bit line that was being consumed due to structural limitations can be used in the edge block, instead of using one less cell array block, a sense amplifier that senses the dummy bit line is added.</a:t>
            </a:r>
            <a:endParaRPr lang="ko-KR" altLang="en-US" sz="3400" dirty="0"/>
          </a:p>
        </p:txBody>
      </p:sp>
      <p:sp>
        <p:nvSpPr>
          <p:cNvPr id="53" name="TextBox 52">
            <a:extLst>
              <a:ext uri="{FF2B5EF4-FFF2-40B4-BE49-F238E27FC236}">
                <a16:creationId xmlns:a16="http://schemas.microsoft.com/office/drawing/2014/main" id="{6CBC7463-C4DD-39C1-DC47-42099DEFB421}"/>
              </a:ext>
            </a:extLst>
          </p:cNvPr>
          <p:cNvSpPr txBox="1"/>
          <p:nvPr/>
        </p:nvSpPr>
        <p:spPr>
          <a:xfrm>
            <a:off x="598597" y="32457310"/>
            <a:ext cx="6434518" cy="564385"/>
          </a:xfrm>
          <a:prstGeom prst="rect">
            <a:avLst/>
          </a:prstGeom>
          <a:noFill/>
        </p:spPr>
        <p:txBody>
          <a:bodyPr wrap="none" rtlCol="0">
            <a:spAutoFit/>
          </a:bodyPr>
          <a:lstStyle/>
          <a:p>
            <a:pPr algn="ctr" latinLnBrk="1">
              <a:lnSpc>
                <a:spcPct val="107000"/>
              </a:lnSpc>
              <a:spcAft>
                <a:spcPts val="800"/>
              </a:spcAft>
            </a:pPr>
            <a:r>
              <a:rPr lang="en-US" altLang="ko-KR" sz="3000" b="1" kern="100" dirty="0">
                <a:effectLst/>
                <a:ea typeface="맑은 고딕" panose="020B0503020000020004" pitchFamily="50" charset="-127"/>
                <a:cs typeface="Times New Roman" panose="02020603050405020304" pitchFamily="18" charset="0"/>
              </a:rPr>
              <a:t>Schematic of proposed sense amplifier</a:t>
            </a:r>
            <a:endParaRPr lang="ko-KR" altLang="ko-KR" sz="3000" b="1" kern="100" dirty="0">
              <a:effectLst/>
              <a:ea typeface="맑은 고딕" panose="020B0503020000020004" pitchFamily="50" charset="-127"/>
              <a:cs typeface="Times New Roman" panose="02020603050405020304" pitchFamily="18" charset="0"/>
            </a:endParaRPr>
          </a:p>
        </p:txBody>
      </p:sp>
      <p:pic>
        <p:nvPicPr>
          <p:cNvPr id="54" name="그림 53" descr="DRW000072282a1e">
            <a:extLst>
              <a:ext uri="{FF2B5EF4-FFF2-40B4-BE49-F238E27FC236}">
                <a16:creationId xmlns:a16="http://schemas.microsoft.com/office/drawing/2014/main" id="{692301AA-88DB-8583-9997-2DF087EACE84}"/>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5723864" y="20834892"/>
            <a:ext cx="6114559" cy="5277006"/>
          </a:xfrm>
          <a:prstGeom prst="rect">
            <a:avLst/>
          </a:prstGeom>
          <a:noFill/>
          <a:ln>
            <a:noFill/>
          </a:ln>
        </p:spPr>
      </p:pic>
      <p:pic>
        <p:nvPicPr>
          <p:cNvPr id="55" name="그림 54" descr="EMB000072282a20">
            <a:extLst>
              <a:ext uri="{FF2B5EF4-FFF2-40B4-BE49-F238E27FC236}">
                <a16:creationId xmlns:a16="http://schemas.microsoft.com/office/drawing/2014/main" id="{D4EFD361-89B4-6421-52A1-2FC1C2EA0E84}"/>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378070" y="20834892"/>
            <a:ext cx="6619096" cy="5277006"/>
          </a:xfrm>
          <a:prstGeom prst="rect">
            <a:avLst/>
          </a:prstGeom>
          <a:noFill/>
          <a:ln>
            <a:noFill/>
          </a:ln>
        </p:spPr>
      </p:pic>
      <p:sp>
        <p:nvSpPr>
          <p:cNvPr id="56" name="TextBox 55">
            <a:extLst>
              <a:ext uri="{FF2B5EF4-FFF2-40B4-BE49-F238E27FC236}">
                <a16:creationId xmlns:a16="http://schemas.microsoft.com/office/drawing/2014/main" id="{ADC08F00-25B5-E723-3C06-C7273311587F}"/>
              </a:ext>
            </a:extLst>
          </p:cNvPr>
          <p:cNvSpPr txBox="1"/>
          <p:nvPr/>
        </p:nvSpPr>
        <p:spPr>
          <a:xfrm>
            <a:off x="15688917" y="26285975"/>
            <a:ext cx="6184450" cy="830997"/>
          </a:xfrm>
          <a:prstGeom prst="rect">
            <a:avLst/>
          </a:prstGeom>
          <a:noFill/>
        </p:spPr>
        <p:txBody>
          <a:bodyPr wrap="none" rtlCol="0">
            <a:spAutoFit/>
          </a:bodyPr>
          <a:lstStyle/>
          <a:p>
            <a:pPr marL="457200" indent="-457200" algn="ctr" latinLnBrk="1">
              <a:buFont typeface="Arial" panose="020B0604020202020204" pitchFamily="34" charset="0"/>
              <a:buChar char="•"/>
            </a:pPr>
            <a:r>
              <a:rPr lang="en-US" altLang="ko-KR" sz="2400" b="1" kern="100" dirty="0">
                <a:solidFill>
                  <a:srgbClr val="000000"/>
                </a:solidFill>
                <a:effectLst/>
                <a:ea typeface="한양신명조"/>
                <a:cs typeface="Times New Roman" panose="02020603050405020304" pitchFamily="18" charset="0"/>
              </a:rPr>
              <a:t>Sensing time graph of two sense amplifiers </a:t>
            </a:r>
          </a:p>
          <a:p>
            <a:pPr indent="127000" algn="ctr" latinLnBrk="1"/>
            <a:r>
              <a:rPr lang="en-US" altLang="ko-KR" sz="2400" b="1" kern="100" dirty="0">
                <a:solidFill>
                  <a:srgbClr val="000000"/>
                </a:solidFill>
                <a:effectLst/>
                <a:ea typeface="한양신명조"/>
                <a:cs typeface="Times New Roman" panose="02020603050405020304" pitchFamily="18" charset="0"/>
              </a:rPr>
              <a:t>according to OC time</a:t>
            </a:r>
            <a:endParaRPr lang="ko-KR" altLang="ko-KR" sz="2400" b="1" kern="100" dirty="0">
              <a:solidFill>
                <a:srgbClr val="000000"/>
              </a:solidFill>
              <a:effectLst/>
              <a:ea typeface="한양신명조"/>
              <a:cs typeface="Times New Roman" panose="02020603050405020304" pitchFamily="18" charset="0"/>
            </a:endParaRPr>
          </a:p>
        </p:txBody>
      </p:sp>
      <p:sp>
        <p:nvSpPr>
          <p:cNvPr id="57" name="TextBox 56">
            <a:extLst>
              <a:ext uri="{FF2B5EF4-FFF2-40B4-BE49-F238E27FC236}">
                <a16:creationId xmlns:a16="http://schemas.microsoft.com/office/drawing/2014/main" id="{9501F8C8-DDFD-65BA-9706-AE27EDD611E5}"/>
              </a:ext>
            </a:extLst>
          </p:cNvPr>
          <p:cNvSpPr txBox="1"/>
          <p:nvPr/>
        </p:nvSpPr>
        <p:spPr>
          <a:xfrm>
            <a:off x="22464556" y="26269052"/>
            <a:ext cx="6446124" cy="830997"/>
          </a:xfrm>
          <a:prstGeom prst="rect">
            <a:avLst/>
          </a:prstGeom>
          <a:noFill/>
        </p:spPr>
        <p:txBody>
          <a:bodyPr wrap="none" rtlCol="0">
            <a:spAutoFit/>
          </a:bodyPr>
          <a:lstStyle/>
          <a:p>
            <a:pPr marL="457200" indent="-457200" algn="ctr" latinLnBrk="1">
              <a:buFont typeface="Arial" panose="020B0604020202020204" pitchFamily="34" charset="0"/>
              <a:buChar char="•"/>
            </a:pPr>
            <a:r>
              <a:rPr lang="en-US" altLang="ko-KR" sz="2400" b="1" dirty="0">
                <a:effectLst/>
                <a:cs typeface="Times New Roman" panose="02020603050405020304" pitchFamily="18" charset="0"/>
              </a:rPr>
              <a:t>bit line voltage graph of two sense amplifiers </a:t>
            </a:r>
          </a:p>
          <a:p>
            <a:pPr indent="127000" algn="ctr" latinLnBrk="1"/>
            <a:r>
              <a:rPr lang="en-US" altLang="ko-KR" sz="2400" b="1" dirty="0">
                <a:effectLst/>
                <a:cs typeface="Times New Roman" panose="02020603050405020304" pitchFamily="18" charset="0"/>
              </a:rPr>
              <a:t>according to OC time</a:t>
            </a:r>
            <a:endParaRPr lang="ko-KR" altLang="ko-KR" sz="2400" b="1" kern="100" dirty="0">
              <a:solidFill>
                <a:srgbClr val="000000"/>
              </a:solidFill>
              <a:effectLst/>
              <a:ea typeface="한양신명조"/>
              <a:cs typeface="Times New Roman" panose="02020603050405020304" pitchFamily="18" charset="0"/>
            </a:endParaRPr>
          </a:p>
        </p:txBody>
      </p:sp>
      <p:pic>
        <p:nvPicPr>
          <p:cNvPr id="59" name="그림 58">
            <a:extLst>
              <a:ext uri="{FF2B5EF4-FFF2-40B4-BE49-F238E27FC236}">
                <a16:creationId xmlns:a16="http://schemas.microsoft.com/office/drawing/2014/main" id="{99C58BCF-A9D4-726F-F3BC-50A59DC9F4C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688917" y="27334875"/>
            <a:ext cx="5364739" cy="5771395"/>
          </a:xfrm>
          <a:prstGeom prst="rect">
            <a:avLst/>
          </a:prstGeom>
        </p:spPr>
      </p:pic>
      <p:sp>
        <p:nvSpPr>
          <p:cNvPr id="60" name="TextBox 59">
            <a:extLst>
              <a:ext uri="{FF2B5EF4-FFF2-40B4-BE49-F238E27FC236}">
                <a16:creationId xmlns:a16="http://schemas.microsoft.com/office/drawing/2014/main" id="{6FF66430-24C5-EC45-0D5A-5699F1B3AF25}"/>
              </a:ext>
            </a:extLst>
          </p:cNvPr>
          <p:cNvSpPr txBox="1"/>
          <p:nvPr/>
        </p:nvSpPr>
        <p:spPr>
          <a:xfrm>
            <a:off x="15688917" y="33153341"/>
            <a:ext cx="5721759" cy="564385"/>
          </a:xfrm>
          <a:prstGeom prst="rect">
            <a:avLst/>
          </a:prstGeom>
          <a:noFill/>
        </p:spPr>
        <p:txBody>
          <a:bodyPr wrap="none" rtlCol="0">
            <a:spAutoFit/>
          </a:bodyPr>
          <a:lstStyle/>
          <a:p>
            <a:pPr algn="ctr" latinLnBrk="1">
              <a:lnSpc>
                <a:spcPct val="107000"/>
              </a:lnSpc>
              <a:spcAft>
                <a:spcPts val="800"/>
              </a:spcAft>
            </a:pPr>
            <a:r>
              <a:rPr lang="en-US" altLang="ko-KR" sz="3000" b="1" kern="100" dirty="0">
                <a:effectLst/>
                <a:ea typeface="맑은 고딕" panose="020B0503020000020004" pitchFamily="50" charset="-127"/>
                <a:cs typeface="Times New Roman" panose="02020603050405020304" pitchFamily="18" charset="0"/>
              </a:rPr>
              <a:t>layout of proposed sense amplifier</a:t>
            </a:r>
            <a:endParaRPr lang="ko-KR" altLang="ko-KR" sz="3000" b="1" kern="100" dirty="0">
              <a:effectLst/>
              <a:ea typeface="맑은 고딕" panose="020B0503020000020004" pitchFamily="50" charset="-127"/>
              <a:cs typeface="Times New Roman" panose="02020603050405020304" pitchFamily="18" charset="0"/>
            </a:endParaRPr>
          </a:p>
        </p:txBody>
      </p:sp>
      <p:graphicFrame>
        <p:nvGraphicFramePr>
          <p:cNvPr id="61" name="표 60">
            <a:extLst>
              <a:ext uri="{FF2B5EF4-FFF2-40B4-BE49-F238E27FC236}">
                <a16:creationId xmlns:a16="http://schemas.microsoft.com/office/drawing/2014/main" id="{4D9D298A-9A9E-517A-6F77-5FA91F2E2256}"/>
              </a:ext>
            </a:extLst>
          </p:cNvPr>
          <p:cNvGraphicFramePr>
            <a:graphicFrameLocks noGrp="1"/>
          </p:cNvGraphicFramePr>
          <p:nvPr>
            <p:extLst>
              <p:ext uri="{D42A27DB-BD31-4B8C-83A1-F6EECF244321}">
                <p14:modId xmlns:p14="http://schemas.microsoft.com/office/powerpoint/2010/main" val="2998390880"/>
              </p:ext>
            </p:extLst>
          </p:nvPr>
        </p:nvGraphicFramePr>
        <p:xfrm>
          <a:off x="21605760" y="27355850"/>
          <a:ext cx="7494026" cy="5697007"/>
        </p:xfrm>
        <a:graphic>
          <a:graphicData uri="http://schemas.openxmlformats.org/drawingml/2006/table">
            <a:tbl>
              <a:tblPr firstRow="1" firstCol="1" bandRow="1">
                <a:tableStyleId>{F5AB1C69-6EDB-4FF4-983F-18BD219EF322}</a:tableStyleId>
              </a:tblPr>
              <a:tblGrid>
                <a:gridCol w="3422861">
                  <a:extLst>
                    <a:ext uri="{9D8B030D-6E8A-4147-A177-3AD203B41FA5}">
                      <a16:colId xmlns:a16="http://schemas.microsoft.com/office/drawing/2014/main" val="519957540"/>
                    </a:ext>
                  </a:extLst>
                </a:gridCol>
                <a:gridCol w="1928288">
                  <a:extLst>
                    <a:ext uri="{9D8B030D-6E8A-4147-A177-3AD203B41FA5}">
                      <a16:colId xmlns:a16="http://schemas.microsoft.com/office/drawing/2014/main" val="2927740691"/>
                    </a:ext>
                  </a:extLst>
                </a:gridCol>
                <a:gridCol w="2142877">
                  <a:extLst>
                    <a:ext uri="{9D8B030D-6E8A-4147-A177-3AD203B41FA5}">
                      <a16:colId xmlns:a16="http://schemas.microsoft.com/office/drawing/2014/main" val="273016270"/>
                    </a:ext>
                  </a:extLst>
                </a:gridCol>
              </a:tblGrid>
              <a:tr h="988619">
                <a:tc>
                  <a:txBody>
                    <a:bodyPr/>
                    <a:lstStyle/>
                    <a:p>
                      <a:pPr algn="just">
                        <a:lnSpc>
                          <a:spcPct val="107000"/>
                        </a:lnSpc>
                      </a:pPr>
                      <a:endParaRPr lang="ko-KR" sz="2800" b="1" kern="100" dirty="0">
                        <a:effectLst/>
                        <a:latin typeface="+mn-lt"/>
                        <a:ea typeface="맑은 고딕" panose="020B0503020000020004" pitchFamily="50" charset="-127"/>
                      </a:endParaRPr>
                    </a:p>
                  </a:txBody>
                  <a:tcPr marL="64770" marR="64770" marT="17780" marB="17780" anchor="ctr"/>
                </a:tc>
                <a:tc>
                  <a:txBody>
                    <a:bodyPr/>
                    <a:lstStyle/>
                    <a:p>
                      <a:pPr algn="just" fontAlgn="base" latinLnBrk="1">
                        <a:lnSpc>
                          <a:spcPct val="107000"/>
                        </a:lnSpc>
                        <a:spcAft>
                          <a:spcPts val="800"/>
                        </a:spcAft>
                      </a:pPr>
                      <a:r>
                        <a:rPr lang="en-US" sz="2800" b="1" kern="0">
                          <a:effectLst/>
                        </a:rPr>
                        <a:t>alpha SA</a:t>
                      </a:r>
                      <a:endParaRPr lang="ko-KR" sz="2800" b="1" kern="100">
                        <a:effectLst/>
                        <a:latin typeface="+mn-lt"/>
                        <a:ea typeface="맑은 고딕" panose="020B0503020000020004" pitchFamily="50" charset="-127"/>
                        <a:cs typeface="Times New Roman" panose="02020603050405020304" pitchFamily="18" charset="0"/>
                      </a:endParaRPr>
                    </a:p>
                  </a:txBody>
                  <a:tcPr marL="64770" marR="64770" marT="17780" marB="17780" anchor="ctr"/>
                </a:tc>
                <a:tc>
                  <a:txBody>
                    <a:bodyPr/>
                    <a:lstStyle/>
                    <a:p>
                      <a:pPr algn="just" fontAlgn="base" latinLnBrk="1">
                        <a:lnSpc>
                          <a:spcPct val="107000"/>
                        </a:lnSpc>
                        <a:spcAft>
                          <a:spcPts val="800"/>
                        </a:spcAft>
                      </a:pPr>
                      <a:r>
                        <a:rPr lang="en-US" sz="2800" b="1" kern="0">
                          <a:effectLst/>
                        </a:rPr>
                        <a:t>proposed SA</a:t>
                      </a:r>
                      <a:endParaRPr lang="ko-KR" sz="2800" b="1" kern="100">
                        <a:effectLst/>
                        <a:latin typeface="+mn-lt"/>
                        <a:ea typeface="맑은 고딕" panose="020B0503020000020004" pitchFamily="50" charset="-127"/>
                        <a:cs typeface="Times New Roman" panose="02020603050405020304" pitchFamily="18" charset="0"/>
                      </a:endParaRPr>
                    </a:p>
                  </a:txBody>
                  <a:tcPr marL="64770" marR="64770" marT="17780" marB="17780" anchor="ctr"/>
                </a:tc>
                <a:extLst>
                  <a:ext uri="{0D108BD9-81ED-4DB2-BD59-A6C34878D82A}">
                    <a16:rowId xmlns:a16="http://schemas.microsoft.com/office/drawing/2014/main" val="1913230309"/>
                  </a:ext>
                </a:extLst>
              </a:tr>
              <a:tr h="988619">
                <a:tc>
                  <a:txBody>
                    <a:bodyPr/>
                    <a:lstStyle/>
                    <a:p>
                      <a:pPr algn="just" fontAlgn="base" latinLnBrk="1">
                        <a:lnSpc>
                          <a:spcPct val="107000"/>
                        </a:lnSpc>
                        <a:spcAft>
                          <a:spcPts val="800"/>
                        </a:spcAft>
                      </a:pPr>
                      <a:r>
                        <a:rPr lang="en-US" sz="2800" b="1" kern="0" dirty="0">
                          <a:effectLst/>
                        </a:rPr>
                        <a:t>Number of TRs used</a:t>
                      </a:r>
                      <a:endParaRPr lang="ko-KR" sz="2800" b="1" kern="100" dirty="0">
                        <a:effectLst/>
                        <a:latin typeface="+mn-lt"/>
                        <a:ea typeface="맑은 고딕" panose="020B0503020000020004" pitchFamily="50" charset="-127"/>
                        <a:cs typeface="Times New Roman" panose="02020603050405020304" pitchFamily="18" charset="0"/>
                      </a:endParaRPr>
                    </a:p>
                  </a:txBody>
                  <a:tcPr marL="64770" marR="64770" marT="17780" marB="17780" anchor="ctr"/>
                </a:tc>
                <a:tc>
                  <a:txBody>
                    <a:bodyPr/>
                    <a:lstStyle/>
                    <a:p>
                      <a:pPr algn="just" fontAlgn="base" latinLnBrk="1">
                        <a:lnSpc>
                          <a:spcPct val="107000"/>
                        </a:lnSpc>
                        <a:spcAft>
                          <a:spcPts val="800"/>
                        </a:spcAft>
                      </a:pPr>
                      <a:r>
                        <a:rPr lang="en-US" sz="2800" b="1" kern="0">
                          <a:effectLst/>
                        </a:rPr>
                        <a:t>11 TR</a:t>
                      </a:r>
                      <a:endParaRPr lang="ko-KR" sz="2800" b="1" kern="100">
                        <a:effectLst/>
                        <a:latin typeface="+mn-lt"/>
                        <a:ea typeface="맑은 고딕" panose="020B0503020000020004" pitchFamily="50" charset="-127"/>
                        <a:cs typeface="Times New Roman" panose="02020603050405020304" pitchFamily="18" charset="0"/>
                      </a:endParaRPr>
                    </a:p>
                  </a:txBody>
                  <a:tcPr marL="64770" marR="64770" marT="17780" marB="17780" anchor="ctr"/>
                </a:tc>
                <a:tc>
                  <a:txBody>
                    <a:bodyPr/>
                    <a:lstStyle/>
                    <a:p>
                      <a:pPr algn="just" fontAlgn="base" latinLnBrk="1">
                        <a:lnSpc>
                          <a:spcPct val="107000"/>
                        </a:lnSpc>
                        <a:spcAft>
                          <a:spcPts val="800"/>
                        </a:spcAft>
                      </a:pPr>
                      <a:r>
                        <a:rPr lang="en-US" sz="2800" b="1" kern="0" dirty="0">
                          <a:effectLst/>
                        </a:rPr>
                        <a:t>9 TR</a:t>
                      </a:r>
                      <a:endParaRPr lang="ko-KR" sz="2800" b="1" kern="100" dirty="0">
                        <a:effectLst/>
                        <a:latin typeface="+mn-lt"/>
                        <a:ea typeface="맑은 고딕" panose="020B0503020000020004" pitchFamily="50" charset="-127"/>
                        <a:cs typeface="Times New Roman" panose="02020603050405020304" pitchFamily="18" charset="0"/>
                      </a:endParaRPr>
                    </a:p>
                  </a:txBody>
                  <a:tcPr marL="64770" marR="64770" marT="17780" marB="17780" anchor="ctr"/>
                </a:tc>
                <a:extLst>
                  <a:ext uri="{0D108BD9-81ED-4DB2-BD59-A6C34878D82A}">
                    <a16:rowId xmlns:a16="http://schemas.microsoft.com/office/drawing/2014/main" val="4228177183"/>
                  </a:ext>
                </a:extLst>
              </a:tr>
              <a:tr h="753912">
                <a:tc>
                  <a:txBody>
                    <a:bodyPr/>
                    <a:lstStyle/>
                    <a:p>
                      <a:pPr algn="just" fontAlgn="base" latinLnBrk="1">
                        <a:lnSpc>
                          <a:spcPct val="107000"/>
                        </a:lnSpc>
                        <a:spcAft>
                          <a:spcPts val="800"/>
                        </a:spcAft>
                      </a:pPr>
                      <a:r>
                        <a:rPr lang="en-US" sz="2800" b="1" kern="0" dirty="0">
                          <a:effectLst/>
                        </a:rPr>
                        <a:t>OC time limit</a:t>
                      </a:r>
                      <a:endParaRPr lang="ko-KR" sz="2800" b="1" kern="100" dirty="0">
                        <a:effectLst/>
                        <a:latin typeface="+mn-lt"/>
                        <a:ea typeface="맑은 고딕" panose="020B0503020000020004" pitchFamily="50" charset="-127"/>
                        <a:cs typeface="Times New Roman" panose="02020603050405020304" pitchFamily="18" charset="0"/>
                      </a:endParaRPr>
                    </a:p>
                  </a:txBody>
                  <a:tcPr marL="64770" marR="64770" marT="17780" marB="17780" anchor="ctr"/>
                </a:tc>
                <a:tc>
                  <a:txBody>
                    <a:bodyPr/>
                    <a:lstStyle/>
                    <a:p>
                      <a:pPr algn="just" fontAlgn="base" latinLnBrk="1">
                        <a:lnSpc>
                          <a:spcPct val="107000"/>
                        </a:lnSpc>
                        <a:spcAft>
                          <a:spcPts val="800"/>
                        </a:spcAft>
                      </a:pPr>
                      <a:r>
                        <a:rPr lang="en-US" sz="2800" b="1" kern="0">
                          <a:effectLst/>
                        </a:rPr>
                        <a:t>no limit</a:t>
                      </a:r>
                      <a:endParaRPr lang="ko-KR" sz="2800" b="1" kern="100">
                        <a:effectLst/>
                        <a:latin typeface="+mn-lt"/>
                        <a:ea typeface="맑은 고딕" panose="020B0503020000020004" pitchFamily="50" charset="-127"/>
                        <a:cs typeface="Times New Roman" panose="02020603050405020304" pitchFamily="18" charset="0"/>
                      </a:endParaRPr>
                    </a:p>
                  </a:txBody>
                  <a:tcPr marL="64770" marR="64770" marT="17780" marB="17780" anchor="ctr"/>
                </a:tc>
                <a:tc>
                  <a:txBody>
                    <a:bodyPr/>
                    <a:lstStyle/>
                    <a:p>
                      <a:pPr algn="just" fontAlgn="base" latinLnBrk="1">
                        <a:lnSpc>
                          <a:spcPct val="107000"/>
                        </a:lnSpc>
                        <a:spcAft>
                          <a:spcPts val="800"/>
                        </a:spcAft>
                      </a:pPr>
                      <a:r>
                        <a:rPr lang="en-US" sz="2800" b="1" kern="0" dirty="0">
                          <a:effectLst/>
                        </a:rPr>
                        <a:t>1ns</a:t>
                      </a:r>
                      <a:endParaRPr lang="ko-KR" sz="2800" b="1" kern="100" dirty="0">
                        <a:effectLst/>
                        <a:latin typeface="+mn-lt"/>
                        <a:ea typeface="맑은 고딕" panose="020B0503020000020004" pitchFamily="50" charset="-127"/>
                        <a:cs typeface="Times New Roman" panose="02020603050405020304" pitchFamily="18" charset="0"/>
                      </a:endParaRPr>
                    </a:p>
                  </a:txBody>
                  <a:tcPr marL="64770" marR="64770" marT="17780" marB="17780" anchor="ctr"/>
                </a:tc>
                <a:extLst>
                  <a:ext uri="{0D108BD9-81ED-4DB2-BD59-A6C34878D82A}">
                    <a16:rowId xmlns:a16="http://schemas.microsoft.com/office/drawing/2014/main" val="1989285694"/>
                  </a:ext>
                </a:extLst>
              </a:tr>
              <a:tr h="988619">
                <a:tc>
                  <a:txBody>
                    <a:bodyPr/>
                    <a:lstStyle/>
                    <a:p>
                      <a:pPr algn="just" fontAlgn="base" latinLnBrk="1">
                        <a:lnSpc>
                          <a:spcPct val="107000"/>
                        </a:lnSpc>
                        <a:spcAft>
                          <a:spcPts val="800"/>
                        </a:spcAft>
                      </a:pPr>
                      <a:r>
                        <a:rPr lang="en-US" sz="2800" b="1" kern="0" dirty="0">
                          <a:effectLst/>
                        </a:rPr>
                        <a:t>Data 1 sensing speed</a:t>
                      </a:r>
                      <a:endParaRPr lang="ko-KR" sz="2800" b="1" kern="100" dirty="0">
                        <a:effectLst/>
                        <a:latin typeface="+mn-lt"/>
                        <a:ea typeface="맑은 고딕" panose="020B0503020000020004" pitchFamily="50" charset="-127"/>
                        <a:cs typeface="Times New Roman" panose="02020603050405020304" pitchFamily="18" charset="0"/>
                      </a:endParaRPr>
                    </a:p>
                  </a:txBody>
                  <a:tcPr marL="64770" marR="64770" marT="17780" marB="17780" anchor="ctr"/>
                </a:tc>
                <a:tc>
                  <a:txBody>
                    <a:bodyPr/>
                    <a:lstStyle/>
                    <a:p>
                      <a:pPr algn="just" fontAlgn="base" latinLnBrk="1">
                        <a:lnSpc>
                          <a:spcPct val="107000"/>
                        </a:lnSpc>
                        <a:spcAft>
                          <a:spcPts val="800"/>
                        </a:spcAft>
                      </a:pPr>
                      <a:r>
                        <a:rPr lang="en-US" sz="2800" b="1" kern="0">
                          <a:effectLst/>
                        </a:rPr>
                        <a:t>5.1ns</a:t>
                      </a:r>
                      <a:endParaRPr lang="ko-KR" sz="2800" b="1" kern="100">
                        <a:effectLst/>
                        <a:latin typeface="+mn-lt"/>
                        <a:ea typeface="맑은 고딕" panose="020B0503020000020004" pitchFamily="50" charset="-127"/>
                        <a:cs typeface="Times New Roman" panose="02020603050405020304" pitchFamily="18" charset="0"/>
                      </a:endParaRPr>
                    </a:p>
                  </a:txBody>
                  <a:tcPr marL="64770" marR="64770" marT="17780" marB="17780" anchor="ctr"/>
                </a:tc>
                <a:tc>
                  <a:txBody>
                    <a:bodyPr/>
                    <a:lstStyle/>
                    <a:p>
                      <a:pPr algn="just" fontAlgn="base" latinLnBrk="1">
                        <a:lnSpc>
                          <a:spcPct val="107000"/>
                        </a:lnSpc>
                        <a:spcAft>
                          <a:spcPts val="800"/>
                        </a:spcAft>
                      </a:pPr>
                      <a:r>
                        <a:rPr lang="en-US" sz="2800" b="1" kern="0">
                          <a:effectLst/>
                        </a:rPr>
                        <a:t>3.2~3.5ns</a:t>
                      </a:r>
                      <a:endParaRPr lang="ko-KR" sz="2800" b="1" kern="100">
                        <a:effectLst/>
                        <a:latin typeface="+mn-lt"/>
                        <a:ea typeface="맑은 고딕" panose="020B0503020000020004" pitchFamily="50" charset="-127"/>
                        <a:cs typeface="Times New Roman" panose="02020603050405020304" pitchFamily="18" charset="0"/>
                      </a:endParaRPr>
                    </a:p>
                  </a:txBody>
                  <a:tcPr marL="64770" marR="64770" marT="17780" marB="17780" anchor="ctr"/>
                </a:tc>
                <a:extLst>
                  <a:ext uri="{0D108BD9-81ED-4DB2-BD59-A6C34878D82A}">
                    <a16:rowId xmlns:a16="http://schemas.microsoft.com/office/drawing/2014/main" val="991801588"/>
                  </a:ext>
                </a:extLst>
              </a:tr>
              <a:tr h="988619">
                <a:tc>
                  <a:txBody>
                    <a:bodyPr/>
                    <a:lstStyle/>
                    <a:p>
                      <a:pPr algn="just" fontAlgn="base" latinLnBrk="1">
                        <a:lnSpc>
                          <a:spcPct val="107000"/>
                        </a:lnSpc>
                        <a:spcAft>
                          <a:spcPts val="800"/>
                        </a:spcAft>
                      </a:pPr>
                      <a:r>
                        <a:rPr lang="en-US" sz="2800" b="1" kern="0" dirty="0">
                          <a:effectLst/>
                        </a:rPr>
                        <a:t>Data 0 sensing speed</a:t>
                      </a:r>
                      <a:endParaRPr lang="ko-KR" sz="2800" b="1" kern="100" dirty="0">
                        <a:effectLst/>
                        <a:latin typeface="+mn-lt"/>
                        <a:ea typeface="맑은 고딕" panose="020B0503020000020004" pitchFamily="50" charset="-127"/>
                        <a:cs typeface="Times New Roman" panose="02020603050405020304" pitchFamily="18" charset="0"/>
                      </a:endParaRPr>
                    </a:p>
                  </a:txBody>
                  <a:tcPr marL="64770" marR="64770" marT="17780" marB="17780" anchor="ctr"/>
                </a:tc>
                <a:tc>
                  <a:txBody>
                    <a:bodyPr/>
                    <a:lstStyle/>
                    <a:p>
                      <a:pPr algn="just" fontAlgn="base" latinLnBrk="1">
                        <a:lnSpc>
                          <a:spcPct val="107000"/>
                        </a:lnSpc>
                        <a:spcAft>
                          <a:spcPts val="800"/>
                        </a:spcAft>
                      </a:pPr>
                      <a:r>
                        <a:rPr lang="en-US" sz="2800" b="1" kern="0">
                          <a:effectLst/>
                        </a:rPr>
                        <a:t>5.5ns</a:t>
                      </a:r>
                      <a:endParaRPr lang="ko-KR" sz="2800" b="1" kern="100">
                        <a:effectLst/>
                        <a:latin typeface="+mn-lt"/>
                        <a:ea typeface="맑은 고딕" panose="020B0503020000020004" pitchFamily="50" charset="-127"/>
                        <a:cs typeface="Times New Roman" panose="02020603050405020304" pitchFamily="18" charset="0"/>
                      </a:endParaRPr>
                    </a:p>
                  </a:txBody>
                  <a:tcPr marL="64770" marR="64770" marT="17780" marB="17780" anchor="ctr"/>
                </a:tc>
                <a:tc>
                  <a:txBody>
                    <a:bodyPr/>
                    <a:lstStyle/>
                    <a:p>
                      <a:pPr algn="just" fontAlgn="base" latinLnBrk="1">
                        <a:lnSpc>
                          <a:spcPct val="107000"/>
                        </a:lnSpc>
                        <a:spcAft>
                          <a:spcPts val="800"/>
                        </a:spcAft>
                      </a:pPr>
                      <a:r>
                        <a:rPr lang="en-US" sz="2800" b="1" kern="0">
                          <a:effectLst/>
                        </a:rPr>
                        <a:t>1.0~1.5ns</a:t>
                      </a:r>
                      <a:endParaRPr lang="ko-KR" sz="2800" b="1" kern="100">
                        <a:effectLst/>
                        <a:latin typeface="+mn-lt"/>
                        <a:ea typeface="맑은 고딕" panose="020B0503020000020004" pitchFamily="50" charset="-127"/>
                        <a:cs typeface="Times New Roman" panose="02020603050405020304" pitchFamily="18" charset="0"/>
                      </a:endParaRPr>
                    </a:p>
                  </a:txBody>
                  <a:tcPr marL="64770" marR="64770" marT="17780" marB="17780" anchor="ctr"/>
                </a:tc>
                <a:extLst>
                  <a:ext uri="{0D108BD9-81ED-4DB2-BD59-A6C34878D82A}">
                    <a16:rowId xmlns:a16="http://schemas.microsoft.com/office/drawing/2014/main" val="3756659463"/>
                  </a:ext>
                </a:extLst>
              </a:tr>
              <a:tr h="988619">
                <a:tc>
                  <a:txBody>
                    <a:bodyPr/>
                    <a:lstStyle/>
                    <a:p>
                      <a:pPr algn="just" fontAlgn="base" latinLnBrk="1">
                        <a:lnSpc>
                          <a:spcPct val="107000"/>
                        </a:lnSpc>
                        <a:spcAft>
                          <a:spcPts val="800"/>
                        </a:spcAft>
                      </a:pPr>
                      <a:r>
                        <a:rPr lang="en-US" sz="2800" b="1" kern="0" dirty="0">
                          <a:effectLst/>
                        </a:rPr>
                        <a:t>DRAM cell array area</a:t>
                      </a:r>
                      <a:endParaRPr lang="ko-KR" sz="2800" b="1" kern="100" dirty="0">
                        <a:effectLst/>
                        <a:latin typeface="+mn-lt"/>
                        <a:ea typeface="맑은 고딕" panose="020B0503020000020004" pitchFamily="50" charset="-127"/>
                        <a:cs typeface="Times New Roman" panose="02020603050405020304" pitchFamily="18" charset="0"/>
                      </a:endParaRPr>
                    </a:p>
                  </a:txBody>
                  <a:tcPr marL="64770" marR="64770" marT="17780" marB="17780" anchor="ctr"/>
                </a:tc>
                <a:tc>
                  <a:txBody>
                    <a:bodyPr/>
                    <a:lstStyle/>
                    <a:p>
                      <a:pPr algn="just" fontAlgn="base" latinLnBrk="1">
                        <a:lnSpc>
                          <a:spcPct val="107000"/>
                        </a:lnSpc>
                        <a:spcAft>
                          <a:spcPts val="800"/>
                        </a:spcAft>
                      </a:pPr>
                      <a:r>
                        <a:rPr lang="en-US" sz="2800" b="1" kern="0">
                          <a:effectLst/>
                        </a:rPr>
                        <a:t>-</a:t>
                      </a:r>
                      <a:endParaRPr lang="ko-KR" sz="2800" b="1" kern="100">
                        <a:effectLst/>
                        <a:latin typeface="+mn-lt"/>
                        <a:ea typeface="맑은 고딕" panose="020B0503020000020004" pitchFamily="50" charset="-127"/>
                        <a:cs typeface="Times New Roman" panose="02020603050405020304" pitchFamily="18" charset="0"/>
                      </a:endParaRPr>
                    </a:p>
                  </a:txBody>
                  <a:tcPr marL="64770" marR="64770" marT="17780" marB="17780" anchor="ctr"/>
                </a:tc>
                <a:tc>
                  <a:txBody>
                    <a:bodyPr/>
                    <a:lstStyle/>
                    <a:p>
                      <a:pPr algn="just" fontAlgn="base" latinLnBrk="1">
                        <a:lnSpc>
                          <a:spcPct val="107000"/>
                        </a:lnSpc>
                        <a:spcAft>
                          <a:spcPts val="800"/>
                        </a:spcAft>
                      </a:pPr>
                      <a:r>
                        <a:rPr lang="en-US" sz="2800" b="1" kern="0" dirty="0">
                          <a:effectLst/>
                        </a:rPr>
                        <a:t>2% decrease</a:t>
                      </a:r>
                      <a:endParaRPr lang="ko-KR" sz="2800" b="1" kern="100" dirty="0">
                        <a:effectLst/>
                        <a:latin typeface="+mn-lt"/>
                        <a:ea typeface="맑은 고딕" panose="020B0503020000020004" pitchFamily="50" charset="-127"/>
                        <a:cs typeface="Times New Roman" panose="02020603050405020304" pitchFamily="18" charset="0"/>
                      </a:endParaRPr>
                    </a:p>
                  </a:txBody>
                  <a:tcPr marL="64770" marR="64770" marT="17780" marB="17780" anchor="ctr"/>
                </a:tc>
                <a:extLst>
                  <a:ext uri="{0D108BD9-81ED-4DB2-BD59-A6C34878D82A}">
                    <a16:rowId xmlns:a16="http://schemas.microsoft.com/office/drawing/2014/main" val="2480306512"/>
                  </a:ext>
                </a:extLst>
              </a:tr>
            </a:tbl>
          </a:graphicData>
        </a:graphic>
      </p:graphicFrame>
      <p:sp>
        <p:nvSpPr>
          <p:cNvPr id="63" name="TextBox 62">
            <a:extLst>
              <a:ext uri="{FF2B5EF4-FFF2-40B4-BE49-F238E27FC236}">
                <a16:creationId xmlns:a16="http://schemas.microsoft.com/office/drawing/2014/main" id="{131EA492-E6AD-8ED9-A9A7-AA6F715939A6}"/>
              </a:ext>
            </a:extLst>
          </p:cNvPr>
          <p:cNvSpPr txBox="1"/>
          <p:nvPr/>
        </p:nvSpPr>
        <p:spPr>
          <a:xfrm>
            <a:off x="15341013" y="33664005"/>
            <a:ext cx="13907073" cy="2677656"/>
          </a:xfrm>
          <a:prstGeom prst="rect">
            <a:avLst/>
          </a:prstGeom>
          <a:noFill/>
        </p:spPr>
        <p:txBody>
          <a:bodyPr wrap="square">
            <a:spAutoFit/>
          </a:bodyPr>
          <a:lstStyle/>
          <a:p>
            <a:pPr marL="457200" indent="-457200">
              <a:buFont typeface="Wingdings" panose="05000000000000000000" pitchFamily="2" charset="2"/>
              <a:buChar char="§"/>
            </a:pPr>
            <a:r>
              <a:rPr lang="en-US" altLang="ko-KR" sz="2800" dirty="0">
                <a:cs typeface="Times New Roman" panose="02020603050405020304" pitchFamily="18" charset="0"/>
              </a:rPr>
              <a:t>T</a:t>
            </a:r>
            <a:r>
              <a:rPr lang="en-US" altLang="ko-KR" sz="2800" dirty="0">
                <a:effectLst/>
                <a:cs typeface="Times New Roman" panose="02020603050405020304" pitchFamily="18" charset="0"/>
              </a:rPr>
              <a:t>he sensing time of the alpha sense amplifier is 5.0 to 5.5ns, the sensing time of 1.0 to 1.5ns for data 0 and 3.2 to 3.5ns for data 1 was measured, and it has a less sensing time of about 1.5ns or more based on the worst case. Even considering that sensing becomes unstable from the time the OC time is 1.5ns, it can be confirmed that the value of OC time + sensing time is more than 1ns faster than the alpha sense amplifier.</a:t>
            </a:r>
          </a:p>
          <a:p>
            <a:pPr marL="457200" indent="-457200">
              <a:buFont typeface="Wingdings" panose="05000000000000000000" pitchFamily="2" charset="2"/>
              <a:buChar char="§"/>
            </a:pPr>
            <a:r>
              <a:rPr lang="ko-KR" altLang="en-US" sz="2800" dirty="0">
                <a:solidFill>
                  <a:srgbClr val="FF0000"/>
                </a:solidFill>
                <a:cs typeface="Times New Roman" panose="02020603050405020304" pitchFamily="18" charset="0"/>
              </a:rPr>
              <a:t>설계 오류로 측정 불가</a:t>
            </a:r>
            <a:endParaRPr lang="ko-KR" altLang="en-US" sz="2800" dirty="0">
              <a:solidFill>
                <a:srgbClr val="FF0000"/>
              </a:solidFill>
            </a:endParaRPr>
          </a:p>
        </p:txBody>
      </p:sp>
      <p:sp>
        <p:nvSpPr>
          <p:cNvPr id="66" name="TextBox 65">
            <a:extLst>
              <a:ext uri="{FF2B5EF4-FFF2-40B4-BE49-F238E27FC236}">
                <a16:creationId xmlns:a16="http://schemas.microsoft.com/office/drawing/2014/main" id="{5212C761-F56D-E8F3-FB27-FF357E6D703B}"/>
              </a:ext>
            </a:extLst>
          </p:cNvPr>
          <p:cNvSpPr txBox="1"/>
          <p:nvPr/>
        </p:nvSpPr>
        <p:spPr>
          <a:xfrm>
            <a:off x="645360" y="33106270"/>
            <a:ext cx="13834840" cy="3231654"/>
          </a:xfrm>
          <a:prstGeom prst="rect">
            <a:avLst/>
          </a:prstGeom>
          <a:noFill/>
        </p:spPr>
        <p:txBody>
          <a:bodyPr wrap="square">
            <a:spAutoFit/>
          </a:bodyPr>
          <a:lstStyle/>
          <a:p>
            <a:pPr marL="457200" indent="-457200">
              <a:buFont typeface="Wingdings" panose="05000000000000000000" pitchFamily="2" charset="2"/>
              <a:buChar char="§"/>
            </a:pPr>
            <a:r>
              <a:rPr lang="en-US" altLang="ko-KR" sz="3400" dirty="0">
                <a:effectLst/>
                <a:cs typeface="Times New Roman" panose="02020603050405020304" pitchFamily="18" charset="0"/>
              </a:rPr>
              <a:t>Single-ended structure: both data are received from one sensing line, so the unused side must be separated from the signal</a:t>
            </a:r>
          </a:p>
          <a:p>
            <a:pPr marL="457200" indent="-457200">
              <a:buFont typeface="Wingdings" panose="05000000000000000000" pitchFamily="2" charset="2"/>
              <a:buChar char="§"/>
            </a:pPr>
            <a:endParaRPr lang="en-US" altLang="ko-KR" sz="3400" dirty="0">
              <a:cs typeface="Times New Roman" panose="02020603050405020304" pitchFamily="18" charset="0"/>
            </a:endParaRPr>
          </a:p>
          <a:p>
            <a:pPr marL="457200" indent="-457200">
              <a:buFont typeface="Wingdings" panose="05000000000000000000" pitchFamily="2" charset="2"/>
              <a:buChar char="§"/>
            </a:pPr>
            <a:r>
              <a:rPr lang="en-US" altLang="ko-KR" sz="3400" dirty="0">
                <a:cs typeface="Times New Roman" panose="02020603050405020304" pitchFamily="18" charset="0"/>
              </a:rPr>
              <a:t>2 fewer transistors used: </a:t>
            </a:r>
            <a:r>
              <a:rPr lang="en-US" altLang="ko-KR" sz="3400" dirty="0">
                <a:effectLst/>
                <a:cs typeface="Times New Roman" panose="02020603050405020304" pitchFamily="18" charset="0"/>
              </a:rPr>
              <a:t>if only one bit line is sensed at the edge block of the cell array, the sense amplifier can be operated without using the isolation TR </a:t>
            </a:r>
            <a:endParaRPr lang="ko-KR" altLang="en-US" sz="3400" dirty="0"/>
          </a:p>
        </p:txBody>
      </p:sp>
    </p:spTree>
    <p:extLst>
      <p:ext uri="{BB962C8B-B14F-4D97-AF65-F5344CB8AC3E}">
        <p14:creationId xmlns:p14="http://schemas.microsoft.com/office/powerpoint/2010/main" val="2454647513"/>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문서" ma:contentTypeID="0x010100F4514309221E214E8743373F656A4F8A" ma:contentTypeVersion="0" ma:contentTypeDescription="새 문서를 만듭니다." ma:contentTypeScope="" ma:versionID="fc9d1e76a89d887978d55c59c0e5c7c7">
  <xsd:schema xmlns:xsd="http://www.w3.org/2001/XMLSchema" xmlns:xs="http://www.w3.org/2001/XMLSchema" xmlns:p="http://schemas.microsoft.com/office/2006/metadata/properties" targetNamespace="http://schemas.microsoft.com/office/2006/metadata/properties" ma:root="true" ma:fieldsID="6327bde99295041b773492fe2f5875d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콘텐츠 형식"/>
        <xsd:element ref="dc:title" minOccurs="0" maxOccurs="1" ma:index="4" ma:displayName="제목"/>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7DB283F-6CFD-4C0A-80C5-E98CCF52755E}">
  <ds:schemaRefs>
    <ds:schemaRef ds:uri="http://purl.org/dc/terms/"/>
    <ds:schemaRef ds:uri="http://purl.org/dc/elements/1.1/"/>
    <ds:schemaRef ds:uri="http://schemas.microsoft.com/office/2006/documentManagement/types"/>
    <ds:schemaRef ds:uri="http://schemas.openxmlformats.org/package/2006/metadata/core-properties"/>
    <ds:schemaRef ds:uri="http://purl.org/dc/dcmitype/"/>
    <ds:schemaRef ds:uri="http://schemas.microsoft.com/office/2006/metadata/properties"/>
    <ds:schemaRef ds:uri="http://www.w3.org/XML/1998/namespace"/>
    <ds:schemaRef ds:uri="http://schemas.microsoft.com/office/infopath/2007/PartnerControls"/>
  </ds:schemaRefs>
</ds:datastoreItem>
</file>

<file path=customXml/itemProps2.xml><?xml version="1.0" encoding="utf-8"?>
<ds:datastoreItem xmlns:ds="http://schemas.openxmlformats.org/officeDocument/2006/customXml" ds:itemID="{59C772E7-350E-4622-854C-F9521999016E}">
  <ds:schemaRefs>
    <ds:schemaRef ds:uri="http://schemas.microsoft.com/sharepoint/v3/contenttype/forms"/>
  </ds:schemaRefs>
</ds:datastoreItem>
</file>

<file path=customXml/itemProps3.xml><?xml version="1.0" encoding="utf-8"?>
<ds:datastoreItem xmlns:ds="http://schemas.openxmlformats.org/officeDocument/2006/customXml" ds:itemID="{7D772C56-9D53-4FAA-83C0-FB3C4C823B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4676</TotalTime>
  <Words>697</Words>
  <Application>Microsoft Office PowerPoint</Application>
  <PresentationFormat>사용자 지정</PresentationFormat>
  <Paragraphs>51</Paragraphs>
  <Slides>1</Slides>
  <Notes>0</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1</vt:i4>
      </vt:variant>
    </vt:vector>
  </HeadingPairs>
  <TitlesOfParts>
    <vt:vector size="10" baseType="lpstr">
      <vt:lpstr>굴림</vt:lpstr>
      <vt:lpstr>맑은 고딕</vt:lpstr>
      <vt:lpstr>한양신명조</vt:lpstr>
      <vt:lpstr>Arial</vt:lpstr>
      <vt:lpstr>Calibri</vt:lpstr>
      <vt:lpstr>Calibri Light</vt:lpstr>
      <vt:lpstr>Times New Roman</vt:lpstr>
      <vt:lpstr>Wingdings</vt:lpstr>
      <vt:lpstr>Office 테마</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이영현</cp:lastModifiedBy>
  <cp:revision>110</cp:revision>
  <dcterms:created xsi:type="dcterms:W3CDTF">2018-03-08T06:02:33Z</dcterms:created>
  <dcterms:modified xsi:type="dcterms:W3CDTF">2025-06-02T05:10:16Z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0x010100F4514309221E214E8743373F656A4F8A</vt:lpwstr>
  </property>
</Properties>
</file>