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34" autoAdjust="0"/>
    <p:restoredTop sz="94660"/>
  </p:normalViewPr>
  <p:slideViewPr>
    <p:cSldViewPr snapToGrid="0">
      <p:cViewPr>
        <p:scale>
          <a:sx n="33" d="100"/>
          <a:sy n="33" d="100"/>
        </p:scale>
        <p:origin x="2990" y="-29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40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18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47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11ED19-0AFB-4D3B-A61B-A1BE988F7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4600" y="7005638"/>
            <a:ext cx="22706013" cy="149018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D503737-0B0D-4111-9ED3-4DDCB0789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600" y="22482175"/>
            <a:ext cx="22706013" cy="10334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50269E-D5A6-42EA-9569-756B753FF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DCD4D6-4B21-4D9A-A8AF-433EE718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544B63-ACF6-4097-9665-C23086E7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445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A02585-C8B6-4DD9-AC4F-830FB4EA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8398F7-BACD-4A58-88B7-2227CC9E5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90C185-64C0-418A-BCFC-7DEDCD6B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58D56E-D4F7-47E8-A19A-9BC39D70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00B9A9-1E97-4DBF-AD98-0701406F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1520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96584A-13A0-4D13-A06E-72D382E1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338" y="10671175"/>
            <a:ext cx="26112787" cy="178054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3B2D6BE-D481-47FD-B36D-B5A232565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338" y="28644850"/>
            <a:ext cx="26112787" cy="9363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983201-2E3C-4AA7-89F7-9FA66B1E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75CDE1-51D2-4413-A784-7E579C68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0ACC09-BE24-44EC-9378-16E5346F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644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55F4B6-8C40-47DF-8091-00FF0A76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070F416-4B66-4EF3-9A16-700BFDAEC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1213" y="11395075"/>
            <a:ext cx="12979400" cy="2715736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AE53372-6B35-4546-BBDC-C67734A90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13013" y="11395075"/>
            <a:ext cx="12980987" cy="2715736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1E6D597-DA6F-44E8-89A5-BC7D3AC5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897F6CB-778B-4FA6-9F70-229EA4F5E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B2C016-57AB-418A-A772-C9EC6BCFE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5685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AFC194-E94F-4959-90B0-4945E536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279650"/>
            <a:ext cx="26111200" cy="82724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A06E831-4128-47A3-86F5-7A5843964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5975" y="10493375"/>
            <a:ext cx="12807950" cy="5141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C4007DE-8C99-4807-B05A-3ABF9CE74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5975" y="15635288"/>
            <a:ext cx="12807950" cy="22996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184C7CD-EC2E-402F-8B3F-1538D0C52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27313" y="10493375"/>
            <a:ext cx="12869862" cy="5141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DCA60DE-CF42-47AF-9FA8-8E11C93AF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27313" y="15635288"/>
            <a:ext cx="12869862" cy="22996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7D2D1A6-A866-4D55-B0E1-5418A6953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80AF8D5-C67F-4ABC-9194-19AD74664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C6606EA-FC00-4D19-834A-942CA98A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4409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52651E-74BB-484C-A330-FB3AB142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61CCF4C-62C7-40E7-A30A-0939D6659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D50D5BA-D25D-4C35-AA47-FA3FC2487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C51F752-3D28-4D1A-B27E-79A141D9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8993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5AB8C19-A9CA-439C-82EA-071E9B6F1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71029A3-E360-47BA-BC21-0DF654044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60F7F38-BF87-4D51-8D19-90709932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4166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361E73-5DD4-495D-BF46-47336D724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854325"/>
            <a:ext cx="9764713" cy="99869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940711-59C8-4004-9944-47225498A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1450" y="6162675"/>
            <a:ext cx="15325725" cy="304180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AE9F907-2618-4720-B502-5B380B004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975" y="12841288"/>
            <a:ext cx="9764713" cy="23790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1C11D1B-BDC5-4251-A76F-E2E5448E8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5AC551B-BA06-4FF3-95B3-A5F40C60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9BC3978-E5D9-4746-96E3-35F4A9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78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880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E52AD-4BA5-4C47-B72E-D2C4196E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854325"/>
            <a:ext cx="9764713" cy="99869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4A557B7-1D5E-473A-A029-ADDCDCC6CD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71450" y="6162675"/>
            <a:ext cx="15325725" cy="30418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49618EC-29DB-4EC6-914A-0647CD004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975" y="12841288"/>
            <a:ext cx="9764713" cy="23790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F7CCCD2-0064-45A8-9912-54A7AAEF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CB8BCB7-D0BD-43FC-8302-C38583216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A6A76C7-8EFB-44DA-AC95-C40EC6B7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265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707432-7454-4EAF-9DA3-BCAFB6BD9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2ACC47F-D891-419C-AF80-9019F3809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1C0E0D-D233-40F1-A0A0-352CD7B13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980D44-CE83-4FC8-9D81-EFB01AC22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A7A8DB-FEA6-4F44-B680-572DEBC7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763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602FC46-D0B7-4D80-BB34-215503495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66200" y="2279650"/>
            <a:ext cx="6527800" cy="362727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05905FB-2068-403A-A6AD-817102488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1213" y="2279650"/>
            <a:ext cx="19432587" cy="362727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258EAC6-5EE6-4FE4-A574-9D82E5B9F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2CC18C-6E81-4D0B-9A5F-0741B72AC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D421F1A-8C8F-476C-A27D-B98F972C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2595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873F63-30D8-4908-B1B0-0BC1A46E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5233350-BE32-45AC-8763-C12EB16F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E689161-B8EE-450E-86A1-A3BE2777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EEC98B-8DC5-4759-87CF-227F88C1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50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87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34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54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411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136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170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555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65A3B-7A68-409E-AE0A-1C5C94DA30B8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037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206CC58-7FE5-4DA9-A4B9-DBA10313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213" y="2279650"/>
            <a:ext cx="26112787" cy="827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0E42740-7859-40CB-9B0E-73127D8E4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1213" y="11395075"/>
            <a:ext cx="26112787" cy="2715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31EAB75-E5D5-4004-B83F-47390B81F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81213" y="39673213"/>
            <a:ext cx="6811962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060FE-C7B7-4266-BCB6-96A31C18DB18}" type="datetimeFigureOut">
              <a:rPr lang="ko-KR" altLang="en-US" smtClean="0"/>
              <a:t>2026-06-04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3DA9EE-DD15-49C4-8261-FC0A951E8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238" y="39673213"/>
            <a:ext cx="10218737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52CA66-D44E-4258-B0AE-BD8081C96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82038" y="39673213"/>
            <a:ext cx="6811962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16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그림 87">
            <a:extLst>
              <a:ext uri="{FF2B5EF4-FFF2-40B4-BE49-F238E27FC236}">
                <a16:creationId xmlns:a16="http://schemas.microsoft.com/office/drawing/2014/main" id="{A54AD8C7-BF66-4532-92A9-B2DC454896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53"/>
            <a:ext cx="30275211" cy="4279861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CCAB74F-321A-4F3A-9CA3-BDA840217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2284" y="6453469"/>
            <a:ext cx="15955480" cy="7833111"/>
          </a:xfrm>
          <a:prstGeom prst="rect">
            <a:avLst/>
          </a:prstGeom>
        </p:spPr>
      </p:pic>
      <p:sp>
        <p:nvSpPr>
          <p:cNvPr id="52" name="모서리가 둥근 직사각형 5">
            <a:extLst>
              <a:ext uri="{FF2B5EF4-FFF2-40B4-BE49-F238E27FC236}">
                <a16:creationId xmlns:a16="http://schemas.microsoft.com/office/drawing/2014/main" id="{ED89D6A8-0052-49AF-8B16-54B331976A7B}"/>
              </a:ext>
            </a:extLst>
          </p:cNvPr>
          <p:cNvSpPr/>
          <p:nvPr/>
        </p:nvSpPr>
        <p:spPr>
          <a:xfrm>
            <a:off x="621168" y="7486435"/>
            <a:ext cx="27279600" cy="687070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Tx/>
              <a:buChar char="-"/>
            </a:pPr>
            <a:endParaRPr lang="en-US" altLang="ko-KR" sz="52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54" name="모서리가 둥근 직사각형 5">
            <a:extLst>
              <a:ext uri="{FF2B5EF4-FFF2-40B4-BE49-F238E27FC236}">
                <a16:creationId xmlns:a16="http://schemas.microsoft.com/office/drawing/2014/main" id="{79F915DC-2A95-48F6-A311-31FE3A37C0BE}"/>
              </a:ext>
            </a:extLst>
          </p:cNvPr>
          <p:cNvSpPr/>
          <p:nvPr/>
        </p:nvSpPr>
        <p:spPr>
          <a:xfrm>
            <a:off x="621168" y="6804965"/>
            <a:ext cx="13272632" cy="935654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91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Introduction</a:t>
            </a:r>
          </a:p>
        </p:txBody>
      </p: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E0827A01-1111-4703-A518-0F5B279C1381}"/>
              </a:ext>
            </a:extLst>
          </p:cNvPr>
          <p:cNvCxnSpPr>
            <a:cxnSpLocks/>
          </p:cNvCxnSpPr>
          <p:nvPr/>
        </p:nvCxnSpPr>
        <p:spPr>
          <a:xfrm>
            <a:off x="621168" y="7765848"/>
            <a:ext cx="13234532" cy="0"/>
          </a:xfrm>
          <a:prstGeom prst="line">
            <a:avLst/>
          </a:prstGeom>
          <a:ln w="101600" cap="rnd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E9712062-E7AF-489C-B868-40F67F9F0963}"/>
              </a:ext>
            </a:extLst>
          </p:cNvPr>
          <p:cNvCxnSpPr>
            <a:cxnSpLocks/>
          </p:cNvCxnSpPr>
          <p:nvPr/>
        </p:nvCxnSpPr>
        <p:spPr>
          <a:xfrm>
            <a:off x="621168" y="6707652"/>
            <a:ext cx="13272632" cy="0"/>
          </a:xfrm>
          <a:prstGeom prst="line">
            <a:avLst/>
          </a:prstGeom>
          <a:ln w="101600" cap="rnd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모서리가 둥근 직사각형 5">
            <a:extLst>
              <a:ext uri="{FF2B5EF4-FFF2-40B4-BE49-F238E27FC236}">
                <a16:creationId xmlns:a16="http://schemas.microsoft.com/office/drawing/2014/main" id="{F880F73C-1AA4-4942-83FD-B25B84A92E1F}"/>
              </a:ext>
            </a:extLst>
          </p:cNvPr>
          <p:cNvSpPr/>
          <p:nvPr/>
        </p:nvSpPr>
        <p:spPr>
          <a:xfrm>
            <a:off x="549312" y="14371161"/>
            <a:ext cx="29348452" cy="111760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91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Proposed Scheme: Slope-Based Sampling for Long-Tail ISI Robustness</a:t>
            </a:r>
          </a:p>
        </p:txBody>
      </p: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4294AD5B-8039-4BEB-8BFD-0D9B7DBC861B}"/>
              </a:ext>
            </a:extLst>
          </p:cNvPr>
          <p:cNvCxnSpPr>
            <a:cxnSpLocks/>
          </p:cNvCxnSpPr>
          <p:nvPr/>
        </p:nvCxnSpPr>
        <p:spPr>
          <a:xfrm>
            <a:off x="523430" y="15513990"/>
            <a:ext cx="29311649" cy="0"/>
          </a:xfrm>
          <a:prstGeom prst="line">
            <a:avLst/>
          </a:prstGeom>
          <a:ln w="101600" cap="rnd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8786EC7A-457B-4473-BD7F-E80F5F6140F2}"/>
              </a:ext>
            </a:extLst>
          </p:cNvPr>
          <p:cNvCxnSpPr>
            <a:cxnSpLocks/>
          </p:cNvCxnSpPr>
          <p:nvPr/>
        </p:nvCxnSpPr>
        <p:spPr>
          <a:xfrm>
            <a:off x="549312" y="14455794"/>
            <a:ext cx="29285767" cy="0"/>
          </a:xfrm>
          <a:prstGeom prst="line">
            <a:avLst/>
          </a:prstGeom>
          <a:ln w="101600" cap="rnd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모서리가 둥근 직사각형 5">
            <a:extLst>
              <a:ext uri="{FF2B5EF4-FFF2-40B4-BE49-F238E27FC236}">
                <a16:creationId xmlns:a16="http://schemas.microsoft.com/office/drawing/2014/main" id="{DCC16DA8-C175-459D-AD59-1C8F54AB09D5}"/>
              </a:ext>
            </a:extLst>
          </p:cNvPr>
          <p:cNvSpPr/>
          <p:nvPr/>
        </p:nvSpPr>
        <p:spPr>
          <a:xfrm>
            <a:off x="758819" y="34319703"/>
            <a:ext cx="15223639" cy="1718206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Tx/>
              <a:buChar char="-"/>
            </a:pP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 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cross-self-referenced architecture 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with a hysteresis-controlled sampler is adopted to improve ISI robustness.</a:t>
            </a:r>
          </a:p>
        </p:txBody>
      </p: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0EC41C6D-5F13-4F7E-9505-692D4D17DD0C}"/>
              </a:ext>
            </a:extLst>
          </p:cNvPr>
          <p:cNvGrpSpPr/>
          <p:nvPr/>
        </p:nvGrpSpPr>
        <p:grpSpPr>
          <a:xfrm>
            <a:off x="16200709" y="25456442"/>
            <a:ext cx="13727699" cy="1142829"/>
            <a:chOff x="1815807" y="27008179"/>
            <a:chExt cx="27340630" cy="1142829"/>
          </a:xfrm>
        </p:grpSpPr>
        <p:sp>
          <p:nvSpPr>
            <p:cNvPr id="70" name="모서리가 둥근 직사각형 5">
              <a:extLst>
                <a:ext uri="{FF2B5EF4-FFF2-40B4-BE49-F238E27FC236}">
                  <a16:creationId xmlns:a16="http://schemas.microsoft.com/office/drawing/2014/main" id="{E53019E1-32D8-4D85-B1B4-8B1D3B09B487}"/>
                </a:ext>
              </a:extLst>
            </p:cNvPr>
            <p:cNvSpPr/>
            <p:nvPr/>
          </p:nvSpPr>
          <p:spPr>
            <a:xfrm>
              <a:off x="1876837" y="27008179"/>
              <a:ext cx="27279600" cy="1117600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910" b="1" dirty="0">
                  <a:ln w="28575">
                    <a:noFill/>
                    <a:prstDash val="dash"/>
                  </a:ln>
                  <a:solidFill>
                    <a:schemeClr val="tx1"/>
                  </a:solidFill>
                </a:rPr>
                <a:t>Measurement</a:t>
              </a:r>
            </a:p>
          </p:txBody>
        </p:sp>
        <p:cxnSp>
          <p:nvCxnSpPr>
            <p:cNvPr id="71" name="직선 연결선 70">
              <a:extLst>
                <a:ext uri="{FF2B5EF4-FFF2-40B4-BE49-F238E27FC236}">
                  <a16:creationId xmlns:a16="http://schemas.microsoft.com/office/drawing/2014/main" id="{FDA68D44-953B-4099-BC0B-899D7E706E55}"/>
                </a:ext>
              </a:extLst>
            </p:cNvPr>
            <p:cNvCxnSpPr>
              <a:cxnSpLocks/>
            </p:cNvCxnSpPr>
            <p:nvPr/>
          </p:nvCxnSpPr>
          <p:spPr>
            <a:xfrm>
              <a:off x="1815807" y="28151008"/>
              <a:ext cx="27279600" cy="0"/>
            </a:xfrm>
            <a:prstGeom prst="line">
              <a:avLst/>
            </a:prstGeom>
            <a:ln w="10160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>
              <a:extLst>
                <a:ext uri="{FF2B5EF4-FFF2-40B4-BE49-F238E27FC236}">
                  <a16:creationId xmlns:a16="http://schemas.microsoft.com/office/drawing/2014/main" id="{0F467422-9283-41BB-87B2-A239050BD3DD}"/>
                </a:ext>
              </a:extLst>
            </p:cNvPr>
            <p:cNvCxnSpPr>
              <a:cxnSpLocks/>
            </p:cNvCxnSpPr>
            <p:nvPr/>
          </p:nvCxnSpPr>
          <p:spPr>
            <a:xfrm>
              <a:off x="1815807" y="27092812"/>
              <a:ext cx="27279600" cy="0"/>
            </a:xfrm>
            <a:prstGeom prst="line">
              <a:avLst/>
            </a:prstGeom>
            <a:ln w="10160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모서리가 둥근 직사각형 5">
            <a:extLst>
              <a:ext uri="{FF2B5EF4-FFF2-40B4-BE49-F238E27FC236}">
                <a16:creationId xmlns:a16="http://schemas.microsoft.com/office/drawing/2014/main" id="{40546975-B681-48A7-89DF-F103CAF83A47}"/>
              </a:ext>
            </a:extLst>
          </p:cNvPr>
          <p:cNvSpPr/>
          <p:nvPr/>
        </p:nvSpPr>
        <p:spPr>
          <a:xfrm>
            <a:off x="15659969" y="37626651"/>
            <a:ext cx="14363147" cy="3154371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Tx/>
              <a:buChar char="-"/>
            </a:pP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The proposed receiver achieves 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robust horizontal margin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across 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various channel conditions with severe long-tail ISI 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(up to 0.545).</a:t>
            </a:r>
          </a:p>
          <a:p>
            <a:pPr marL="685800" indent="-685800">
              <a:buFontTx/>
              <a:buChar char="-"/>
            </a:pP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Measured BER bathtub curves demonstrate 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stable operation under high channel loss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60D42730-C030-47F5-A89B-B7853BF300F1}"/>
              </a:ext>
            </a:extLst>
          </p:cNvPr>
          <p:cNvGrpSpPr/>
          <p:nvPr/>
        </p:nvGrpSpPr>
        <p:grpSpPr>
          <a:xfrm>
            <a:off x="549312" y="35998798"/>
            <a:ext cx="15110657" cy="1142829"/>
            <a:chOff x="1815807" y="27008179"/>
            <a:chExt cx="27340630" cy="1142829"/>
          </a:xfrm>
        </p:grpSpPr>
        <p:sp>
          <p:nvSpPr>
            <p:cNvPr id="77" name="모서리가 둥근 직사각형 5">
              <a:extLst>
                <a:ext uri="{FF2B5EF4-FFF2-40B4-BE49-F238E27FC236}">
                  <a16:creationId xmlns:a16="http://schemas.microsoft.com/office/drawing/2014/main" id="{E7521AF4-BC14-40D4-B90B-60A81C22D78F}"/>
                </a:ext>
              </a:extLst>
            </p:cNvPr>
            <p:cNvSpPr/>
            <p:nvPr/>
          </p:nvSpPr>
          <p:spPr>
            <a:xfrm>
              <a:off x="1876837" y="27008179"/>
              <a:ext cx="27279600" cy="1117600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910" b="1">
                  <a:ln w="28575">
                    <a:noFill/>
                    <a:prstDash val="dash"/>
                  </a:ln>
                  <a:solidFill>
                    <a:schemeClr val="tx1"/>
                  </a:solidFill>
                </a:rPr>
                <a:t>Conclusions</a:t>
              </a:r>
              <a:endParaRPr lang="en-US" altLang="ko-KR" sz="6910" b="1" dirty="0">
                <a:ln w="28575">
                  <a:noFill/>
                  <a:prstDash val="dash"/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78" name="직선 연결선 77">
              <a:extLst>
                <a:ext uri="{FF2B5EF4-FFF2-40B4-BE49-F238E27FC236}">
                  <a16:creationId xmlns:a16="http://schemas.microsoft.com/office/drawing/2014/main" id="{71AAD048-C5DD-402A-9AF4-2746F4D3560A}"/>
                </a:ext>
              </a:extLst>
            </p:cNvPr>
            <p:cNvCxnSpPr>
              <a:cxnSpLocks/>
            </p:cNvCxnSpPr>
            <p:nvPr/>
          </p:nvCxnSpPr>
          <p:spPr>
            <a:xfrm>
              <a:off x="1815807" y="28151008"/>
              <a:ext cx="27279600" cy="0"/>
            </a:xfrm>
            <a:prstGeom prst="line">
              <a:avLst/>
            </a:prstGeom>
            <a:ln w="10160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>
              <a:extLst>
                <a:ext uri="{FF2B5EF4-FFF2-40B4-BE49-F238E27FC236}">
                  <a16:creationId xmlns:a16="http://schemas.microsoft.com/office/drawing/2014/main" id="{5068DA80-FD4A-4481-9AEC-E4692FEEDD44}"/>
                </a:ext>
              </a:extLst>
            </p:cNvPr>
            <p:cNvCxnSpPr>
              <a:cxnSpLocks/>
            </p:cNvCxnSpPr>
            <p:nvPr/>
          </p:nvCxnSpPr>
          <p:spPr>
            <a:xfrm>
              <a:off x="1815807" y="27092812"/>
              <a:ext cx="27279600" cy="0"/>
            </a:xfrm>
            <a:prstGeom prst="line">
              <a:avLst/>
            </a:prstGeom>
            <a:ln w="10160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모서리가 둥근 직사각형 5">
            <a:extLst>
              <a:ext uri="{FF2B5EF4-FFF2-40B4-BE49-F238E27FC236}">
                <a16:creationId xmlns:a16="http://schemas.microsoft.com/office/drawing/2014/main" id="{9B833936-0836-4943-B8F7-B1572F6210AF}"/>
              </a:ext>
            </a:extLst>
          </p:cNvPr>
          <p:cNvSpPr/>
          <p:nvPr/>
        </p:nvSpPr>
        <p:spPr>
          <a:xfrm>
            <a:off x="377450" y="37290616"/>
            <a:ext cx="15395502" cy="3572681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Tx/>
              <a:buChar char="-"/>
            </a:pP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The proposed slope-based sampling receiver achieves robust operation under 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severe long-tail ISI conditions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</a:t>
            </a:r>
          </a:p>
          <a:p>
            <a:pPr marL="685800" indent="-685800">
              <a:buFontTx/>
              <a:buChar char="-"/>
            </a:pP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By employing a cross-self-referenced 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hysteresis-controlled sampler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, it enhances 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the vertical margin 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without requiring complex equalization.</a:t>
            </a:r>
          </a:p>
        </p:txBody>
      </p:sp>
      <p:sp>
        <p:nvSpPr>
          <p:cNvPr id="81" name="모서리가 둥근 직사각형 4">
            <a:extLst>
              <a:ext uri="{FF2B5EF4-FFF2-40B4-BE49-F238E27FC236}">
                <a16:creationId xmlns:a16="http://schemas.microsoft.com/office/drawing/2014/main" id="{A80CAEFB-A56D-4FD6-87D1-E3FB617F31B3}"/>
              </a:ext>
            </a:extLst>
          </p:cNvPr>
          <p:cNvSpPr/>
          <p:nvPr/>
        </p:nvSpPr>
        <p:spPr>
          <a:xfrm>
            <a:off x="943897" y="3407284"/>
            <a:ext cx="28552877" cy="3046185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 0.092-pJ/bit and 7.7-fJ/bit/dB Cross-Self-Referenced Slope-Sampling Receiver with Long-Tail ISI Robustness for Next-Generation Low-Power Memory Interfaces</a:t>
            </a:r>
          </a:p>
          <a:p>
            <a:pPr algn="ctr"/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Ki-Soo Lee</a:t>
            </a:r>
            <a:r>
              <a:rPr lang="en-US" altLang="ko-KR" sz="5200" baseline="300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*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, </a:t>
            </a:r>
            <a:r>
              <a:rPr lang="en-US" altLang="ko-KR" sz="5200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Chanheum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Han</a:t>
            </a:r>
            <a:r>
              <a:rPr lang="en-US" altLang="ko-KR" sz="5200" baseline="300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*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, and </a:t>
            </a:r>
            <a:r>
              <a:rPr lang="en-US" altLang="ko-KR" sz="5200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Joo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-Hyung </a:t>
            </a:r>
            <a:r>
              <a:rPr lang="en-US" altLang="ko-KR" sz="5200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Chae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(*Equally-</a:t>
            </a:r>
            <a:r>
              <a:rPr lang="en-US" altLang="ko-KR" sz="5200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contibuted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Authors)</a:t>
            </a:r>
          </a:p>
          <a:p>
            <a:pPr algn="ctr"/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Electronics and Communications Engineering, </a:t>
            </a:r>
            <a:r>
              <a:rPr lang="en-US" altLang="ko-KR" sz="5200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Kwangwoon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University</a:t>
            </a:r>
            <a:endParaRPr lang="ko-KR" altLang="en-US" sz="52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50" name="모서리가 둥근 직사각형 5">
            <a:extLst>
              <a:ext uri="{FF2B5EF4-FFF2-40B4-BE49-F238E27FC236}">
                <a16:creationId xmlns:a16="http://schemas.microsoft.com/office/drawing/2014/main" id="{2781CF43-03D4-48E8-BF2B-F4AD2921A997}"/>
              </a:ext>
            </a:extLst>
          </p:cNvPr>
          <p:cNvSpPr/>
          <p:nvPr/>
        </p:nvSpPr>
        <p:spPr>
          <a:xfrm>
            <a:off x="154103" y="42032703"/>
            <a:ext cx="25641300" cy="1047901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4800" b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Acknowledgement </a:t>
            </a:r>
            <a:r>
              <a:rPr lang="en-US" altLang="ko-KR" sz="4800">
                <a:solidFill>
                  <a:schemeClr val="tx1"/>
                </a:solidFill>
              </a:rPr>
              <a:t>The </a:t>
            </a:r>
            <a:r>
              <a:rPr lang="en-US" altLang="ko-KR" sz="4800" dirty="0">
                <a:solidFill>
                  <a:schemeClr val="tx1"/>
                </a:solidFill>
              </a:rPr>
              <a:t>chip fabrication and EDA tool were supported </a:t>
            </a:r>
            <a:r>
              <a:rPr lang="en-US" altLang="ko-KR" sz="4800">
                <a:solidFill>
                  <a:schemeClr val="tx1"/>
                </a:solidFill>
              </a:rPr>
              <a:t>by the </a:t>
            </a:r>
            <a:br>
              <a:rPr lang="en-US" altLang="ko-KR" sz="4800">
                <a:solidFill>
                  <a:schemeClr val="tx1"/>
                </a:solidFill>
              </a:rPr>
            </a:br>
            <a:r>
              <a:rPr lang="en-US" altLang="ko-KR" sz="4800">
                <a:solidFill>
                  <a:schemeClr val="tx1"/>
                </a:solidFill>
              </a:rPr>
              <a:t>IC Design </a:t>
            </a:r>
            <a:r>
              <a:rPr lang="en-US" altLang="ko-KR" sz="4800" dirty="0">
                <a:solidFill>
                  <a:schemeClr val="tx1"/>
                </a:solidFill>
              </a:rPr>
              <a:t>Education Center(IDEC), Korea.</a:t>
            </a:r>
          </a:p>
          <a:p>
            <a:pPr marL="685800" indent="-685800">
              <a:buFontTx/>
              <a:buChar char="-"/>
            </a:pPr>
            <a:endParaRPr lang="en-US" altLang="ko-KR" sz="48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  <a:p>
            <a:pPr marL="685800" indent="-685800">
              <a:buFontTx/>
              <a:buChar char="-"/>
            </a:pPr>
            <a:endParaRPr lang="en-US" altLang="ko-KR" sz="48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57" name="모서리가 둥근 직사각형 5">
            <a:extLst>
              <a:ext uri="{FF2B5EF4-FFF2-40B4-BE49-F238E27FC236}">
                <a16:creationId xmlns:a16="http://schemas.microsoft.com/office/drawing/2014/main" id="{5279CFC1-14AF-4BEB-BBD4-D89D131CDEC7}"/>
              </a:ext>
            </a:extLst>
          </p:cNvPr>
          <p:cNvSpPr/>
          <p:nvPr/>
        </p:nvSpPr>
        <p:spPr>
          <a:xfrm>
            <a:off x="621169" y="7676688"/>
            <a:ext cx="13234532" cy="6723172"/>
          </a:xfrm>
          <a:prstGeom prst="roundRect">
            <a:avLst>
              <a:gd name="adj" fmla="val 6642"/>
            </a:avLst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Tx/>
              <a:buChar char="-"/>
            </a:pP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Severe channel loss 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in high-speed memory interfaces causes 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long-tail ISI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and 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degrades sampling margin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</a:t>
            </a:r>
          </a:p>
          <a:p>
            <a:pPr marL="685800" indent="-685800">
              <a:buFontTx/>
              <a:buChar char="-"/>
            </a:pP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Voltage-based sampling suffers from 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low common-mode operation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and 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ISI accumulation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</a:t>
            </a:r>
          </a:p>
          <a:p>
            <a:pPr marL="685800" indent="-685800">
              <a:buFontTx/>
              <a:buChar char="-"/>
            </a:pP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This work employs 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slope-based sampling 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to 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enhance vertical margin and robustness to ISI 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without any equalization.</a:t>
            </a:r>
          </a:p>
        </p:txBody>
      </p: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21391C81-326A-4FBE-BDB5-9980C6A0C0A9}"/>
              </a:ext>
            </a:extLst>
          </p:cNvPr>
          <p:cNvCxnSpPr>
            <a:cxnSpLocks/>
          </p:cNvCxnSpPr>
          <p:nvPr/>
        </p:nvCxnSpPr>
        <p:spPr>
          <a:xfrm>
            <a:off x="549312" y="26600047"/>
            <a:ext cx="14975092" cy="0"/>
          </a:xfrm>
          <a:prstGeom prst="line">
            <a:avLst/>
          </a:prstGeom>
          <a:ln w="101600" cap="rnd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>
            <a:extLst>
              <a:ext uri="{FF2B5EF4-FFF2-40B4-BE49-F238E27FC236}">
                <a16:creationId xmlns:a16="http://schemas.microsoft.com/office/drawing/2014/main" id="{51DF757D-FC78-491B-B5C9-4FC194124F4B}"/>
              </a:ext>
            </a:extLst>
          </p:cNvPr>
          <p:cNvCxnSpPr>
            <a:cxnSpLocks/>
          </p:cNvCxnSpPr>
          <p:nvPr/>
        </p:nvCxnSpPr>
        <p:spPr>
          <a:xfrm>
            <a:off x="549312" y="25541851"/>
            <a:ext cx="14975092" cy="0"/>
          </a:xfrm>
          <a:prstGeom prst="line">
            <a:avLst/>
          </a:prstGeom>
          <a:ln w="101600" cap="rnd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모서리가 둥근 직사각형 5">
            <a:extLst>
              <a:ext uri="{FF2B5EF4-FFF2-40B4-BE49-F238E27FC236}">
                <a16:creationId xmlns:a16="http://schemas.microsoft.com/office/drawing/2014/main" id="{B8BA3669-DCBF-4F33-8B78-5F2348E80B4F}"/>
              </a:ext>
            </a:extLst>
          </p:cNvPr>
          <p:cNvSpPr/>
          <p:nvPr/>
        </p:nvSpPr>
        <p:spPr>
          <a:xfrm>
            <a:off x="523430" y="25430641"/>
            <a:ext cx="15000974" cy="111760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91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Implementation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6DA7775-1C1C-465D-A4A0-BEF027456C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17"/>
          <a:stretch/>
        </p:blipFill>
        <p:spPr>
          <a:xfrm>
            <a:off x="16234555" y="26814506"/>
            <a:ext cx="13788561" cy="49517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E7C8DF1-916D-4D5B-9CC9-2154728BB8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858" y="26814506"/>
            <a:ext cx="14293150" cy="7685729"/>
          </a:xfrm>
          <a:prstGeom prst="rect">
            <a:avLst/>
          </a:prstGeom>
        </p:spPr>
      </p:pic>
      <p:sp>
        <p:nvSpPr>
          <p:cNvPr id="53" name="모서리가 둥근 직사각형 5">
            <a:extLst>
              <a:ext uri="{FF2B5EF4-FFF2-40B4-BE49-F238E27FC236}">
                <a16:creationId xmlns:a16="http://schemas.microsoft.com/office/drawing/2014/main" id="{884B0AD5-8932-4603-8042-7D1A3AD89926}"/>
              </a:ext>
            </a:extLst>
          </p:cNvPr>
          <p:cNvSpPr/>
          <p:nvPr/>
        </p:nvSpPr>
        <p:spPr>
          <a:xfrm>
            <a:off x="18580640" y="15673987"/>
            <a:ext cx="11608147" cy="9487809"/>
          </a:xfrm>
          <a:prstGeom prst="roundRect">
            <a:avLst>
              <a:gd name="adj" fmla="val 221"/>
            </a:avLst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Tx/>
              <a:buChar char="-"/>
            </a:pP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In voltage-based sampling, 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post-cursor ISI components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are directly accumulated, leading to 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degraded signal integrity 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as 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the number of post-cursors increases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</a:t>
            </a:r>
          </a:p>
          <a:p>
            <a:pPr marL="685800" indent="-685800">
              <a:buFontTx/>
              <a:buChar char="-"/>
            </a:pP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In contrast, slope-based sampling utilizes 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the differences between adjacent coefficients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, enabling partial cancellation of post-cursor ISI components.</a:t>
            </a:r>
          </a:p>
          <a:p>
            <a:pPr marL="685800" indent="-685800">
              <a:buFontTx/>
              <a:buChar char="-"/>
            </a:pP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As shown in the analysis, voltage-based sampling exhibits 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increasing mean and variation of accumulated ISI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, whereas slope-based sampling maintains 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lower and more stable values</a:t>
            </a:r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E36C8E04-1585-4DDC-B5D2-2C8588536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450" y="15829880"/>
            <a:ext cx="17892597" cy="947757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1AEF177-6556-4FD0-BBAB-7D371C01B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5309" y="4206683"/>
            <a:ext cx="2191960" cy="219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1F1CC26-8724-496F-85C4-5B69713DC6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36"/>
          <a:stretch/>
        </p:blipFill>
        <p:spPr>
          <a:xfrm>
            <a:off x="16243009" y="31908232"/>
            <a:ext cx="13784448" cy="533913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5D5D136-CD66-4AE9-9424-3E57B9A023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44814" y="36983041"/>
            <a:ext cx="5721243" cy="31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47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</TotalTime>
  <Words>266</Words>
  <Application>Microsoft Office PowerPoint</Application>
  <PresentationFormat>사용자 지정</PresentationFormat>
  <Paragraphs>20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맑은 고딕</vt:lpstr>
      <vt:lpstr>Arial</vt:lpstr>
      <vt:lpstr>Calibri</vt:lpstr>
      <vt:lpstr>Calibri Light</vt:lpstr>
      <vt:lpstr>Office 테마</vt:lpstr>
      <vt:lpstr>디자인 사용자 지정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영지</dc:creator>
  <cp:lastModifiedBy>한찬흠</cp:lastModifiedBy>
  <cp:revision>54</cp:revision>
  <dcterms:created xsi:type="dcterms:W3CDTF">2019-05-23T01:50:43Z</dcterms:created>
  <dcterms:modified xsi:type="dcterms:W3CDTF">2026-06-04T08:33:40Z</dcterms:modified>
</cp:coreProperties>
</file>