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Yong-Gyu" initials="Y" lastIdx="1" clrIdx="0">
    <p:extLst>
      <p:ext uri="{19B8F6BF-5375-455C-9EA6-DF929625EA0E}">
        <p15:presenceInfo xmlns:p15="http://schemas.microsoft.com/office/powerpoint/2012/main" userId="YuYong-Gyu" providerId="None"/>
      </p:ext>
    </p:extLst>
  </p:cmAuthor>
  <p:cmAuthor id="2" name="윤주형" initials="주윤" lastIdx="1" clrIdx="1">
    <p:extLst>
      <p:ext uri="{19B8F6BF-5375-455C-9EA6-DF929625EA0E}">
        <p15:presenceInfo xmlns:p15="http://schemas.microsoft.com/office/powerpoint/2012/main" userId="S::juhyeong0916@office.kw.ac.kr::b5fa7717-fc03-4fc8-b376-b8b3d793b2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33" d="100"/>
          <a:sy n="33" d="100"/>
        </p:scale>
        <p:origin x="1464" y="-3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2026-06-20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85DC659B-FECB-4509-9EF9-641F9740E9BE}"/>
              </a:ext>
            </a:extLst>
          </p:cNvPr>
          <p:cNvGrpSpPr/>
          <p:nvPr/>
        </p:nvGrpSpPr>
        <p:grpSpPr>
          <a:xfrm>
            <a:off x="662275" y="7987677"/>
            <a:ext cx="19395531" cy="1142829"/>
            <a:chOff x="1815807" y="14323073"/>
            <a:chExt cx="27340630" cy="1142829"/>
          </a:xfrm>
        </p:grpSpPr>
        <p:sp>
          <p:nvSpPr>
            <p:cNvPr id="10" name="모서리가 둥근 직사각형 5">
              <a:extLst>
                <a:ext uri="{FF2B5EF4-FFF2-40B4-BE49-F238E27FC236}">
                  <a16:creationId xmlns:a16="http://schemas.microsoft.com/office/drawing/2014/main" id="{7EF8AEB5-A8C3-48F5-9384-522F42F5CA87}"/>
                </a:ext>
              </a:extLst>
            </p:cNvPr>
            <p:cNvSpPr/>
            <p:nvPr/>
          </p:nvSpPr>
          <p:spPr>
            <a:xfrm>
              <a:off x="1876837" y="14323073"/>
              <a:ext cx="27279600" cy="1117600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000" b="1" dirty="0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Introduction</a:t>
              </a: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FA9C6946-4C9F-4C81-83E7-65E0951B7728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15465902"/>
              <a:ext cx="27279600" cy="0"/>
            </a:xfrm>
            <a:prstGeom prst="line">
              <a:avLst/>
            </a:prstGeom>
            <a:ln w="1016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264B0FD5-A20D-4A5C-B387-6D703C28016F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14407706"/>
              <a:ext cx="27279600" cy="0"/>
            </a:xfrm>
            <a:prstGeom prst="line">
              <a:avLst/>
            </a:prstGeom>
            <a:ln w="1016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80E4D6A-1A62-4468-AD76-822B3BA968AA}"/>
              </a:ext>
            </a:extLst>
          </p:cNvPr>
          <p:cNvGrpSpPr/>
          <p:nvPr/>
        </p:nvGrpSpPr>
        <p:grpSpPr>
          <a:xfrm>
            <a:off x="662276" y="12986493"/>
            <a:ext cx="14546295" cy="1142829"/>
            <a:chOff x="1815807" y="14323073"/>
            <a:chExt cx="27340630" cy="1142829"/>
          </a:xfrm>
        </p:grpSpPr>
        <p:sp>
          <p:nvSpPr>
            <p:cNvPr id="15" name="모서리가 둥근 직사각형 5">
              <a:extLst>
                <a:ext uri="{FF2B5EF4-FFF2-40B4-BE49-F238E27FC236}">
                  <a16:creationId xmlns:a16="http://schemas.microsoft.com/office/drawing/2014/main" id="{905B550E-1FF3-46F3-8E89-A0243FFE3C82}"/>
                </a:ext>
              </a:extLst>
            </p:cNvPr>
            <p:cNvSpPr/>
            <p:nvPr/>
          </p:nvSpPr>
          <p:spPr>
            <a:xfrm>
              <a:off x="1876837" y="14323073"/>
              <a:ext cx="27279600" cy="1117600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200" b="1" dirty="0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PAM-3 CML</a:t>
              </a:r>
              <a:r>
                <a:rPr lang="ko-KR" altLang="en-US" sz="7200" b="1" dirty="0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 </a:t>
              </a:r>
              <a:r>
                <a:rPr lang="en-US" altLang="ko-KR" sz="7200" b="1" dirty="0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Driver</a:t>
              </a: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945CEDC8-35CF-4E1E-9E22-64337531F59C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15465902"/>
              <a:ext cx="27279600" cy="0"/>
            </a:xfrm>
            <a:prstGeom prst="line">
              <a:avLst/>
            </a:prstGeom>
            <a:ln w="1016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BB5DC7D0-D9BC-4DD4-84B1-23C3FECA5178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14407706"/>
              <a:ext cx="27279600" cy="0"/>
            </a:xfrm>
            <a:prstGeom prst="line">
              <a:avLst/>
            </a:prstGeom>
            <a:ln w="1016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007FABCC-5BC8-45D4-9238-87074A7C7AFB}"/>
              </a:ext>
            </a:extLst>
          </p:cNvPr>
          <p:cNvGrpSpPr/>
          <p:nvPr/>
        </p:nvGrpSpPr>
        <p:grpSpPr>
          <a:xfrm>
            <a:off x="526601" y="25926980"/>
            <a:ext cx="14546295" cy="1142829"/>
            <a:chOff x="1815807" y="14323073"/>
            <a:chExt cx="27340630" cy="1142829"/>
          </a:xfrm>
        </p:grpSpPr>
        <p:sp>
          <p:nvSpPr>
            <p:cNvPr id="19" name="모서리가 둥근 직사각형 5">
              <a:extLst>
                <a:ext uri="{FF2B5EF4-FFF2-40B4-BE49-F238E27FC236}">
                  <a16:creationId xmlns:a16="http://schemas.microsoft.com/office/drawing/2014/main" id="{52F69AFA-B475-43E1-AB61-220894B81DB2}"/>
                </a:ext>
              </a:extLst>
            </p:cNvPr>
            <p:cNvSpPr/>
            <p:nvPr/>
          </p:nvSpPr>
          <p:spPr>
            <a:xfrm>
              <a:off x="1876837" y="14323073"/>
              <a:ext cx="27279600" cy="1117600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200" b="1" dirty="0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Top Architecture</a:t>
              </a: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83B61DF3-DB38-44F5-A55F-D206CCAAB9D2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15465902"/>
              <a:ext cx="27279600" cy="0"/>
            </a:xfrm>
            <a:prstGeom prst="line">
              <a:avLst/>
            </a:prstGeom>
            <a:ln w="1016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EB0B7F5E-6978-4CEB-9AB0-4BBA6948FFE1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14407706"/>
              <a:ext cx="27279600" cy="0"/>
            </a:xfrm>
            <a:prstGeom prst="line">
              <a:avLst/>
            </a:prstGeom>
            <a:ln w="1016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2BC1BAB-B54D-44E6-8DE7-287BF8026899}"/>
              </a:ext>
            </a:extLst>
          </p:cNvPr>
          <p:cNvGrpSpPr/>
          <p:nvPr/>
        </p:nvGrpSpPr>
        <p:grpSpPr>
          <a:xfrm>
            <a:off x="15728918" y="25926980"/>
            <a:ext cx="13819078" cy="1142829"/>
            <a:chOff x="1815807" y="14323073"/>
            <a:chExt cx="27340630" cy="1142829"/>
          </a:xfrm>
        </p:grpSpPr>
        <p:sp>
          <p:nvSpPr>
            <p:cNvPr id="23" name="모서리가 둥근 직사각형 5">
              <a:extLst>
                <a:ext uri="{FF2B5EF4-FFF2-40B4-BE49-F238E27FC236}">
                  <a16:creationId xmlns:a16="http://schemas.microsoft.com/office/drawing/2014/main" id="{C9AE39DE-AF89-4A77-A74B-150E542DC93B}"/>
                </a:ext>
              </a:extLst>
            </p:cNvPr>
            <p:cNvSpPr/>
            <p:nvPr/>
          </p:nvSpPr>
          <p:spPr>
            <a:xfrm>
              <a:off x="1876837" y="14323073"/>
              <a:ext cx="27279600" cy="1117600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200" b="1" dirty="0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Measurement Result</a:t>
              </a:r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37B38CD6-BE11-4339-A3D3-883B0091779E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15465902"/>
              <a:ext cx="27279600" cy="0"/>
            </a:xfrm>
            <a:prstGeom prst="line">
              <a:avLst/>
            </a:prstGeom>
            <a:ln w="1016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73822AD3-0E62-4898-8D97-89278753ECD3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14407706"/>
              <a:ext cx="27279600" cy="0"/>
            </a:xfrm>
            <a:prstGeom prst="line">
              <a:avLst/>
            </a:prstGeom>
            <a:ln w="1016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4C652AD-6FD0-4624-B750-20D37AE2479C}"/>
              </a:ext>
            </a:extLst>
          </p:cNvPr>
          <p:cNvGrpSpPr/>
          <p:nvPr/>
        </p:nvGrpSpPr>
        <p:grpSpPr>
          <a:xfrm>
            <a:off x="526601" y="36061453"/>
            <a:ext cx="14681969" cy="1142829"/>
            <a:chOff x="1815807" y="14323073"/>
            <a:chExt cx="27340630" cy="1142829"/>
          </a:xfrm>
        </p:grpSpPr>
        <p:sp>
          <p:nvSpPr>
            <p:cNvPr id="27" name="모서리가 둥근 직사각형 5">
              <a:extLst>
                <a:ext uri="{FF2B5EF4-FFF2-40B4-BE49-F238E27FC236}">
                  <a16:creationId xmlns:a16="http://schemas.microsoft.com/office/drawing/2014/main" id="{12569235-F640-4E24-A0DF-5752B758B025}"/>
                </a:ext>
              </a:extLst>
            </p:cNvPr>
            <p:cNvSpPr/>
            <p:nvPr/>
          </p:nvSpPr>
          <p:spPr>
            <a:xfrm>
              <a:off x="1876837" y="14323073"/>
              <a:ext cx="27279600" cy="1117600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200" b="1" dirty="0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Conclusion</a:t>
              </a:r>
            </a:p>
          </p:txBody>
        </p: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353E8BE5-8026-41F2-BD0C-7E8EB5EA53C4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15465902"/>
              <a:ext cx="27279600" cy="0"/>
            </a:xfrm>
            <a:prstGeom prst="line">
              <a:avLst/>
            </a:prstGeom>
            <a:ln w="1016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2DB4A197-90EE-4539-A758-736D2D14D67B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14407706"/>
              <a:ext cx="27279600" cy="0"/>
            </a:xfrm>
            <a:prstGeom prst="line">
              <a:avLst/>
            </a:prstGeom>
            <a:ln w="1016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모서리가 둥근 직사각형 4">
            <a:extLst>
              <a:ext uri="{FF2B5EF4-FFF2-40B4-BE49-F238E27FC236}">
                <a16:creationId xmlns:a16="http://schemas.microsoft.com/office/drawing/2014/main" id="{26A365EA-3F6F-41BE-B1C0-13B4CCE955B0}"/>
              </a:ext>
            </a:extLst>
          </p:cNvPr>
          <p:cNvSpPr/>
          <p:nvPr/>
        </p:nvSpPr>
        <p:spPr>
          <a:xfrm>
            <a:off x="-232658" y="3910217"/>
            <a:ext cx="28552877" cy="3265003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 0.0549 </a:t>
            </a:r>
            <a:r>
              <a:rPr lang="en-US" altLang="ko-KR" sz="5400" b="1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pJ</a:t>
            </a:r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/bit/pin/dB PAM-3 Current Mode Transmitter with 4-Tap FFE </a:t>
            </a:r>
          </a:p>
          <a:p>
            <a:pPr algn="ctr"/>
            <a:r>
              <a:rPr lang="en-US" altLang="ko-KR" sz="5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for Various Channel Environment.</a:t>
            </a:r>
          </a:p>
          <a:p>
            <a:pPr algn="ctr"/>
            <a:r>
              <a:rPr lang="en-US" altLang="ko-KR" sz="52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YongGyu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Yu*, </a:t>
            </a:r>
            <a:r>
              <a:rPr lang="en-US" altLang="ko-KR" sz="52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Chaehyeon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Lim*, Ju-Hyeong Yun*,</a:t>
            </a:r>
            <a:r>
              <a:rPr lang="en-US" altLang="ko-KR" sz="5200" baseline="30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and Joo-Hyung Chae (*Equally-</a:t>
            </a:r>
            <a:r>
              <a:rPr lang="en-US" altLang="ko-KR" sz="52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contibuted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Authors)</a:t>
            </a:r>
          </a:p>
          <a:p>
            <a:pPr algn="ctr"/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Electronics and Communications Engineering, </a:t>
            </a:r>
            <a:r>
              <a:rPr lang="en-US" altLang="ko-KR" sz="52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Kwangwoon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University</a:t>
            </a:r>
            <a:endParaRPr lang="ko-KR" altLang="en-US" sz="52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FF7A9FF6-80BA-4CCE-8F31-1B1AC291B294}"/>
              </a:ext>
            </a:extLst>
          </p:cNvPr>
          <p:cNvGrpSpPr/>
          <p:nvPr/>
        </p:nvGrpSpPr>
        <p:grpSpPr>
          <a:xfrm>
            <a:off x="15426591" y="12992704"/>
            <a:ext cx="14546295" cy="1142829"/>
            <a:chOff x="1815807" y="14323073"/>
            <a:chExt cx="27340630" cy="1142829"/>
          </a:xfrm>
        </p:grpSpPr>
        <p:sp>
          <p:nvSpPr>
            <p:cNvPr id="32" name="모서리가 둥근 직사각형 5">
              <a:extLst>
                <a:ext uri="{FF2B5EF4-FFF2-40B4-BE49-F238E27FC236}">
                  <a16:creationId xmlns:a16="http://schemas.microsoft.com/office/drawing/2014/main" id="{BEAE22E7-B1B1-4273-9B3B-A0834B7C80AE}"/>
                </a:ext>
              </a:extLst>
            </p:cNvPr>
            <p:cNvSpPr/>
            <p:nvPr/>
          </p:nvSpPr>
          <p:spPr>
            <a:xfrm>
              <a:off x="1876837" y="14323073"/>
              <a:ext cx="27279600" cy="1117600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7200" b="1" dirty="0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Reconfigurable FFE</a:t>
              </a:r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351846AE-305B-4BF8-80A7-4A85E7E3B616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15465902"/>
              <a:ext cx="27279600" cy="0"/>
            </a:xfrm>
            <a:prstGeom prst="line">
              <a:avLst/>
            </a:prstGeom>
            <a:ln w="1016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F698EB75-C0DF-49D4-BC1D-9F204C0FB300}"/>
                </a:ext>
              </a:extLst>
            </p:cNvPr>
            <p:cNvCxnSpPr>
              <a:cxnSpLocks/>
            </p:cNvCxnSpPr>
            <p:nvPr/>
          </p:nvCxnSpPr>
          <p:spPr>
            <a:xfrm>
              <a:off x="1815807" y="14407706"/>
              <a:ext cx="27279600" cy="0"/>
            </a:xfrm>
            <a:prstGeom prst="line">
              <a:avLst/>
            </a:prstGeom>
            <a:ln w="101600" cap="rnd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E3893F4C-6808-4D53-AEE6-219B3C8D45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38"/>
          <a:stretch/>
        </p:blipFill>
        <p:spPr>
          <a:xfrm>
            <a:off x="1859533" y="19249247"/>
            <a:ext cx="12184248" cy="46243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81942DB2-37E6-4996-8EE7-F2A465CE8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4"/>
          <a:stretch/>
        </p:blipFill>
        <p:spPr>
          <a:xfrm>
            <a:off x="21117192" y="7715663"/>
            <a:ext cx="7974909" cy="5213736"/>
          </a:xfrm>
          <a:prstGeom prst="rect">
            <a:avLst/>
          </a:prstGeom>
        </p:spPr>
      </p:pic>
      <p:sp>
        <p:nvSpPr>
          <p:cNvPr id="53" name="모서리가 둥근 직사각형 5">
            <a:extLst>
              <a:ext uri="{FF2B5EF4-FFF2-40B4-BE49-F238E27FC236}">
                <a16:creationId xmlns:a16="http://schemas.microsoft.com/office/drawing/2014/main" id="{9DC7BE7C-C568-45E4-A1DC-1896981B2309}"/>
              </a:ext>
            </a:extLst>
          </p:cNvPr>
          <p:cNvSpPr/>
          <p:nvPr/>
        </p:nvSpPr>
        <p:spPr>
          <a:xfrm>
            <a:off x="629806" y="9358299"/>
            <a:ext cx="20915113" cy="310963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85800" indent="-685800">
              <a:buFontTx/>
              <a:buChar char="-"/>
            </a:pP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Modern computing platforms require 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high-speed interfaces 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to support 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large bandwidth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across diverse peripherals.</a:t>
            </a:r>
          </a:p>
          <a:p>
            <a:pPr marL="685800" indent="-685800">
              <a:buFontTx/>
              <a:buChar char="-"/>
            </a:pPr>
            <a:endParaRPr lang="en-US" altLang="ko-KR" sz="2200" b="1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  <a:p>
            <a:pPr marL="685800" indent="-685800">
              <a:buFontTx/>
              <a:buChar char="-"/>
            </a:pP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To ensure robust data transmission, these standards must provide reliable interoperability across 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various channel environments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4" name="모서리가 둥근 직사각형 5">
            <a:extLst>
              <a:ext uri="{FF2B5EF4-FFF2-40B4-BE49-F238E27FC236}">
                <a16:creationId xmlns:a16="http://schemas.microsoft.com/office/drawing/2014/main" id="{DD3779EB-C3CD-40D5-BF51-E8DD939B1E84}"/>
              </a:ext>
            </a:extLst>
          </p:cNvPr>
          <p:cNvSpPr/>
          <p:nvPr/>
        </p:nvSpPr>
        <p:spPr>
          <a:xfrm>
            <a:off x="559071" y="24151222"/>
            <a:ext cx="14276439" cy="158117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85800" indent="-685800">
              <a:buFontTx/>
              <a:buChar char="-"/>
            </a:pP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The proposed architecture utilizes 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two identical current sources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to generate 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three-level signals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9" name="모서리가 둥근 직사각형 5">
            <a:extLst>
              <a:ext uri="{FF2B5EF4-FFF2-40B4-BE49-F238E27FC236}">
                <a16:creationId xmlns:a16="http://schemas.microsoft.com/office/drawing/2014/main" id="{4D016F53-9DF8-43A3-920D-27D1751475B5}"/>
              </a:ext>
            </a:extLst>
          </p:cNvPr>
          <p:cNvSpPr/>
          <p:nvPr/>
        </p:nvSpPr>
        <p:spPr>
          <a:xfrm>
            <a:off x="15240710" y="18874217"/>
            <a:ext cx="14276439" cy="6858177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85800" indent="-685800">
              <a:buFontTx/>
              <a:buChar char="-"/>
            </a:pP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The FFE consists of 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seven segments with three different weights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which can be reconfigured as either a main-tap or an FFE-tap.</a:t>
            </a:r>
          </a:p>
          <a:p>
            <a:pPr marL="685800" indent="-685800">
              <a:buFontTx/>
              <a:buChar char="-"/>
            </a:pPr>
            <a:endParaRPr lang="en-US" altLang="ko-KR" sz="2200" b="1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  <a:p>
            <a:pPr marL="685800" indent="-685800">
              <a:buFontTx/>
              <a:buChar char="-"/>
            </a:pP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By utilizing 13-bit select signals, it can generate 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150 unique presets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</a:p>
          <a:p>
            <a:pPr marL="685800" indent="-685800">
              <a:buFontTx/>
              <a:buChar char="-"/>
            </a:pPr>
            <a:endParaRPr lang="en-US" altLang="ko-KR" sz="2200" b="1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  <a:p>
            <a:pPr marL="685800" indent="-685800">
              <a:buFontTx/>
              <a:buChar char="-"/>
            </a:pP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This architecture implements a 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4-tap de-emphasis FFE.</a:t>
            </a:r>
          </a:p>
          <a:p>
            <a:pPr marL="685800" indent="-685800">
              <a:buFontTx/>
              <a:buChar char="-"/>
            </a:pPr>
            <a:endParaRPr lang="en-US" altLang="ko-KR" sz="2200" b="1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  <a:p>
            <a:pPr marL="685800" indent="-685800">
              <a:buFontTx/>
              <a:buChar char="-"/>
            </a:pP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By sharing segment units between MAIN and FFE taps, this design minimizes 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hardware overhead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</a:p>
          <a:p>
            <a:endParaRPr lang="en-US" altLang="ko-KR" sz="4400" b="1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64" name="모서리가 둥근 직사각형 5">
            <a:extLst>
              <a:ext uri="{FF2B5EF4-FFF2-40B4-BE49-F238E27FC236}">
                <a16:creationId xmlns:a16="http://schemas.microsoft.com/office/drawing/2014/main" id="{18844580-F243-4308-BEDA-30636DECC0AE}"/>
              </a:ext>
            </a:extLst>
          </p:cNvPr>
          <p:cNvSpPr/>
          <p:nvPr/>
        </p:nvSpPr>
        <p:spPr>
          <a:xfrm>
            <a:off x="154103" y="42032703"/>
            <a:ext cx="25641300" cy="1047901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8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Acknowledgement </a:t>
            </a:r>
            <a:r>
              <a:rPr lang="en-US" altLang="ko-KR" sz="4800" dirty="0">
                <a:solidFill>
                  <a:schemeClr val="tx1"/>
                </a:solidFill>
              </a:rPr>
              <a:t>The chip fabrication and EDA tool were supported by the </a:t>
            </a:r>
            <a:br>
              <a:rPr lang="en-US" altLang="ko-KR" sz="4800" dirty="0">
                <a:solidFill>
                  <a:schemeClr val="tx1"/>
                </a:solidFill>
              </a:rPr>
            </a:br>
            <a:r>
              <a:rPr lang="en-US" altLang="ko-KR" sz="4800" dirty="0">
                <a:solidFill>
                  <a:schemeClr val="tx1"/>
                </a:solidFill>
              </a:rPr>
              <a:t>IC Design Education Center(IDEC), Korea.</a:t>
            </a:r>
          </a:p>
          <a:p>
            <a:pPr marL="685800" indent="-685800">
              <a:buFontTx/>
              <a:buChar char="-"/>
            </a:pPr>
            <a:endParaRPr lang="en-US" altLang="ko-KR" sz="48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  <a:p>
            <a:pPr marL="685800" indent="-685800">
              <a:buFontTx/>
              <a:buChar char="-"/>
            </a:pPr>
            <a:endParaRPr lang="en-US" altLang="ko-KR" sz="48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65" name="모서리가 둥근 직사각형 5">
            <a:extLst>
              <a:ext uri="{FF2B5EF4-FFF2-40B4-BE49-F238E27FC236}">
                <a16:creationId xmlns:a16="http://schemas.microsoft.com/office/drawing/2014/main" id="{2225F9F6-6C4F-4BB2-9278-4AED83F224F6}"/>
              </a:ext>
            </a:extLst>
          </p:cNvPr>
          <p:cNvSpPr/>
          <p:nvPr/>
        </p:nvSpPr>
        <p:spPr>
          <a:xfrm>
            <a:off x="629806" y="33551023"/>
            <a:ext cx="14276439" cy="223067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85800" indent="-685800">
              <a:buFontTx/>
              <a:buChar char="-"/>
            </a:pP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The proposed TX integrates a 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logical layer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 including 11b7s encoder and scrambler, and 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electrical layer 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to PAM-3 signal.</a:t>
            </a:r>
          </a:p>
        </p:txBody>
      </p:sp>
      <p:sp>
        <p:nvSpPr>
          <p:cNvPr id="67" name="모서리가 둥근 직사각형 5">
            <a:extLst>
              <a:ext uri="{FF2B5EF4-FFF2-40B4-BE49-F238E27FC236}">
                <a16:creationId xmlns:a16="http://schemas.microsoft.com/office/drawing/2014/main" id="{14E71A49-3AAF-4BFD-823C-22165293FCC1}"/>
              </a:ext>
            </a:extLst>
          </p:cNvPr>
          <p:cNvSpPr/>
          <p:nvPr/>
        </p:nvSpPr>
        <p:spPr>
          <a:xfrm>
            <a:off x="15368968" y="35604508"/>
            <a:ext cx="14276439" cy="5475446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85800" indent="-685800">
              <a:buFontTx/>
              <a:buChar char="-"/>
            </a:pP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The proposed TX achieves a 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32 Gb/s 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using PAM-3 signaling, resulting in a Figure of Merit (</a:t>
            </a:r>
            <a:r>
              <a:rPr lang="en-US" altLang="ko-KR" sz="4400" b="1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FoM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) of 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0.0549 </a:t>
            </a:r>
            <a:r>
              <a:rPr lang="en-US" altLang="ko-KR" sz="4400" b="1" dirty="0" err="1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pJ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/bit/pin/</a:t>
            </a:r>
            <a:r>
              <a:rPr lang="en-US" altLang="ko-KR" sz="4400" b="1" dirty="0" err="1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dB</a:t>
            </a:r>
            <a:r>
              <a:rPr lang="en-US" altLang="ko-KR" sz="4400" b="1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  <a:endParaRPr lang="en-US" altLang="ko-KR" sz="4400" b="1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  <a:p>
            <a:pPr marL="685800" indent="-685800">
              <a:buFontTx/>
              <a:buChar char="-"/>
            </a:pPr>
            <a:endParaRPr lang="en-US" altLang="ko-KR" sz="2200" b="1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  <a:p>
            <a:pPr marL="685800" indent="-685800">
              <a:buFontTx/>
              <a:buChar char="-"/>
            </a:pP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The measured eye height and width for the upper eye are 21.16 mV and 11.19 </a:t>
            </a:r>
            <a:r>
              <a:rPr lang="en-US" altLang="ko-KR" sz="4400" b="1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ps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respectively, while the lower eye achieves 19.8 mV and 11.67 </a:t>
            </a:r>
            <a:r>
              <a:rPr lang="en-US" altLang="ko-KR" sz="4400" b="1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ps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with an RLM of 0.967 under a 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-17.3 dB at 10.24 GHz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6" name="모서리가 둥근 직사각형 5">
            <a:extLst>
              <a:ext uri="{FF2B5EF4-FFF2-40B4-BE49-F238E27FC236}">
                <a16:creationId xmlns:a16="http://schemas.microsoft.com/office/drawing/2014/main" id="{42C139A5-D0F6-4790-A3A5-46DD7F9668A7}"/>
              </a:ext>
            </a:extLst>
          </p:cNvPr>
          <p:cNvSpPr/>
          <p:nvPr/>
        </p:nvSpPr>
        <p:spPr>
          <a:xfrm>
            <a:off x="629806" y="37496285"/>
            <a:ext cx="14276439" cy="293125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85800" indent="-685800">
              <a:buFontTx/>
              <a:buChar char="-"/>
            </a:pP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Fabricated in 28-nm CMOS, the proposed PAM-3 TX achieves a 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32 Gb/s 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data rate with a 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0.0549 </a:t>
            </a:r>
            <a:r>
              <a:rPr lang="en-US" altLang="ko-KR" sz="4400" b="1" dirty="0" err="1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pJ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/bit</a:t>
            </a:r>
            <a:r>
              <a:rPr lang="en-US" altLang="ko-KR" sz="4400" b="1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/pin/dB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successfully compensating for up to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 -17.3 dB at 10.24 GHz</a:t>
            </a:r>
            <a:r>
              <a:rPr lang="en-US" altLang="ko-KR" sz="44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channel loss.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865BA912-DFCD-7A9A-2FD4-A7B27F3B2A39}"/>
              </a:ext>
            </a:extLst>
          </p:cNvPr>
          <p:cNvGrpSpPr/>
          <p:nvPr/>
        </p:nvGrpSpPr>
        <p:grpSpPr>
          <a:xfrm>
            <a:off x="1162421" y="14498991"/>
            <a:ext cx="13578473" cy="4326940"/>
            <a:chOff x="1146187" y="14780866"/>
            <a:chExt cx="13578473" cy="4326940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AE2521E6-94DA-221D-0543-BB6CDE1B6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582" y="14920855"/>
              <a:ext cx="8007927" cy="4050111"/>
            </a:xfrm>
            <a:prstGeom prst="rect">
              <a:avLst/>
            </a:prstGeom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3C8F9CF9-3FC6-40F1-567F-073358A01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112" y="15401644"/>
              <a:ext cx="3754684" cy="2979910"/>
            </a:xfrm>
            <a:prstGeom prst="rect">
              <a:avLst/>
            </a:prstGeom>
          </p:spPr>
        </p:pic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7B8441C0-05BB-7BCE-5CC1-9CB0926C8631}"/>
                </a:ext>
              </a:extLst>
            </p:cNvPr>
            <p:cNvSpPr/>
            <p:nvPr/>
          </p:nvSpPr>
          <p:spPr>
            <a:xfrm>
              <a:off x="1146187" y="15253865"/>
              <a:ext cx="3985609" cy="3341789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5F01E4D8-465B-0492-674E-9B9E6BA9CE09}"/>
                </a:ext>
              </a:extLst>
            </p:cNvPr>
            <p:cNvSpPr/>
            <p:nvPr/>
          </p:nvSpPr>
          <p:spPr>
            <a:xfrm>
              <a:off x="6562582" y="14780866"/>
              <a:ext cx="8162078" cy="432694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BD8F3BC5-E688-153B-2C9D-6821D30C5CF0}"/>
                </a:ext>
              </a:extLst>
            </p:cNvPr>
            <p:cNvCxnSpPr/>
            <p:nvPr/>
          </p:nvCxnSpPr>
          <p:spPr>
            <a:xfrm flipV="1">
              <a:off x="5131796" y="14780866"/>
              <a:ext cx="1430786" cy="472999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85054F06-60D8-9CF6-0775-0AF9C2465EA0}"/>
                </a:ext>
              </a:extLst>
            </p:cNvPr>
            <p:cNvCxnSpPr>
              <a:cxnSpLocks/>
            </p:cNvCxnSpPr>
            <p:nvPr/>
          </p:nvCxnSpPr>
          <p:spPr>
            <a:xfrm>
              <a:off x="5131796" y="18595654"/>
              <a:ext cx="1430786" cy="512152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CC76A133-10A2-4D19-863A-74EC37E072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638" y="14843728"/>
            <a:ext cx="8007927" cy="3626358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4A9D828C-E322-4822-BBED-EB329E7E04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087" y="14531122"/>
            <a:ext cx="6325200" cy="4406358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5B5F48C1-7108-4430-8653-6C0680E066AF}"/>
              </a:ext>
            </a:extLst>
          </p:cNvPr>
          <p:cNvSpPr/>
          <p:nvPr/>
        </p:nvSpPr>
        <p:spPr>
          <a:xfrm>
            <a:off x="1859533" y="19263602"/>
            <a:ext cx="12184249" cy="46078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D2EB999-544F-484F-91F1-57DF686F8E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" y="27295200"/>
            <a:ext cx="13993217" cy="6256800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5D99A6A9-5EA8-D9D2-DDCE-5D8657AFC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91509" y="3777937"/>
            <a:ext cx="2148907" cy="2148907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id="{ED2C9719-1558-E932-531F-588B44C450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8919" y="27295200"/>
            <a:ext cx="13819078" cy="3366058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5ADC7D7A-0389-D78E-D99E-386BDFB625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320" y="30734638"/>
            <a:ext cx="10423217" cy="510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318</Words>
  <Application>Microsoft Office PowerPoint</Application>
  <PresentationFormat>사용자 지정</PresentationFormat>
  <Paragraphs>27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YuYong-Gyu</cp:lastModifiedBy>
  <cp:revision>40</cp:revision>
  <dcterms:created xsi:type="dcterms:W3CDTF">2018-03-08T06:02:33Z</dcterms:created>
  <dcterms:modified xsi:type="dcterms:W3CDTF">2026-06-20T12:15:33Z</dcterms:modified>
</cp:coreProperties>
</file>