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고은비" initials="고" lastIdx="1" clrIdx="0">
    <p:extLst>
      <p:ext uri="{19B8F6BF-5375-455C-9EA6-DF929625EA0E}">
        <p15:presenceInfo xmlns:p15="http://schemas.microsoft.com/office/powerpoint/2012/main" userId="고은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4660"/>
  </p:normalViewPr>
  <p:slideViewPr>
    <p:cSldViewPr snapToGrid="0">
      <p:cViewPr varScale="1">
        <p:scale>
          <a:sx n="17" d="100"/>
          <a:sy n="17" d="100"/>
        </p:scale>
        <p:origin x="378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그림 80">
            <a:extLst>
              <a:ext uri="{FF2B5EF4-FFF2-40B4-BE49-F238E27FC236}">
                <a16:creationId xmlns:a16="http://schemas.microsoft.com/office/drawing/2014/main" id="{97A02C0A-0056-45C1-8B9F-5F789C253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699" y="13578281"/>
            <a:ext cx="6024401" cy="6978696"/>
          </a:xfrm>
          <a:prstGeom prst="rect">
            <a:avLst/>
          </a:prstGeom>
        </p:spPr>
      </p:pic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DAB264B0-D77A-4E8C-8D09-41C5EC4F7858}"/>
              </a:ext>
            </a:extLst>
          </p:cNvPr>
          <p:cNvGrpSpPr/>
          <p:nvPr/>
        </p:nvGrpSpPr>
        <p:grpSpPr>
          <a:xfrm>
            <a:off x="765648" y="29394871"/>
            <a:ext cx="14486258" cy="1146158"/>
            <a:chOff x="1501069" y="30761028"/>
            <a:chExt cx="13281727" cy="1146158"/>
          </a:xfrm>
        </p:grpSpPr>
        <p:sp>
          <p:nvSpPr>
            <p:cNvPr id="45" name="모서리가 둥근 직사각형 5">
              <a:extLst>
                <a:ext uri="{FF2B5EF4-FFF2-40B4-BE49-F238E27FC236}">
                  <a16:creationId xmlns:a16="http://schemas.microsoft.com/office/drawing/2014/main" id="{DFC28DBD-1F1D-4BA7-9E1F-3656448AF208}"/>
                </a:ext>
              </a:extLst>
            </p:cNvPr>
            <p:cNvSpPr/>
            <p:nvPr/>
          </p:nvSpPr>
          <p:spPr>
            <a:xfrm>
              <a:off x="1501069" y="30761028"/>
              <a:ext cx="13281723" cy="114615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910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Simulation Results</a:t>
              </a:r>
              <a:endParaRPr lang="en-US" altLang="ko-KR" sz="6910" b="1" dirty="0">
                <a:ln w="28575">
                  <a:noFill/>
                  <a:prstDash val="dash"/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7BDEF4E1-53A3-4F1A-8A87-7CDCB7AAA174}"/>
                </a:ext>
              </a:extLst>
            </p:cNvPr>
            <p:cNvGrpSpPr/>
            <p:nvPr/>
          </p:nvGrpSpPr>
          <p:grpSpPr>
            <a:xfrm>
              <a:off x="1501069" y="30805877"/>
              <a:ext cx="13281727" cy="1058196"/>
              <a:chOff x="1501070" y="7061616"/>
              <a:chExt cx="16440150" cy="1058196"/>
            </a:xfrm>
          </p:grpSpPr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EAF09F3A-62CF-4B79-835E-DFB1C79435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1070" y="8119812"/>
                <a:ext cx="16440150" cy="0"/>
              </a:xfrm>
              <a:prstGeom prst="line">
                <a:avLst/>
              </a:prstGeom>
              <a:ln w="101600" cap="rnd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0AF64FC2-74E3-42C4-A68C-28139D32C1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1070" y="7061616"/>
                <a:ext cx="16440150" cy="0"/>
              </a:xfrm>
              <a:prstGeom prst="line">
                <a:avLst/>
              </a:prstGeom>
              <a:ln w="101600" cap="rnd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모서리가 둥근 직사각형 8"/>
          <p:cNvSpPr/>
          <p:nvPr/>
        </p:nvSpPr>
        <p:spPr>
          <a:xfrm>
            <a:off x="1501069" y="3532645"/>
            <a:ext cx="27173943" cy="3276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0.58 Ops/Trans Analog Compute-in-Memory Macro With Input Operand Generator Supporting Wide Boolean Operations for Enhanced Versatility</a:t>
            </a:r>
          </a:p>
          <a:p>
            <a:pPr algn="ctr"/>
            <a:endParaRPr lang="en-US" altLang="ko-KR" sz="100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ctr"/>
            <a:r>
              <a:rPr lang="en-US" altLang="ko-KR" sz="48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Eun-Bi Koh, Jeong-Eun Ko, and Joo-Hyung Chae</a:t>
            </a:r>
          </a:p>
          <a:p>
            <a:pPr algn="ctr"/>
            <a:r>
              <a:rPr lang="en-US" altLang="ko-KR" sz="48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Department of Electronics and Communications Engineering, Kwangwoon University</a:t>
            </a:r>
            <a:endParaRPr lang="ko-KR" altLang="en-US" sz="4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2" name="모서리가 둥근 직사각형 5">
            <a:extLst>
              <a:ext uri="{FF2B5EF4-FFF2-40B4-BE49-F238E27FC236}">
                <a16:creationId xmlns:a16="http://schemas.microsoft.com/office/drawing/2014/main" id="{C1902F69-1469-49B5-9C59-1489874CC255}"/>
              </a:ext>
            </a:extLst>
          </p:cNvPr>
          <p:cNvSpPr/>
          <p:nvPr/>
        </p:nvSpPr>
        <p:spPr>
          <a:xfrm>
            <a:off x="1600200" y="6928276"/>
            <a:ext cx="27173942" cy="114615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91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Introduction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68B3D6F-B819-4355-A989-2C03A4BE59DD}"/>
              </a:ext>
            </a:extLst>
          </p:cNvPr>
          <p:cNvGrpSpPr/>
          <p:nvPr/>
        </p:nvGrpSpPr>
        <p:grpSpPr>
          <a:xfrm>
            <a:off x="765647" y="6973125"/>
            <a:ext cx="28858219" cy="1058196"/>
            <a:chOff x="1501070" y="7061616"/>
            <a:chExt cx="16440150" cy="1058196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685AA997-7FB9-41AC-AB7E-045B283CF643}"/>
                </a:ext>
              </a:extLst>
            </p:cNvPr>
            <p:cNvCxnSpPr>
              <a:cxnSpLocks/>
            </p:cNvCxnSpPr>
            <p:nvPr/>
          </p:nvCxnSpPr>
          <p:spPr>
            <a:xfrm>
              <a:off x="1501070" y="8119812"/>
              <a:ext cx="1644015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62D0FECB-1BA0-42FB-8B97-DDECFF7D5105}"/>
                </a:ext>
              </a:extLst>
            </p:cNvPr>
            <p:cNvCxnSpPr>
              <a:cxnSpLocks/>
            </p:cNvCxnSpPr>
            <p:nvPr/>
          </p:nvCxnSpPr>
          <p:spPr>
            <a:xfrm>
              <a:off x="1501070" y="7061616"/>
              <a:ext cx="1644015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5">
            <a:extLst>
              <a:ext uri="{FF2B5EF4-FFF2-40B4-BE49-F238E27FC236}">
                <a16:creationId xmlns:a16="http://schemas.microsoft.com/office/drawing/2014/main" id="{BF8639FF-1F27-46BB-AAEC-93B058FD0761}"/>
              </a:ext>
            </a:extLst>
          </p:cNvPr>
          <p:cNvSpPr/>
          <p:nvPr/>
        </p:nvSpPr>
        <p:spPr>
          <a:xfrm>
            <a:off x="147753" y="41189808"/>
            <a:ext cx="25641300" cy="138845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Acknowledgement </a:t>
            </a:r>
            <a:r>
              <a:rPr lang="en-US" altLang="ko-KR" sz="4800" dirty="0">
                <a:solidFill>
                  <a:schemeClr val="tx1"/>
                </a:solidFill>
              </a:rPr>
              <a:t>The chip fabrication and EDA tool were supported by the </a:t>
            </a:r>
            <a:br>
              <a:rPr lang="en-US" altLang="ko-KR" sz="4800" dirty="0">
                <a:solidFill>
                  <a:schemeClr val="tx1"/>
                </a:solidFill>
              </a:rPr>
            </a:br>
            <a:r>
              <a:rPr lang="en-US" altLang="ko-KR" sz="4800" dirty="0">
                <a:solidFill>
                  <a:schemeClr val="tx1"/>
                </a:solidFill>
              </a:rPr>
              <a:t>IC Design Education Center(IDEC), </a:t>
            </a:r>
            <a:r>
              <a:rPr lang="en-US" altLang="ko-KR" sz="4800">
                <a:solidFill>
                  <a:schemeClr val="tx1"/>
                </a:solidFill>
              </a:rPr>
              <a:t>Korea.</a:t>
            </a:r>
            <a:endParaRPr lang="en-US" altLang="ko-KR" sz="4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700A1D-D0A0-448D-ADFE-99D054BDA1AB}"/>
              </a:ext>
            </a:extLst>
          </p:cNvPr>
          <p:cNvSpPr txBox="1"/>
          <p:nvPr/>
        </p:nvSpPr>
        <p:spPr>
          <a:xfrm>
            <a:off x="793140" y="20696481"/>
            <a:ext cx="14881507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600" b="1"/>
              <a:t>The proposed architecture is based on three key ideas:</a:t>
            </a:r>
          </a:p>
          <a:p>
            <a:endParaRPr lang="en-US" altLang="ko-KR" sz="1600" b="1">
              <a:solidFill>
                <a:srgbClr val="FF0000"/>
              </a:solidFill>
            </a:endParaRPr>
          </a:p>
          <a:p>
            <a:r>
              <a:rPr lang="en-US" altLang="ko-KR" sz="4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4600" b="1">
                <a:solidFill>
                  <a:srgbClr val="FF0000"/>
                </a:solidFill>
              </a:rPr>
              <a:t>10T1C SRAM Bitcell with Capacitive Coupling</a:t>
            </a:r>
          </a:p>
          <a:p>
            <a:r>
              <a:rPr lang="en-US" altLang="ko-KR" sz="4400" b="1">
                <a:latin typeface="+mj-ea"/>
                <a:ea typeface="+mj-ea"/>
                <a:cs typeface="Arial" panose="020B0604020202020204" pitchFamily="34" charset="0"/>
              </a:rPr>
              <a:t>→</a:t>
            </a:r>
            <a:r>
              <a:rPr lang="en-US" altLang="ko-KR" sz="4400" b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4400" b="1">
                <a:ea typeface="맑은 고딕" panose="020B0503020000020004" pitchFamily="50" charset="-127"/>
                <a:cs typeface="Arial" panose="020B0604020202020204" pitchFamily="34" charset="0"/>
              </a:rPr>
              <a:t>Enables charge-domain MAC with high linearity and no</a:t>
            </a:r>
          </a:p>
          <a:p>
            <a:r>
              <a:rPr lang="en-US" altLang="ko-KR" sz="4400" b="1">
                <a:ea typeface="맑은 고딕" panose="020B0503020000020004" pitchFamily="50" charset="-127"/>
                <a:cs typeface="Arial" panose="020B0604020202020204" pitchFamily="34" charset="0"/>
              </a:rPr>
              <a:t>      threshold voltage loss.</a:t>
            </a:r>
          </a:p>
          <a:p>
            <a:r>
              <a:rPr lang="en-US" altLang="ko-KR" sz="4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4600" b="1">
                <a:solidFill>
                  <a:srgbClr val="FF0000"/>
                </a:solidFill>
              </a:rPr>
              <a:t>Input Operand Generator</a:t>
            </a:r>
          </a:p>
          <a:p>
            <a:r>
              <a:rPr lang="en-US" altLang="ko-KR" sz="4400" b="1">
                <a:latin typeface="+mj-ea"/>
                <a:ea typeface="+mj-ea"/>
                <a:cs typeface="Arial" panose="020B0604020202020204" pitchFamily="34" charset="0"/>
              </a:rPr>
              <a:t>→ </a:t>
            </a:r>
            <a:r>
              <a:rPr lang="en-US" altLang="ko-KR" sz="4400" b="1"/>
              <a:t>Generates dual inputs (IN_L, IN_R) to support six Boolean</a:t>
            </a:r>
          </a:p>
          <a:p>
            <a:r>
              <a:rPr lang="en-US" altLang="ko-KR" sz="4400" b="1"/>
              <a:t>      operations.</a:t>
            </a:r>
          </a:p>
          <a:p>
            <a:r>
              <a:rPr lang="en-US" altLang="ko-KR" sz="4400" b="1">
                <a:latin typeface="+mj-ea"/>
                <a:ea typeface="+mj-ea"/>
                <a:cs typeface="Arial" panose="020B0604020202020204" pitchFamily="34" charset="0"/>
              </a:rPr>
              <a:t>→ </a:t>
            </a:r>
            <a:r>
              <a:rPr lang="en-US" altLang="ko-KR" sz="4400" b="1"/>
              <a:t>Achieves high versatility with minimal peripheral overhead.</a:t>
            </a:r>
          </a:p>
          <a:p>
            <a:endParaRPr lang="en-US" altLang="ko-KR" sz="1000" b="1"/>
          </a:p>
          <a:p>
            <a:r>
              <a:rPr lang="en-US" altLang="ko-KR" sz="4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 sz="4600" b="1">
                <a:solidFill>
                  <a:srgbClr val="FF0000"/>
                </a:solidFill>
              </a:rPr>
              <a:t>Quaternary-Search 6-bit ADC</a:t>
            </a:r>
          </a:p>
          <a:p>
            <a:r>
              <a:rPr lang="en-US" altLang="ko-KR" sz="4400" b="1">
                <a:latin typeface="+mj-ea"/>
                <a:ea typeface="+mj-ea"/>
                <a:cs typeface="Arial" panose="020B0604020202020204" pitchFamily="34" charset="0"/>
              </a:rPr>
              <a:t>→ </a:t>
            </a:r>
            <a:r>
              <a:rPr lang="en-US" altLang="ko-KR" sz="4400" b="1">
                <a:ea typeface="+mj-ea"/>
                <a:cs typeface="Arial" panose="020B0604020202020204" pitchFamily="34" charset="0"/>
              </a:rPr>
              <a:t>Performs </a:t>
            </a:r>
            <a:r>
              <a:rPr lang="en-US" altLang="ko-KR" sz="4400" b="1"/>
              <a:t>2-bit/cycle conversion to reduce latency.</a:t>
            </a:r>
          </a:p>
          <a:p>
            <a:r>
              <a:rPr lang="en-US" altLang="ko-KR" sz="4400" b="1">
                <a:latin typeface="+mj-ea"/>
                <a:ea typeface="+mj-ea"/>
                <a:cs typeface="Arial" panose="020B0604020202020204" pitchFamily="34" charset="0"/>
              </a:rPr>
              <a:t>→ </a:t>
            </a:r>
            <a:r>
              <a:rPr lang="en-US" altLang="ko-KR" sz="4400" b="1">
                <a:ea typeface="+mj-ea"/>
                <a:cs typeface="Arial" panose="020B0604020202020204" pitchFamily="34" charset="0"/>
              </a:rPr>
              <a:t>Shares one ADC across three</a:t>
            </a:r>
            <a:r>
              <a:rPr lang="en-US" altLang="ko-KR" sz="4400" b="1"/>
              <a:t> columns to minimize area</a:t>
            </a:r>
          </a:p>
          <a:p>
            <a:r>
              <a:rPr lang="en-US" altLang="ko-KR" sz="4400" b="1"/>
              <a:t>      overhead.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D0135F-3746-4544-A456-97C334B64644}"/>
              </a:ext>
            </a:extLst>
          </p:cNvPr>
          <p:cNvSpPr txBox="1"/>
          <p:nvPr/>
        </p:nvSpPr>
        <p:spPr>
          <a:xfrm>
            <a:off x="793140" y="8058344"/>
            <a:ext cx="287741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600" b="1"/>
              <a:t>Compute-in-memory (CIM) reduces data movement and improves energy efficiency for data-intensive applications.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600" b="1"/>
              <a:t>However, most prior CIM macros are optimized for multiply-and-accumulate (MAC) operations, limiting their applicability.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600" b="1"/>
              <a:t>To support a wider range of tasks, recent applications require both MAC and Boolean operations.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600" b="1"/>
              <a:t>This work proposes an analog CIM (ACIM) macro that supports both MAC and multiple Boolean operations, while reusing the memory array structure in the analog-to-digital converter (ADC) to improve area–latency efficiency.</a:t>
            </a:r>
            <a:endParaRPr lang="en-US" altLang="ko-KR" sz="4400" b="1"/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5F8E01D7-AB5F-4A38-B320-F7F2BB6C502A}"/>
              </a:ext>
            </a:extLst>
          </p:cNvPr>
          <p:cNvCxnSpPr>
            <a:cxnSpLocks/>
          </p:cNvCxnSpPr>
          <p:nvPr/>
        </p:nvCxnSpPr>
        <p:spPr>
          <a:xfrm>
            <a:off x="15626444" y="20651118"/>
            <a:ext cx="14312900" cy="0"/>
          </a:xfrm>
          <a:prstGeom prst="line">
            <a:avLst/>
          </a:prstGeom>
          <a:ln w="7620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717A7A6-A610-47BA-903E-02CB7036A171}"/>
              </a:ext>
            </a:extLst>
          </p:cNvPr>
          <p:cNvSpPr txBox="1"/>
          <p:nvPr/>
        </p:nvSpPr>
        <p:spPr>
          <a:xfrm>
            <a:off x="16232562" y="13838274"/>
            <a:ext cx="7399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200" b="1">
                <a:ea typeface="맑은 고딕" panose="020B0503020000020004" pitchFamily="50" charset="-127"/>
              </a:rPr>
              <a:t>①</a:t>
            </a:r>
            <a:r>
              <a:rPr lang="en-US" altLang="ko-KR" sz="5200" b="1">
                <a:ea typeface="맑은 고딕" panose="020B0503020000020004" pitchFamily="50" charset="-127"/>
              </a:rPr>
              <a:t> </a:t>
            </a:r>
            <a:r>
              <a:rPr lang="en-US" altLang="ko-KR" sz="5200" b="1" i="1">
                <a:ea typeface="맑은 고딕" panose="020B0503020000020004" pitchFamily="50" charset="-127"/>
              </a:rPr>
              <a:t>10T1C SRAM Bitcell</a:t>
            </a:r>
            <a:endParaRPr lang="ko-KR" altLang="en-US" sz="5200" b="1" i="1"/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2DB1C9E2-DC25-475F-B84E-2B8C67F19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940" y="14710921"/>
            <a:ext cx="6642105" cy="5621574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9A1AABD6-FE99-4EF4-8F26-2B24007A1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108" y="20881210"/>
            <a:ext cx="12227360" cy="549792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193FE59-F0C8-469B-82F6-EEAB8102C3CE}"/>
              </a:ext>
            </a:extLst>
          </p:cNvPr>
          <p:cNvSpPr txBox="1"/>
          <p:nvPr/>
        </p:nvSpPr>
        <p:spPr>
          <a:xfrm>
            <a:off x="21757604" y="20742744"/>
            <a:ext cx="818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200" b="1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5200" b="1">
                <a:ea typeface="맑은 고딕" panose="020B0503020000020004" pitchFamily="50" charset="-127"/>
              </a:rPr>
              <a:t> </a:t>
            </a:r>
            <a:r>
              <a:rPr lang="en-US" altLang="ko-KR" sz="5200" b="1" i="1">
                <a:ea typeface="맑은 고딕" panose="020B0503020000020004" pitchFamily="50" charset="-127"/>
              </a:rPr>
              <a:t>Input Operand Generator</a:t>
            </a:r>
            <a:endParaRPr lang="ko-KR" altLang="en-US" sz="5200" b="1" i="1"/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6BC71997-79E3-4C7F-8FC6-3B5B2E7089DF}"/>
              </a:ext>
            </a:extLst>
          </p:cNvPr>
          <p:cNvCxnSpPr>
            <a:cxnSpLocks/>
          </p:cNvCxnSpPr>
          <p:nvPr/>
        </p:nvCxnSpPr>
        <p:spPr>
          <a:xfrm>
            <a:off x="15616591" y="26542608"/>
            <a:ext cx="14312900" cy="0"/>
          </a:xfrm>
          <a:prstGeom prst="line">
            <a:avLst/>
          </a:prstGeom>
          <a:ln w="7620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그림 95">
            <a:extLst>
              <a:ext uri="{FF2B5EF4-FFF2-40B4-BE49-F238E27FC236}">
                <a16:creationId xmlns:a16="http://schemas.microsoft.com/office/drawing/2014/main" id="{C4DC499C-42B3-4540-A6E6-DFDF0F0BA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58" y="26668926"/>
            <a:ext cx="11538893" cy="904531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546F62E-2F3B-4A5B-92D9-CE47573750FE}"/>
              </a:ext>
            </a:extLst>
          </p:cNvPr>
          <p:cNvSpPr txBox="1"/>
          <p:nvPr/>
        </p:nvSpPr>
        <p:spPr>
          <a:xfrm>
            <a:off x="21757604" y="26758195"/>
            <a:ext cx="80394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200" b="1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ko-KR" altLang="en-US" sz="5200" b="1">
                <a:ea typeface="맑은 고딕" panose="020B0503020000020004" pitchFamily="50" charset="-127"/>
              </a:rPr>
              <a:t> </a:t>
            </a:r>
            <a:r>
              <a:rPr lang="en-US" altLang="ko-KR" sz="5200" b="1" i="1">
                <a:ea typeface="맑은 고딕" panose="020B0503020000020004" pitchFamily="50" charset="-127"/>
              </a:rPr>
              <a:t>Quaternary-Search ADC</a:t>
            </a:r>
            <a:endParaRPr lang="ko-KR" altLang="en-US" sz="5200" b="1" i="1"/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6A48EE8D-A5BF-4A6F-B059-93A7E5142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0" y="14494450"/>
            <a:ext cx="14110263" cy="5895963"/>
          </a:xfrm>
          <a:prstGeom prst="rect">
            <a:avLst/>
          </a:prstGeom>
        </p:spPr>
      </p:pic>
      <p:sp>
        <p:nvSpPr>
          <p:cNvPr id="99" name="직사각형 98">
            <a:extLst>
              <a:ext uri="{FF2B5EF4-FFF2-40B4-BE49-F238E27FC236}">
                <a16:creationId xmlns:a16="http://schemas.microsoft.com/office/drawing/2014/main" id="{99AFD868-B58C-4B6C-BEF1-B97A1E3EBA07}"/>
              </a:ext>
            </a:extLst>
          </p:cNvPr>
          <p:cNvSpPr/>
          <p:nvPr/>
        </p:nvSpPr>
        <p:spPr>
          <a:xfrm>
            <a:off x="765647" y="14077994"/>
            <a:ext cx="14486259" cy="6548158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6F5035-DC19-42DB-B5E2-3B369A1CAB27}"/>
              </a:ext>
            </a:extLst>
          </p:cNvPr>
          <p:cNvSpPr txBox="1"/>
          <p:nvPr/>
        </p:nvSpPr>
        <p:spPr>
          <a:xfrm>
            <a:off x="5361143" y="13564500"/>
            <a:ext cx="574549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>
                <a:ea typeface="맑은 고딕" panose="020B0503020000020004" pitchFamily="50" charset="-127"/>
              </a:rPr>
              <a:t>Overall Architecture</a:t>
            </a:r>
            <a:endParaRPr lang="ko-KR" altLang="en-US" sz="5200" b="1" i="1"/>
          </a:p>
        </p:txBody>
      </p:sp>
      <p:sp>
        <p:nvSpPr>
          <p:cNvPr id="23" name="모서리가 둥근 직사각형 5">
            <a:extLst>
              <a:ext uri="{FF2B5EF4-FFF2-40B4-BE49-F238E27FC236}">
                <a16:creationId xmlns:a16="http://schemas.microsoft.com/office/drawing/2014/main" id="{90F15813-F0C8-465E-B9C1-D9742D30E82F}"/>
              </a:ext>
            </a:extLst>
          </p:cNvPr>
          <p:cNvSpPr/>
          <p:nvPr/>
        </p:nvSpPr>
        <p:spPr>
          <a:xfrm>
            <a:off x="1600199" y="12447536"/>
            <a:ext cx="27074813" cy="114615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910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Proposed Architecture and Key Ideas</a:t>
            </a:r>
            <a:endParaRPr lang="en-US" altLang="ko-KR" sz="691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109" name="그림 108">
            <a:extLst>
              <a:ext uri="{FF2B5EF4-FFF2-40B4-BE49-F238E27FC236}">
                <a16:creationId xmlns:a16="http://schemas.microsoft.com/office/drawing/2014/main" id="{1CFB5D89-9DB1-4209-8564-37BA33A6DC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7" y="30604255"/>
            <a:ext cx="13644288" cy="4886034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59DA61BE-74E9-4005-BC80-D82198333C39}"/>
              </a:ext>
            </a:extLst>
          </p:cNvPr>
          <p:cNvGrpSpPr/>
          <p:nvPr/>
        </p:nvGrpSpPr>
        <p:grpSpPr>
          <a:xfrm>
            <a:off x="765647" y="12495162"/>
            <a:ext cx="28774145" cy="1058196"/>
            <a:chOff x="1501070" y="7061616"/>
            <a:chExt cx="16440150" cy="1058196"/>
          </a:xfrm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3A5184D2-DCA1-4726-B18E-091E1E94E64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070" y="8119812"/>
              <a:ext cx="1644015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90E51084-405D-461E-8E80-37D7D89CCFF5}"/>
                </a:ext>
              </a:extLst>
            </p:cNvPr>
            <p:cNvCxnSpPr>
              <a:cxnSpLocks/>
            </p:cNvCxnSpPr>
            <p:nvPr/>
          </p:nvCxnSpPr>
          <p:spPr>
            <a:xfrm>
              <a:off x="1501070" y="7061616"/>
              <a:ext cx="1644015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596C7727-79DA-4D62-8354-8137C421340C}"/>
              </a:ext>
            </a:extLst>
          </p:cNvPr>
          <p:cNvSpPr txBox="1"/>
          <p:nvPr/>
        </p:nvSpPr>
        <p:spPr>
          <a:xfrm>
            <a:off x="15737445" y="36899722"/>
            <a:ext cx="144645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The proposed ACIM macro supports both MAC and six Boolean logic operations.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The row-shared IOG and quaternary-search ADC reduce peripheral overhead and improve area–latency efficiency.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Compared with recent CIM designs, this work achieves competitive energy efficiency of 33.8 TOPS/W.</a:t>
            </a: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5CAF6BFD-D6DF-4477-A32C-6659DBA8C1C0}"/>
              </a:ext>
            </a:extLst>
          </p:cNvPr>
          <p:cNvGrpSpPr/>
          <p:nvPr/>
        </p:nvGrpSpPr>
        <p:grpSpPr>
          <a:xfrm>
            <a:off x="15931359" y="35726542"/>
            <a:ext cx="13556456" cy="1146158"/>
            <a:chOff x="1501069" y="30761028"/>
            <a:chExt cx="13281727" cy="1146158"/>
          </a:xfrm>
        </p:grpSpPr>
        <p:sp>
          <p:nvSpPr>
            <p:cNvPr id="117" name="모서리가 둥근 직사각형 5">
              <a:extLst>
                <a:ext uri="{FF2B5EF4-FFF2-40B4-BE49-F238E27FC236}">
                  <a16:creationId xmlns:a16="http://schemas.microsoft.com/office/drawing/2014/main" id="{AE561AE5-56D2-4EEF-BD86-FC92EEFBA150}"/>
                </a:ext>
              </a:extLst>
            </p:cNvPr>
            <p:cNvSpPr/>
            <p:nvPr/>
          </p:nvSpPr>
          <p:spPr>
            <a:xfrm>
              <a:off x="1501069" y="30761028"/>
              <a:ext cx="13281723" cy="114615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910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Conclusion</a:t>
              </a:r>
              <a:endParaRPr lang="en-US" altLang="ko-KR" sz="6910" b="1" dirty="0">
                <a:ln w="28575">
                  <a:noFill/>
                  <a:prstDash val="dash"/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3BB1A333-485B-457D-9EF3-C4870D86B4C2}"/>
                </a:ext>
              </a:extLst>
            </p:cNvPr>
            <p:cNvGrpSpPr/>
            <p:nvPr/>
          </p:nvGrpSpPr>
          <p:grpSpPr>
            <a:xfrm>
              <a:off x="1501069" y="30805877"/>
              <a:ext cx="13281727" cy="1058196"/>
              <a:chOff x="1501070" y="7061616"/>
              <a:chExt cx="16440150" cy="1058196"/>
            </a:xfrm>
          </p:grpSpPr>
          <p:cxnSp>
            <p:nvCxnSpPr>
              <p:cNvPr id="119" name="직선 연결선 118">
                <a:extLst>
                  <a:ext uri="{FF2B5EF4-FFF2-40B4-BE49-F238E27FC236}">
                    <a16:creationId xmlns:a16="http://schemas.microsoft.com/office/drawing/2014/main" id="{CCC746DC-C24C-4433-B31E-E3A0D76CE2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1070" y="8119812"/>
                <a:ext cx="16440150" cy="0"/>
              </a:xfrm>
              <a:prstGeom prst="line">
                <a:avLst/>
              </a:prstGeom>
              <a:ln w="101600" cap="rnd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119">
                <a:extLst>
                  <a:ext uri="{FF2B5EF4-FFF2-40B4-BE49-F238E27FC236}">
                    <a16:creationId xmlns:a16="http://schemas.microsoft.com/office/drawing/2014/main" id="{5E37810D-83B9-44E4-9061-54AD1303EC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1070" y="7061616"/>
                <a:ext cx="16440150" cy="0"/>
              </a:xfrm>
              <a:prstGeom prst="line">
                <a:avLst/>
              </a:prstGeom>
              <a:ln w="101600" cap="rnd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178A8F81-C13F-4DB5-AFD3-936E91369BAD}"/>
              </a:ext>
            </a:extLst>
          </p:cNvPr>
          <p:cNvSpPr txBox="1"/>
          <p:nvPr/>
        </p:nvSpPr>
        <p:spPr>
          <a:xfrm>
            <a:off x="787398" y="35546406"/>
            <a:ext cx="144645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VMAC exhibits highly linear behavior across MAC values under FF/TT/SS corners.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ADC outputs accurately match MAC values, validating correct conversion.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33.8 TOPS/W (energy efficiency)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0.58 Ops/Trans (Boolean operations per transistor)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b="1"/>
              <a:t>89.81% inference accuracy for AND-based MAC operations (ResNet-18, CIFAR-10)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2E417A-18B0-4B1A-9642-1BF95627C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442" y="3850439"/>
            <a:ext cx="2004424" cy="20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366</Words>
  <Application>Microsoft Office PowerPoint</Application>
  <PresentationFormat>사용자 지정</PresentationFormat>
  <Paragraphs>39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고은비</cp:lastModifiedBy>
  <cp:revision>48</cp:revision>
  <dcterms:created xsi:type="dcterms:W3CDTF">2018-03-08T06:02:33Z</dcterms:created>
  <dcterms:modified xsi:type="dcterms:W3CDTF">2026-06-04T07:49:45Z</dcterms:modified>
</cp:coreProperties>
</file>