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</p:sldMasterIdLst>
  <p:sldIdLst>
    <p:sldId id="256" r:id="rId3"/>
  </p:sldIdLst>
  <p:sldSz cx="3027521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0D11"/>
    <a:srgbClr val="0848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43DA8F4-BA2A-0E40-92CD-3D7F69194436}" v="1" dt="2026-06-04T02:24:53.3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77" autoAdjust="0"/>
    <p:restoredTop sz="96301"/>
  </p:normalViewPr>
  <p:slideViewPr>
    <p:cSldViewPr snapToGrid="0">
      <p:cViewPr varScale="1">
        <p:scale>
          <a:sx n="19" d="100"/>
          <a:sy n="19" d="100"/>
        </p:scale>
        <p:origin x="4096" y="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65A3B-7A68-409E-AE0A-1C5C94DA30B8}" type="datetimeFigureOut">
              <a:rPr lang="ko-KR" altLang="en-US" smtClean="0"/>
              <a:t>2026. 6. 21.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C95F-9F4B-4FB8-BE1B-2364C684CA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403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65A3B-7A68-409E-AE0A-1C5C94DA30B8}" type="datetimeFigureOut">
              <a:rPr lang="ko-KR" altLang="en-US" smtClean="0"/>
              <a:t>2026. 6. 21.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C95F-9F4B-4FB8-BE1B-2364C684CA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2180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65A3B-7A68-409E-AE0A-1C5C94DA30B8}" type="datetimeFigureOut">
              <a:rPr lang="ko-KR" altLang="en-US" smtClean="0"/>
              <a:t>2026. 6. 21.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C95F-9F4B-4FB8-BE1B-2364C684CA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74722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911ED19-0AFB-4D3B-A61B-A1BE988F7D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84600" y="7005638"/>
            <a:ext cx="22706013" cy="1490186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CD503737-0B0D-4111-9ED3-4DDCB07899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84600" y="22482175"/>
            <a:ext cx="22706013" cy="10334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C50269E-D5A6-42EA-9569-756B753FF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60FE-C7B7-4266-BCB6-96A31C18DB18}" type="datetimeFigureOut">
              <a:rPr lang="ko-KR" altLang="en-US" smtClean="0"/>
              <a:t>2026. 6. 21.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EDCD4D6-4B21-4D9A-A8AF-433EE7183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6544B63-ACF6-4097-9665-C23086E76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A647-EFC2-4F26-9D30-51BA8FE7F1F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44568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AA02585-C8B6-4DD9-AC4F-830FB4EA6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88398F7-BACD-4A58-88B7-2227CC9E51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990C185-64C0-418A-BCFC-7DEDCD6BB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60FE-C7B7-4266-BCB6-96A31C18DB18}" type="datetimeFigureOut">
              <a:rPr lang="ko-KR" altLang="en-US" smtClean="0"/>
              <a:t>2026. 6. 21.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F58D56E-D4F7-47E8-A19A-9BC39D707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E00B9A9-1E97-4DBF-AD98-0701406FD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A647-EFC2-4F26-9D30-51BA8FE7F1F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15207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B96584A-13A0-4D13-A06E-72D382E13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5338" y="10671175"/>
            <a:ext cx="26112787" cy="1780540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3B2D6BE-D481-47FD-B36D-B5A2325652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65338" y="28644850"/>
            <a:ext cx="26112787" cy="93630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3983201-2E3C-4AA7-89F7-9FA66B1EF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60FE-C7B7-4266-BCB6-96A31C18DB18}" type="datetimeFigureOut">
              <a:rPr lang="ko-KR" altLang="en-US" smtClean="0"/>
              <a:t>2026. 6. 21.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D75CDE1-51D2-4413-A784-7E579C68F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00ACC09-BE24-44EC-9378-16E5346FD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A647-EFC2-4F26-9D30-51BA8FE7F1F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06447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E55F4B6-8C40-47DF-8091-00FF0A764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070F416-4B66-4EF3-9A16-700BFDAECB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81213" y="11395075"/>
            <a:ext cx="12979400" cy="2715736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FAE53372-6B35-4546-BBDC-C67734A904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213013" y="11395075"/>
            <a:ext cx="12980987" cy="2715736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1E6D597-DA6F-44E8-89A5-BC7D3AC5A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60FE-C7B7-4266-BCB6-96A31C18DB18}" type="datetimeFigureOut">
              <a:rPr lang="ko-KR" altLang="en-US" smtClean="0"/>
              <a:t>2026. 6. 21.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897F6CB-778B-4FA6-9F70-229EA4F5E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5B2C016-57AB-418A-A772-C9EC6BCFE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A647-EFC2-4F26-9D30-51BA8FE7F1F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56850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2AFC194-E94F-4959-90B0-4945E5362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5975" y="2279650"/>
            <a:ext cx="26111200" cy="82724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A06E831-4128-47A3-86F5-7A5843964A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85975" y="10493375"/>
            <a:ext cx="12807950" cy="51419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0C4007DE-8C99-4807-B05A-3ABF9CE741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085975" y="15635288"/>
            <a:ext cx="12807950" cy="22996525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D184C7CD-EC2E-402F-8B3F-1538D0C528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5327313" y="10493375"/>
            <a:ext cx="12869862" cy="51419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1DCA60DE-CF42-47AF-9FA8-8E11C93AFC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5327313" y="15635288"/>
            <a:ext cx="12869862" cy="22996525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17D2D1A6-A866-4D55-B0E1-5418A6953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60FE-C7B7-4266-BCB6-96A31C18DB18}" type="datetimeFigureOut">
              <a:rPr lang="ko-KR" altLang="en-US" smtClean="0"/>
              <a:t>2026. 6. 21.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E80AF8D5-C67F-4ABC-9194-19AD74664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EC6606EA-FC00-4D19-834A-942CA98A0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A647-EFC2-4F26-9D30-51BA8FE7F1F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44094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052651E-74BB-484C-A330-FB3AB1427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C61CCF4C-62C7-40E7-A30A-0939D6659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60FE-C7B7-4266-BCB6-96A31C18DB18}" type="datetimeFigureOut">
              <a:rPr lang="ko-KR" altLang="en-US" smtClean="0"/>
              <a:t>2026. 6. 21.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ED50D5BA-D25D-4C35-AA47-FA3FC2487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9C51F752-3D28-4D1A-B27E-79A141D9C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A647-EFC2-4F26-9D30-51BA8FE7F1F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89933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85AB8C19-A9CA-439C-82EA-071E9B6F1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60FE-C7B7-4266-BCB6-96A31C18DB18}" type="datetimeFigureOut">
              <a:rPr lang="ko-KR" altLang="en-US" smtClean="0"/>
              <a:t>2026. 6. 21.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A71029A3-E360-47BA-BC21-0DF654044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60F7F38-BF87-4D51-8D19-90709932C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A647-EFC2-4F26-9D30-51BA8FE7F1F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41667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E361E73-5DD4-495D-BF46-47336D724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5975" y="2854325"/>
            <a:ext cx="9764713" cy="99869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9940711-59C8-4004-9944-47225498A7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71450" y="6162675"/>
            <a:ext cx="15325725" cy="304180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AE9F907-2618-4720-B502-5B380B0043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085975" y="12841288"/>
            <a:ext cx="9764713" cy="237902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1C11D1B-BDC5-4251-A76F-E2E5448E8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60FE-C7B7-4266-BCB6-96A31C18DB18}" type="datetimeFigureOut">
              <a:rPr lang="ko-KR" altLang="en-US" smtClean="0"/>
              <a:t>2026. 6. 21.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5AC551B-BA06-4FF3-95B3-A5F40C609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9BC3978-E5D9-4746-96E3-35F4A90B4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A647-EFC2-4F26-9D30-51BA8FE7F1F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7783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65A3B-7A68-409E-AE0A-1C5C94DA30B8}" type="datetimeFigureOut">
              <a:rPr lang="ko-KR" altLang="en-US" smtClean="0"/>
              <a:t>2026. 6. 21.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C95F-9F4B-4FB8-BE1B-2364C684CA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18802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56E52AD-4BA5-4C47-B72E-D2C4196EE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5975" y="2854325"/>
            <a:ext cx="9764713" cy="99869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4A557B7-1D5E-473A-A029-ADDCDCC6CD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2871450" y="6162675"/>
            <a:ext cx="15325725" cy="304180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49618EC-29DB-4EC6-914A-0647CD004F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085975" y="12841288"/>
            <a:ext cx="9764713" cy="237902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F7CCCD2-0064-45A8-9912-54A7AAEFC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60FE-C7B7-4266-BCB6-96A31C18DB18}" type="datetimeFigureOut">
              <a:rPr lang="ko-KR" altLang="en-US" smtClean="0"/>
              <a:t>2026. 6. 21.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CB8BCB7-D0BD-43FC-8302-C38583216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A6A76C7-8EFB-44DA-AC95-C40EC6B7B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A647-EFC2-4F26-9D30-51BA8FE7F1F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02657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A707432-7454-4EAF-9DA3-BCAFB6BD9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62ACC47F-D891-419C-AF80-9019F38097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41C0E0D-D233-40F1-A0A0-352CD7B13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60FE-C7B7-4266-BCB6-96A31C18DB18}" type="datetimeFigureOut">
              <a:rPr lang="ko-KR" altLang="en-US" smtClean="0"/>
              <a:t>2026. 6. 21.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4980D44-CE83-4FC8-9D81-EFB01AC22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FA7A8DB-FEA6-4F44-B680-572DEBC7F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A647-EFC2-4F26-9D30-51BA8FE7F1F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17632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6602FC46-D0B7-4D80-BB34-215503495E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21666200" y="2279650"/>
            <a:ext cx="6527800" cy="3627278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05905FB-2068-403A-A6AD-8171024885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081213" y="2279650"/>
            <a:ext cx="19432587" cy="3627278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258EAC6-5EE6-4FE4-A574-9D82E5B9F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60FE-C7B7-4266-BCB6-96A31C18DB18}" type="datetimeFigureOut">
              <a:rPr lang="ko-KR" altLang="en-US" smtClean="0"/>
              <a:t>2026. 6. 21.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12CC18C-6E81-4D0B-9A5F-0741B72AC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D421F1A-8C8F-476C-A27D-B98F972C5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A647-EFC2-4F26-9D30-51BA8FE7F1F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25953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E873F63-30D8-4908-B1B0-0BC1A46E1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D5233350-BE32-45AC-8763-C12EB16FF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60FE-C7B7-4266-BCB6-96A31C18DB18}" type="datetimeFigureOut">
              <a:rPr lang="ko-KR" altLang="en-US" smtClean="0"/>
              <a:t>2026. 6. 21.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E689161-B8EE-450E-86A1-A3BE27772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EEC98B-8DC5-4759-87CF-227F88C15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A647-EFC2-4F26-9D30-51BA8FE7F1F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2505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65A3B-7A68-409E-AE0A-1C5C94DA30B8}" type="datetimeFigureOut">
              <a:rPr lang="ko-KR" altLang="en-US" smtClean="0"/>
              <a:t>2026. 6. 21.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C95F-9F4B-4FB8-BE1B-2364C684CA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5871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65A3B-7A68-409E-AE0A-1C5C94DA30B8}" type="datetimeFigureOut">
              <a:rPr lang="ko-KR" altLang="en-US" smtClean="0"/>
              <a:t>2026. 6. 21.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C95F-9F4B-4FB8-BE1B-2364C684CA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6346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65A3B-7A68-409E-AE0A-1C5C94DA30B8}" type="datetimeFigureOut">
              <a:rPr lang="ko-KR" altLang="en-US" smtClean="0"/>
              <a:t>2026. 6. 21.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C95F-9F4B-4FB8-BE1B-2364C684CA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1545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65A3B-7A68-409E-AE0A-1C5C94DA30B8}" type="datetimeFigureOut">
              <a:rPr lang="ko-KR" altLang="en-US" smtClean="0"/>
              <a:t>2026. 6. 21.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C95F-9F4B-4FB8-BE1B-2364C684CA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4118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65A3B-7A68-409E-AE0A-1C5C94DA30B8}" type="datetimeFigureOut">
              <a:rPr lang="ko-KR" altLang="en-US" smtClean="0"/>
              <a:t>2026. 6. 21.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C95F-9F4B-4FB8-BE1B-2364C684CA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1369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65A3B-7A68-409E-AE0A-1C5C94DA30B8}" type="datetimeFigureOut">
              <a:rPr lang="ko-KR" altLang="en-US" smtClean="0"/>
              <a:t>2026. 6. 21.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C95F-9F4B-4FB8-BE1B-2364C684CA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1704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65A3B-7A68-409E-AE0A-1C5C94DA30B8}" type="datetimeFigureOut">
              <a:rPr lang="ko-KR" altLang="en-US" smtClean="0"/>
              <a:t>2026. 6. 21.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C95F-9F4B-4FB8-BE1B-2364C684CA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5554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965A3B-7A68-409E-AE0A-1C5C94DA30B8}" type="datetimeFigureOut">
              <a:rPr lang="ko-KR" altLang="en-US" smtClean="0"/>
              <a:t>2026. 6. 21.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9FC95F-9F4B-4FB8-BE1B-2364C684CA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0378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3027487" rtl="0" eaLnBrk="1" latinLnBrk="1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1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0206CC58-7FE5-4DA9-A4B9-DBA103136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1213" y="2279650"/>
            <a:ext cx="26112787" cy="82724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0E42740-7859-40CB-9B0E-73127D8E4F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81213" y="11395075"/>
            <a:ext cx="26112787" cy="2715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31EAB75-E5D5-4004-B83F-47390B81F4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081213" y="39673213"/>
            <a:ext cx="6811962" cy="22780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2060FE-C7B7-4266-BCB6-96A31C18DB18}" type="datetimeFigureOut">
              <a:rPr lang="ko-KR" altLang="en-US" smtClean="0"/>
              <a:t>2026. 6. 21.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A3DA9EE-DD15-49C4-8261-FC0A951E89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028238" y="39673213"/>
            <a:ext cx="10218737" cy="22780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152CA66-D44E-4258-B0AE-BD8081C96F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382038" y="39673213"/>
            <a:ext cx="6811962" cy="22780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B5A647-EFC2-4F26-9D30-51BA8FE7F1F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4162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그림 58">
            <a:extLst>
              <a:ext uri="{FF2B5EF4-FFF2-40B4-BE49-F238E27FC236}">
                <a16:creationId xmlns:a16="http://schemas.microsoft.com/office/drawing/2014/main" id="{A3E2152E-7639-311B-808C-55787C5AC7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468"/>
            <a:ext cx="30275211" cy="4279861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F98338A-7917-FFFD-DEE2-EE549C1C68CC}"/>
              </a:ext>
            </a:extLst>
          </p:cNvPr>
          <p:cNvSpPr txBox="1"/>
          <p:nvPr/>
        </p:nvSpPr>
        <p:spPr>
          <a:xfrm>
            <a:off x="685800" y="3626066"/>
            <a:ext cx="28689299" cy="529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8800" dirty="0"/>
              <a:t>MXIMA: </a:t>
            </a:r>
            <a:r>
              <a:rPr lang="ko-KR" altLang="en-US" sz="8800" dirty="0" err="1"/>
              <a:t>Mixing</a:t>
            </a:r>
            <a:r>
              <a:rPr lang="ko-KR" altLang="en-US" sz="8800" dirty="0"/>
              <a:t> INT- and FP-</a:t>
            </a:r>
            <a:r>
              <a:rPr lang="ko-KR" altLang="en-US" sz="8800" dirty="0" err="1"/>
              <a:t>based</a:t>
            </a:r>
            <a:r>
              <a:rPr lang="ko-KR" altLang="en-US" sz="8800" dirty="0"/>
              <a:t> </a:t>
            </a:r>
            <a:r>
              <a:rPr lang="ko-KR" altLang="en-US" sz="8800" dirty="0" err="1"/>
              <a:t>Microscaling</a:t>
            </a:r>
            <a:r>
              <a:rPr lang="ko-KR" altLang="en-US" sz="8800" dirty="0"/>
              <a:t> </a:t>
            </a:r>
            <a:r>
              <a:rPr lang="ko-KR" altLang="en-US" sz="8800" dirty="0" err="1"/>
              <a:t>Formats</a:t>
            </a:r>
            <a:r>
              <a:rPr lang="ko-KR" altLang="en-US" sz="8800" dirty="0"/>
              <a:t> </a:t>
            </a:r>
            <a:r>
              <a:rPr lang="ko-KR" altLang="en-US" sz="8800" dirty="0" err="1"/>
              <a:t>for</a:t>
            </a:r>
            <a:r>
              <a:rPr lang="ko-KR" altLang="en-US" sz="8800" dirty="0"/>
              <a:t> </a:t>
            </a:r>
            <a:r>
              <a:rPr lang="ko-KR" altLang="en-US" sz="8800" dirty="0" err="1"/>
              <a:t>Designing</a:t>
            </a:r>
            <a:r>
              <a:rPr lang="ko-KR" altLang="en-US" sz="8800" dirty="0"/>
              <a:t> </a:t>
            </a:r>
            <a:r>
              <a:rPr lang="ko-KR" altLang="en-US" sz="8800" dirty="0" err="1"/>
              <a:t>Accurate</a:t>
            </a:r>
            <a:r>
              <a:rPr lang="ko-KR" altLang="en-US" sz="8800" dirty="0"/>
              <a:t> and </a:t>
            </a:r>
            <a:r>
              <a:rPr lang="ko-KR" altLang="en-US" sz="8800" dirty="0" err="1"/>
              <a:t>Efficient</a:t>
            </a:r>
            <a:r>
              <a:rPr lang="ko-KR" altLang="en-US" sz="8800" dirty="0"/>
              <a:t> </a:t>
            </a:r>
            <a:r>
              <a:rPr lang="ko-KR" altLang="en-US" sz="8800" dirty="0" err="1"/>
              <a:t>Training-Inference</a:t>
            </a:r>
            <a:r>
              <a:rPr lang="ko-KR" altLang="en-US" sz="8800" dirty="0"/>
              <a:t> </a:t>
            </a:r>
            <a:r>
              <a:rPr lang="ko-KR" altLang="en-US" sz="8800" dirty="0" err="1"/>
              <a:t>Accelerato</a:t>
            </a:r>
            <a:r>
              <a:rPr lang="ko-KR" altLang="en-US" sz="7200" dirty="0" err="1"/>
              <a:t>r</a:t>
            </a:r>
            <a:endParaRPr lang="en-US" altLang="ko-KR" sz="7200" dirty="0"/>
          </a:p>
          <a:p>
            <a:pPr algn="ctr"/>
            <a:r>
              <a:rPr lang="en-US" altLang="ko-KR" sz="5400" dirty="0" err="1"/>
              <a:t>Jahyun</a:t>
            </a:r>
            <a:r>
              <a:rPr lang="en-US" altLang="ko-KR" sz="5400" dirty="0"/>
              <a:t> Koo†, Dahoon Park∗ and </a:t>
            </a:r>
            <a:r>
              <a:rPr lang="en-US" altLang="ko-KR" sz="5400" dirty="0" err="1"/>
              <a:t>Jaeha</a:t>
            </a:r>
            <a:r>
              <a:rPr lang="en-US" altLang="ko-KR" sz="5400" dirty="0"/>
              <a:t> Kung∗</a:t>
            </a:r>
          </a:p>
          <a:p>
            <a:pPr algn="ctr"/>
            <a:r>
              <a:rPr lang="en-US" altLang="ko-KR" sz="5400" dirty="0"/>
              <a:t>∗ School of Electrical Engineering, Korea University, South Korea</a:t>
            </a:r>
          </a:p>
          <a:p>
            <a:pPr algn="ctr"/>
            <a:r>
              <a:rPr lang="en-US" altLang="ko-KR" sz="5400" dirty="0"/>
              <a:t>† School of Electrical Engineering and Computer Science, DGIST, South Korea</a:t>
            </a:r>
          </a:p>
        </p:txBody>
      </p:sp>
      <p:sp>
        <p:nvSpPr>
          <p:cNvPr id="5" name="모서리가 둥근 직사각형 19">
            <a:extLst>
              <a:ext uri="{FF2B5EF4-FFF2-40B4-BE49-F238E27FC236}">
                <a16:creationId xmlns:a16="http://schemas.microsoft.com/office/drawing/2014/main" id="{C5FDC9BB-1DB6-4CE0-7971-80C442B026F5}"/>
              </a:ext>
            </a:extLst>
          </p:cNvPr>
          <p:cNvSpPr/>
          <p:nvPr/>
        </p:nvSpPr>
        <p:spPr>
          <a:xfrm>
            <a:off x="2946398" y="15280651"/>
            <a:ext cx="24840574" cy="8247865"/>
          </a:xfrm>
          <a:prstGeom prst="roundRect">
            <a:avLst>
              <a:gd name="adj" fmla="val 6284"/>
            </a:avLst>
          </a:prstGeom>
          <a:noFill/>
          <a:ln w="12700" cap="flat" cmpd="sng" algn="ctr">
            <a:solidFill>
              <a:sysClr val="windowText" lastClr="00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defTabSz="3507730" latinLnBrk="1">
              <a:defRPr/>
            </a:pPr>
            <a:endParaRPr lang="en-US" altLang="ko-KR" sz="3200" kern="0" dirty="0">
              <a:ln w="28575">
                <a:noFill/>
                <a:prstDash val="dash"/>
              </a:ln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  <a:p>
            <a:pPr defTabSz="3507730" latinLnBrk="1">
              <a:defRPr/>
            </a:pPr>
            <a:endParaRPr lang="en-US" altLang="ko-KR" sz="3200" kern="0" dirty="0">
              <a:ln w="28575">
                <a:noFill/>
                <a:prstDash val="dash"/>
              </a:ln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  <a:p>
            <a:pPr defTabSz="3507730" latinLnBrk="1">
              <a:defRPr/>
            </a:pPr>
            <a:endParaRPr lang="en-US" altLang="ko-KR" sz="3200" kern="0" dirty="0">
              <a:ln w="28575">
                <a:noFill/>
                <a:prstDash val="dash"/>
              </a:ln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6" name="모서리가 둥근 직사각형 18">
            <a:extLst>
              <a:ext uri="{FF2B5EF4-FFF2-40B4-BE49-F238E27FC236}">
                <a16:creationId xmlns:a16="http://schemas.microsoft.com/office/drawing/2014/main" id="{04F5119F-1FD4-9AF8-6E03-27B58ADC1AE9}"/>
              </a:ext>
            </a:extLst>
          </p:cNvPr>
          <p:cNvSpPr/>
          <p:nvPr/>
        </p:nvSpPr>
        <p:spPr>
          <a:xfrm>
            <a:off x="2947024" y="8975389"/>
            <a:ext cx="24841197" cy="1361483"/>
          </a:xfrm>
          <a:prstGeom prst="roundRect">
            <a:avLst/>
          </a:prstGeom>
          <a:solidFill>
            <a:srgbClr val="699CD3"/>
          </a:solidFill>
          <a:ln w="12700" cap="flat" cmpd="sng" algn="ctr">
            <a:solidFill>
              <a:sysClr val="windowText" lastClr="00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lvl="0" defTabSz="3507730" latinLnBrk="1">
              <a:defRPr/>
            </a:pPr>
            <a:r>
              <a:rPr lang="en-US" altLang="ko-KR" sz="7200" dirty="0">
                <a:solidFill>
                  <a:schemeClr val="bg1"/>
                </a:solidFill>
              </a:rPr>
              <a:t>I. Introduction</a:t>
            </a:r>
            <a:endParaRPr kumimoji="0" lang="ko-KR" altLang="en-US" sz="7200" b="0" i="0" u="none" strike="noStrike" kern="0" cap="none" spc="0" normalizeH="0" baseline="0" noProof="0" dirty="0">
              <a:ln w="28575">
                <a:noFill/>
                <a:prstDash val="dash"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모서리가 둥근 직사각형 18">
            <a:extLst>
              <a:ext uri="{FF2B5EF4-FFF2-40B4-BE49-F238E27FC236}">
                <a16:creationId xmlns:a16="http://schemas.microsoft.com/office/drawing/2014/main" id="{6F8FC3D6-C4F1-104E-020F-AC5DE7DBE808}"/>
              </a:ext>
            </a:extLst>
          </p:cNvPr>
          <p:cNvSpPr/>
          <p:nvPr/>
        </p:nvSpPr>
        <p:spPr>
          <a:xfrm>
            <a:off x="2945772" y="37513871"/>
            <a:ext cx="24841200" cy="1360800"/>
          </a:xfrm>
          <a:prstGeom prst="roundRect">
            <a:avLst/>
          </a:prstGeom>
          <a:solidFill>
            <a:srgbClr val="699CD3"/>
          </a:solidFill>
          <a:ln w="12700" cap="flat" cmpd="sng" algn="ctr">
            <a:solidFill>
              <a:sysClr val="windowText" lastClr="00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lvl="0" defTabSz="3507730" latinLnBrk="1">
              <a:defRPr/>
            </a:pPr>
            <a:r>
              <a:rPr lang="en-US" altLang="ko-KR" sz="7200" dirty="0">
                <a:solidFill>
                  <a:schemeClr val="bg1"/>
                </a:solidFill>
              </a:rPr>
              <a:t>Ⅴ. Conclusion</a:t>
            </a:r>
            <a:endParaRPr kumimoji="0" lang="ko-KR" altLang="en-US" sz="7200" b="0" i="0" u="none" strike="noStrike" kern="0" cap="none" spc="0" normalizeH="0" baseline="0" noProof="0" dirty="0">
              <a:ln w="28575">
                <a:noFill/>
                <a:prstDash val="dash"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모서리가 둥근 직사각형 18">
            <a:extLst>
              <a:ext uri="{FF2B5EF4-FFF2-40B4-BE49-F238E27FC236}">
                <a16:creationId xmlns:a16="http://schemas.microsoft.com/office/drawing/2014/main" id="{57A9D750-A71B-22B0-1931-B41EC06440C5}"/>
              </a:ext>
            </a:extLst>
          </p:cNvPr>
          <p:cNvSpPr/>
          <p:nvPr/>
        </p:nvSpPr>
        <p:spPr>
          <a:xfrm>
            <a:off x="2947024" y="13737082"/>
            <a:ext cx="24840574" cy="1360800"/>
          </a:xfrm>
          <a:prstGeom prst="roundRect">
            <a:avLst/>
          </a:prstGeom>
          <a:solidFill>
            <a:srgbClr val="699CD3"/>
          </a:solidFill>
          <a:ln w="12700" cap="flat" cmpd="sng" algn="ctr">
            <a:solidFill>
              <a:sysClr val="windowText" lastClr="00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lvl="0" defTabSz="3507730" latinLnBrk="1">
              <a:defRPr/>
            </a:pPr>
            <a:r>
              <a:rPr lang="en-US" altLang="ko-KR" sz="7200" dirty="0">
                <a:solidFill>
                  <a:schemeClr val="bg1"/>
                </a:solidFill>
              </a:rPr>
              <a:t>II. Basic Idea</a:t>
            </a:r>
            <a:endParaRPr kumimoji="0" lang="ko-KR" altLang="en-US" sz="7200" b="0" i="0" u="none" strike="noStrike" kern="0" cap="none" spc="0" normalizeH="0" baseline="0" noProof="0" dirty="0">
              <a:ln w="28575">
                <a:noFill/>
                <a:prstDash val="dash"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1" name="모서리가 둥근 직사각형 18">
            <a:extLst>
              <a:ext uri="{FF2B5EF4-FFF2-40B4-BE49-F238E27FC236}">
                <a16:creationId xmlns:a16="http://schemas.microsoft.com/office/drawing/2014/main" id="{3D11AE9B-7CC8-E56D-19AA-7D5CE04D768A}"/>
              </a:ext>
            </a:extLst>
          </p:cNvPr>
          <p:cNvSpPr/>
          <p:nvPr/>
        </p:nvSpPr>
        <p:spPr>
          <a:xfrm>
            <a:off x="2946398" y="23994602"/>
            <a:ext cx="11751733" cy="1360800"/>
          </a:xfrm>
          <a:prstGeom prst="roundRect">
            <a:avLst/>
          </a:prstGeom>
          <a:solidFill>
            <a:srgbClr val="699CD3"/>
          </a:solidFill>
          <a:ln w="12700" cap="flat" cmpd="sng" algn="ctr">
            <a:solidFill>
              <a:sysClr val="windowText" lastClr="00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lvl="0" defTabSz="3507730" latinLnBrk="1">
              <a:defRPr/>
            </a:pPr>
            <a:r>
              <a:rPr lang="en-US" altLang="ko-KR" sz="7200">
                <a:solidFill>
                  <a:schemeClr val="bg1"/>
                </a:solidFill>
              </a:rPr>
              <a:t>III. MXIMA Multiplier</a:t>
            </a:r>
            <a:endParaRPr kumimoji="0" lang="ko-KR" altLang="en-US" sz="7200" b="0" i="0" u="none" strike="noStrike" kern="0" cap="none" spc="0" normalizeH="0" baseline="0" noProof="0" dirty="0">
              <a:ln w="28575">
                <a:noFill/>
                <a:prstDash val="dash"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3" name="모서리가 둥근 직사각형 17">
            <a:extLst>
              <a:ext uri="{FF2B5EF4-FFF2-40B4-BE49-F238E27FC236}">
                <a16:creationId xmlns:a16="http://schemas.microsoft.com/office/drawing/2014/main" id="{BDFEE40D-2E6D-FE02-B947-D454E8AD60AA}"/>
              </a:ext>
            </a:extLst>
          </p:cNvPr>
          <p:cNvSpPr/>
          <p:nvPr/>
        </p:nvSpPr>
        <p:spPr>
          <a:xfrm>
            <a:off x="2945772" y="39008346"/>
            <a:ext cx="24841200" cy="1947731"/>
          </a:xfrm>
          <a:prstGeom prst="roundRect">
            <a:avLst/>
          </a:prstGeom>
          <a:noFill/>
          <a:ln w="12700" cap="flat" cmpd="sng" algn="ctr">
            <a:solidFill>
              <a:sysClr val="windowText" lastClr="00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571500" marR="0" lvl="0" indent="-571500" defTabSz="350773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sz="3200" kern="0" dirty="0">
                <a:ln w="28575">
                  <a:noFill/>
                  <a:prstDash val="dash"/>
                </a:ln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rPr>
              <a:t>We proposed MXIF, a hybrid MX format that incorporates both MXINT and MXFP, boosting accuracy for both training and inference. </a:t>
            </a:r>
          </a:p>
          <a:p>
            <a:pPr marL="571500" marR="0" lvl="0" indent="-571500" defTabSz="350773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sz="3200" kern="0" dirty="0">
                <a:ln w="28575">
                  <a:noFill/>
                  <a:prstDash val="dash"/>
                </a:ln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rPr>
              <a:t>Our MXIMA multiplier modifies the existing INT7 multiplier to perform both mantissa multiplication and exponent addition to switch between four operation modes, i.e., INT×INT, INT×FP, FP×INT, and FP×FP. </a:t>
            </a:r>
          </a:p>
          <a:p>
            <a:pPr marL="571500" marR="0" lvl="0" indent="-571500" defTabSz="350773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sz="3200" kern="0" dirty="0">
                <a:ln w="28575">
                  <a:noFill/>
                  <a:prstDash val="dash"/>
                </a:ln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rPr>
              <a:t>The MXIMA PEs achieve similar performance to BF16 PEs while reducing area and power consumption by 26.6% and 9.8%.</a:t>
            </a:r>
          </a:p>
        </p:txBody>
      </p:sp>
      <p:sp>
        <p:nvSpPr>
          <p:cNvPr id="15" name="모서리가 둥근 직사각형 17">
            <a:extLst>
              <a:ext uri="{FF2B5EF4-FFF2-40B4-BE49-F238E27FC236}">
                <a16:creationId xmlns:a16="http://schemas.microsoft.com/office/drawing/2014/main" id="{FAD93724-2766-13E8-3DF0-5A0050CCF7FA}"/>
              </a:ext>
            </a:extLst>
          </p:cNvPr>
          <p:cNvSpPr/>
          <p:nvPr/>
        </p:nvSpPr>
        <p:spPr>
          <a:xfrm>
            <a:off x="2946401" y="10584095"/>
            <a:ext cx="24841197" cy="2905764"/>
          </a:xfrm>
          <a:prstGeom prst="roundRect">
            <a:avLst/>
          </a:prstGeom>
          <a:noFill/>
          <a:ln w="12700" cap="flat" cmpd="sng" algn="ctr">
            <a:solidFill>
              <a:sysClr val="windowText" lastClr="00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lvl="0" defTabSz="3507730" latinLnBrk="1">
              <a:defRPr/>
            </a:pPr>
            <a:r>
              <a:rPr lang="en-US" altLang="ko-KR" sz="4000" kern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The MX format can be categorized into two types</a:t>
            </a:r>
            <a:br>
              <a:rPr lang="en-US" altLang="ko-KR" sz="4000" kern="0">
                <a:ln w="28575">
                  <a:noFill/>
                  <a:prstDash val="dash"/>
                </a:ln>
                <a:solidFill>
                  <a:prstClr val="black"/>
                </a:solidFill>
              </a:rPr>
            </a:br>
            <a:r>
              <a:rPr lang="en-US" altLang="ko-KR" sz="4000" kern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  (i) MXINT which focuses on a high precision consisting only of mantissa bits.</a:t>
            </a:r>
          </a:p>
          <a:p>
            <a:pPr lvl="0" defTabSz="3507730" latinLnBrk="1">
              <a:defRPr/>
            </a:pPr>
            <a:r>
              <a:rPr lang="en-US" altLang="ko-KR" sz="4000" kern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  (ii) MXFP which focuses on a wider dynamic range by allowing local exponent bits.</a:t>
            </a:r>
            <a:endParaRPr lang="en-US" altLang="ko-KR" sz="4000" kern="0">
              <a:ln w="28575">
                <a:noFill/>
                <a:prstDash val="dash"/>
              </a:ln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  <a:p>
            <a:pPr lvl="0" defTabSz="3507730" latinLnBrk="1">
              <a:defRPr/>
            </a:pPr>
            <a:r>
              <a:rPr lang="en-US" altLang="ko-KR" sz="4000" kern="0">
                <a:ln w="28575">
                  <a:noFill/>
                  <a:prstDash val="dash"/>
                </a:ln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rPr>
              <a:t>We</a:t>
            </a:r>
            <a:r>
              <a:rPr lang="ko-KR" altLang="en-US" sz="4000" kern="0">
                <a:ln w="28575">
                  <a:noFill/>
                  <a:prstDash val="dash"/>
                </a:ln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rPr>
              <a:t> </a:t>
            </a:r>
            <a:r>
              <a:rPr lang="en-US" altLang="ko-KR" sz="4000" kern="0">
                <a:ln w="28575">
                  <a:noFill/>
                  <a:prstDash val="dash"/>
                </a:ln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rPr>
              <a:t>proposed</a:t>
            </a:r>
            <a:r>
              <a:rPr lang="ko-KR" altLang="en-US" sz="4000" kern="0">
                <a:ln w="28575">
                  <a:noFill/>
                  <a:prstDash val="dash"/>
                </a:ln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rPr>
              <a:t> </a:t>
            </a:r>
            <a:r>
              <a:rPr lang="en-US" altLang="ko-KR" sz="4000" kern="0">
                <a:ln w="28575">
                  <a:noFill/>
                  <a:prstDash val="dash"/>
                </a:ln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rPr>
              <a:t>a novel hybrid MX format (MXIF), that combines the advantages of both MXINT and MXFP.</a:t>
            </a:r>
            <a:endParaRPr lang="en-US" altLang="ko-KR" sz="4000" kern="0" dirty="0">
              <a:ln w="28575">
                <a:noFill/>
                <a:prstDash val="dash"/>
              </a:ln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pic>
        <p:nvPicPr>
          <p:cNvPr id="33" name="그림 32">
            <a:extLst>
              <a:ext uri="{FF2B5EF4-FFF2-40B4-BE49-F238E27FC236}">
                <a16:creationId xmlns:a16="http://schemas.microsoft.com/office/drawing/2014/main" id="{9745EDC8-2690-E134-BB10-A169B664C3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5311" y="15671323"/>
            <a:ext cx="18490093" cy="7225120"/>
          </a:xfrm>
          <a:prstGeom prst="rect">
            <a:avLst/>
          </a:prstGeom>
        </p:spPr>
      </p:pic>
      <p:sp>
        <p:nvSpPr>
          <p:cNvPr id="34" name="모서리가 둥근 직사각형 19">
            <a:extLst>
              <a:ext uri="{FF2B5EF4-FFF2-40B4-BE49-F238E27FC236}">
                <a16:creationId xmlns:a16="http://schemas.microsoft.com/office/drawing/2014/main" id="{11C3C401-672F-4F14-A623-8F9FD25579BC}"/>
              </a:ext>
            </a:extLst>
          </p:cNvPr>
          <p:cNvSpPr/>
          <p:nvPr/>
        </p:nvSpPr>
        <p:spPr>
          <a:xfrm>
            <a:off x="2946398" y="25565499"/>
            <a:ext cx="11751733" cy="11692426"/>
          </a:xfrm>
          <a:prstGeom prst="roundRect">
            <a:avLst>
              <a:gd name="adj" fmla="val 6284"/>
            </a:avLst>
          </a:prstGeom>
          <a:noFill/>
          <a:ln w="12700" cap="flat" cmpd="sng" algn="ctr">
            <a:solidFill>
              <a:sysClr val="windowText" lastClr="00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defTabSz="3507730" latinLnBrk="1">
              <a:defRPr/>
            </a:pPr>
            <a:endParaRPr lang="en-US" altLang="ko-KR" sz="3200" kern="0" dirty="0">
              <a:ln w="28575">
                <a:noFill/>
                <a:prstDash val="dash"/>
              </a:ln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  <a:p>
            <a:pPr defTabSz="3507730" latinLnBrk="1">
              <a:defRPr/>
            </a:pPr>
            <a:endParaRPr lang="en-US" altLang="ko-KR" sz="3200" kern="0" dirty="0">
              <a:ln w="28575">
                <a:noFill/>
                <a:prstDash val="dash"/>
              </a:ln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  <a:p>
            <a:pPr defTabSz="3507730" latinLnBrk="1">
              <a:defRPr/>
            </a:pPr>
            <a:endParaRPr lang="en-US" altLang="ko-KR" sz="3200" kern="0" dirty="0">
              <a:ln w="28575">
                <a:noFill/>
                <a:prstDash val="dash"/>
              </a:ln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35" name="모서리가 둥근 직사각형 18">
            <a:extLst>
              <a:ext uri="{FF2B5EF4-FFF2-40B4-BE49-F238E27FC236}">
                <a16:creationId xmlns:a16="http://schemas.microsoft.com/office/drawing/2014/main" id="{F7792E02-E392-ED82-B6E1-9F1D570A636C}"/>
              </a:ext>
            </a:extLst>
          </p:cNvPr>
          <p:cNvSpPr/>
          <p:nvPr/>
        </p:nvSpPr>
        <p:spPr>
          <a:xfrm>
            <a:off x="16035239" y="23994602"/>
            <a:ext cx="11751733" cy="1360800"/>
          </a:xfrm>
          <a:prstGeom prst="roundRect">
            <a:avLst/>
          </a:prstGeom>
          <a:solidFill>
            <a:srgbClr val="699CD3"/>
          </a:solidFill>
          <a:ln w="12700" cap="flat" cmpd="sng" algn="ctr">
            <a:solidFill>
              <a:sysClr val="windowText" lastClr="00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lvl="0" defTabSz="3507730" latinLnBrk="1">
              <a:defRPr/>
            </a:pPr>
            <a:r>
              <a:rPr lang="en-US" altLang="ko-KR" sz="7200" dirty="0">
                <a:solidFill>
                  <a:schemeClr val="bg1"/>
                </a:solidFill>
              </a:rPr>
              <a:t>Ⅳ. Results</a:t>
            </a:r>
            <a:endParaRPr kumimoji="0" lang="ko-KR" altLang="en-US" sz="7200" b="0" i="0" u="none" strike="noStrike" kern="0" cap="none" spc="0" normalizeH="0" baseline="0" noProof="0" dirty="0">
              <a:ln w="28575">
                <a:noFill/>
                <a:prstDash val="dash"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6" name="모서리가 둥근 직사각형 19">
            <a:extLst>
              <a:ext uri="{FF2B5EF4-FFF2-40B4-BE49-F238E27FC236}">
                <a16:creationId xmlns:a16="http://schemas.microsoft.com/office/drawing/2014/main" id="{81010C54-D092-9A11-BC9D-18D449D23843}"/>
              </a:ext>
            </a:extLst>
          </p:cNvPr>
          <p:cNvSpPr/>
          <p:nvPr/>
        </p:nvSpPr>
        <p:spPr>
          <a:xfrm>
            <a:off x="16035239" y="25877525"/>
            <a:ext cx="11751733" cy="12046827"/>
          </a:xfrm>
          <a:prstGeom prst="roundRect">
            <a:avLst>
              <a:gd name="adj" fmla="val 6284"/>
            </a:avLst>
          </a:prstGeom>
          <a:noFill/>
          <a:ln w="12700" cap="flat" cmpd="sng" algn="ctr">
            <a:solidFill>
              <a:sysClr val="windowText" lastClr="00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defTabSz="3507730" latinLnBrk="1">
              <a:defRPr/>
            </a:pPr>
            <a:endParaRPr lang="en-US" altLang="ko-KR" sz="3200" kern="0" dirty="0">
              <a:ln w="28575">
                <a:noFill/>
                <a:prstDash val="dash"/>
              </a:ln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  <a:p>
            <a:pPr defTabSz="3507730" latinLnBrk="1">
              <a:defRPr/>
            </a:pPr>
            <a:endParaRPr lang="en-US" altLang="ko-KR" sz="3200" kern="0" dirty="0">
              <a:ln w="28575">
                <a:noFill/>
                <a:prstDash val="dash"/>
              </a:ln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  <a:p>
            <a:pPr defTabSz="3507730" latinLnBrk="1">
              <a:defRPr/>
            </a:pPr>
            <a:endParaRPr lang="en-US" altLang="ko-KR" sz="3200" kern="0" dirty="0">
              <a:ln w="28575">
                <a:noFill/>
                <a:prstDash val="dash"/>
              </a:ln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43AC68D-B740-55C3-4BA1-C4CF36DCD8D5}"/>
              </a:ext>
            </a:extLst>
          </p:cNvPr>
          <p:cNvSpPr txBox="1"/>
          <p:nvPr/>
        </p:nvSpPr>
        <p:spPr>
          <a:xfrm>
            <a:off x="21754317" y="15631633"/>
            <a:ext cx="6032655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3507730" latinLnBrk="1">
              <a:defRPr/>
            </a:pPr>
            <a:r>
              <a:rPr lang="en-US" altLang="ko-KR" sz="4000" kern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MXINT causes underflow (</a:t>
            </a:r>
            <a:r>
              <a:rPr lang="en-US" altLang="ko-KR" sz="4000" kern="0">
                <a:ln w="28575">
                  <a:noFill/>
                  <a:prstDash val="dash"/>
                </a:ln>
                <a:solidFill>
                  <a:srgbClr val="084886"/>
                </a:solidFill>
              </a:rPr>
              <a:t>Blue value</a:t>
            </a:r>
            <a:r>
              <a:rPr lang="en-US" altLang="ko-KR" sz="4000" kern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)</a:t>
            </a:r>
          </a:p>
          <a:p>
            <a:pPr lvl="0" defTabSz="3507730" latinLnBrk="1">
              <a:defRPr/>
            </a:pPr>
            <a:endParaRPr lang="en-US" altLang="ko-KR" sz="4000" kern="0">
              <a:ln w="28575">
                <a:noFill/>
                <a:prstDash val="dash"/>
              </a:ln>
              <a:solidFill>
                <a:prstClr val="black"/>
              </a:solidFill>
            </a:endParaRPr>
          </a:p>
          <a:p>
            <a:pPr lvl="0" defTabSz="3507730" latinLnBrk="1">
              <a:defRPr/>
            </a:pPr>
            <a:r>
              <a:rPr lang="en-US" altLang="ko-KR" sz="4000" kern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MXFP hurts outliers</a:t>
            </a:r>
          </a:p>
          <a:p>
            <a:pPr lvl="0" defTabSz="3507730" latinLnBrk="1">
              <a:defRPr/>
            </a:pPr>
            <a:r>
              <a:rPr lang="en-US" altLang="ko-KR" sz="4000" kern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(</a:t>
            </a:r>
            <a:r>
              <a:rPr lang="en-US" altLang="ko-KR" sz="4000" kern="0">
                <a:ln w="28575">
                  <a:noFill/>
                  <a:prstDash val="dash"/>
                </a:ln>
                <a:solidFill>
                  <a:srgbClr val="E50D11"/>
                </a:solidFill>
              </a:rPr>
              <a:t>Red value</a:t>
            </a:r>
            <a:r>
              <a:rPr lang="en-US" altLang="ko-KR" sz="4000" kern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)</a:t>
            </a:r>
          </a:p>
          <a:p>
            <a:pPr lvl="0" defTabSz="3507730" latinLnBrk="1">
              <a:defRPr/>
            </a:pPr>
            <a:endParaRPr lang="en-US" altLang="ko-KR" sz="4000" kern="0">
              <a:ln w="28575">
                <a:noFill/>
                <a:prstDash val="dash"/>
              </a:ln>
              <a:solidFill>
                <a:prstClr val="black"/>
              </a:solidFill>
            </a:endParaRPr>
          </a:p>
          <a:p>
            <a:pPr lvl="0" defTabSz="3507730" latinLnBrk="1">
              <a:defRPr/>
            </a:pPr>
            <a:r>
              <a:rPr lang="en-US" altLang="ko-KR" sz="4000" kern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 MXIF mixed format</a:t>
            </a:r>
          </a:p>
          <a:p>
            <a:pPr lvl="0" defTabSz="3507730" latinLnBrk="1">
              <a:defRPr/>
            </a:pPr>
            <a:r>
              <a:rPr lang="en-US" altLang="ko-KR" sz="4000" kern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INT7 (      =1) + FP7 (      =0)</a:t>
            </a:r>
          </a:p>
          <a:p>
            <a:pPr lvl="0" defTabSz="3507730" latinLnBrk="1">
              <a:defRPr/>
            </a:pPr>
            <a:endParaRPr lang="en-US" altLang="ko-KR" sz="4000" kern="0">
              <a:ln w="28575">
                <a:noFill/>
                <a:prstDash val="dash"/>
              </a:ln>
              <a:solidFill>
                <a:prstClr val="black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B74663D2-5BE9-B7C9-9E0F-D6F4C60DD26B}"/>
              </a:ext>
            </a:extLst>
          </p:cNvPr>
          <p:cNvSpPr/>
          <p:nvPr/>
        </p:nvSpPr>
        <p:spPr>
          <a:xfrm>
            <a:off x="23076897" y="20038821"/>
            <a:ext cx="536637" cy="524145"/>
          </a:xfrm>
          <a:prstGeom prst="rect">
            <a:avLst/>
          </a:prstGeom>
          <a:solidFill>
            <a:schemeClr val="accent2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5EA354E8-05CF-CC82-B4D5-245F7EAE2ACF}"/>
              </a:ext>
            </a:extLst>
          </p:cNvPr>
          <p:cNvSpPr/>
          <p:nvPr/>
        </p:nvSpPr>
        <p:spPr>
          <a:xfrm>
            <a:off x="25955562" y="20038821"/>
            <a:ext cx="536637" cy="524145"/>
          </a:xfrm>
          <a:prstGeom prst="rect">
            <a:avLst/>
          </a:prstGeom>
          <a:solidFill>
            <a:schemeClr val="accent2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/>
              <a:t>  </a:t>
            </a:r>
            <a:endParaRPr lang="ko-KR" altLang="en-US"/>
          </a:p>
        </p:txBody>
      </p:sp>
      <p:pic>
        <p:nvPicPr>
          <p:cNvPr id="42" name="그림 41">
            <a:extLst>
              <a:ext uri="{FF2B5EF4-FFF2-40B4-BE49-F238E27FC236}">
                <a16:creationId xmlns:a16="http://schemas.microsoft.com/office/drawing/2014/main" id="{8D00856A-3CD7-2BE3-131F-4D9990C2D6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7532" y="25741134"/>
            <a:ext cx="9787268" cy="6798220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4FB761E1-D542-67B2-C236-897DD58307B1}"/>
              </a:ext>
            </a:extLst>
          </p:cNvPr>
          <p:cNvSpPr txBox="1"/>
          <p:nvPr/>
        </p:nvSpPr>
        <p:spPr>
          <a:xfrm>
            <a:off x="4197532" y="32479829"/>
            <a:ext cx="1175173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3507730" latinLnBrk="1">
              <a:defRPr/>
            </a:pPr>
            <a:r>
              <a:rPr lang="en-US" altLang="ko-KR" sz="4000" b="1" kern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MXIMA Multiplier</a:t>
            </a:r>
            <a:r>
              <a:rPr lang="en-US" altLang="ko-KR" sz="4000" kern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: Reusing INT7 Multiplier</a:t>
            </a:r>
          </a:p>
        </p:txBody>
      </p:sp>
      <p:pic>
        <p:nvPicPr>
          <p:cNvPr id="49" name="그림 48" descr="텍스트, 폰트, 스크린샷, 번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ABA73D2-FC91-1559-D21C-20D639FD40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1307" y="30827284"/>
            <a:ext cx="10446824" cy="3145188"/>
          </a:xfrm>
          <a:prstGeom prst="rect">
            <a:avLst/>
          </a:prstGeom>
        </p:spPr>
      </p:pic>
      <p:pic>
        <p:nvPicPr>
          <p:cNvPr id="50" name="그림 49" descr="텍스트, 직사각형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4D160C7-EDD6-4D04-B6B3-7C0EEBF733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3764" y="34092199"/>
            <a:ext cx="3268802" cy="3145188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7A680189-8267-AE8B-11B5-BBCB773A8C12}"/>
              </a:ext>
            </a:extLst>
          </p:cNvPr>
          <p:cNvSpPr txBox="1"/>
          <p:nvPr/>
        </p:nvSpPr>
        <p:spPr>
          <a:xfrm>
            <a:off x="20074521" y="34193754"/>
            <a:ext cx="726341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600" dirty="0">
                <a:effectLst/>
                <a:cs typeface="Times New Roman" panose="02020603050405020304" pitchFamily="18" charset="0"/>
              </a:rPr>
              <a:t>We fabricated a chip in a 200 MHz environment. </a:t>
            </a:r>
          </a:p>
          <a:p>
            <a:r>
              <a:rPr lang="en-US" altLang="ko-KR" sz="3600" dirty="0">
                <a:effectLst/>
                <a:cs typeface="Times New Roman" panose="02020603050405020304" pitchFamily="18" charset="0"/>
              </a:rPr>
              <a:t>(Samsung FD-SOI, 28nm) </a:t>
            </a:r>
          </a:p>
          <a:p>
            <a:br>
              <a:rPr lang="en-US" altLang="ko-KR" sz="3600" dirty="0">
                <a:effectLst/>
                <a:cs typeface="Times New Roman" panose="02020603050405020304" pitchFamily="18" charset="0"/>
              </a:rPr>
            </a:br>
            <a:r>
              <a:rPr lang="en-US" altLang="ko-KR" sz="3600" dirty="0">
                <a:effectLst/>
                <a:cs typeface="Times New Roman" panose="02020603050405020304" pitchFamily="18" charset="0"/>
              </a:rPr>
              <a:t>The physical area is 1200×800 μm</a:t>
            </a:r>
            <a:r>
              <a:rPr lang="en-US" altLang="ko-KR" sz="3600" baseline="30000" dirty="0">
                <a:effectLst/>
                <a:cs typeface="Times New Roman" panose="02020603050405020304" pitchFamily="18" charset="0"/>
              </a:rPr>
              <a:t>2</a:t>
            </a:r>
            <a:endParaRPr lang="ko-KR" altLang="en-US" sz="3600" dirty="0"/>
          </a:p>
        </p:txBody>
      </p:sp>
      <p:pic>
        <p:nvPicPr>
          <p:cNvPr id="55" name="그림 54">
            <a:extLst>
              <a:ext uri="{FF2B5EF4-FFF2-40B4-BE49-F238E27FC236}">
                <a16:creationId xmlns:a16="http://schemas.microsoft.com/office/drawing/2014/main" id="{2BB8FDFB-4BA1-6077-CAE4-A1CEF36227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40316" y="26634809"/>
            <a:ext cx="1179763" cy="294942"/>
          </a:xfrm>
          <a:prstGeom prst="rect">
            <a:avLst/>
          </a:prstGeom>
        </p:spPr>
      </p:pic>
      <p:pic>
        <p:nvPicPr>
          <p:cNvPr id="56" name="그림 55" descr="텍스트, 스크린샷, 폰트, 번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6E2568C-8804-6413-A8BD-0B7FFC54290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1307" y="26989024"/>
            <a:ext cx="10546020" cy="3678995"/>
          </a:xfrm>
          <a:prstGeom prst="rect">
            <a:avLst/>
          </a:prstGeom>
        </p:spPr>
      </p:pic>
      <p:pic>
        <p:nvPicPr>
          <p:cNvPr id="57" name="그림 56" descr="텍스트, 스크린샷, 폰트, 번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D2B5473-0623-A7BB-6269-C9307C3F72A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83"/>
          <a:stretch>
            <a:fillRect/>
          </a:stretch>
        </p:blipFill>
        <p:spPr>
          <a:xfrm>
            <a:off x="3396056" y="33297567"/>
            <a:ext cx="10852415" cy="2915634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0789E928-9C18-4461-9471-8230A55800D3}"/>
              </a:ext>
            </a:extLst>
          </p:cNvPr>
          <p:cNvSpPr txBox="1"/>
          <p:nvPr/>
        </p:nvSpPr>
        <p:spPr>
          <a:xfrm>
            <a:off x="5250413" y="36287234"/>
            <a:ext cx="768150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3507730" latinLnBrk="1">
              <a:defRPr/>
            </a:pPr>
            <a:r>
              <a:rPr lang="en-US" altLang="ko-KR" sz="40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Compared Multiplier and PE Unit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D663FF9-337C-699B-524C-B01F9B500C8F}"/>
              </a:ext>
            </a:extLst>
          </p:cNvPr>
          <p:cNvSpPr txBox="1"/>
          <p:nvPr/>
        </p:nvSpPr>
        <p:spPr>
          <a:xfrm>
            <a:off x="16121214" y="26257248"/>
            <a:ext cx="117517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3507730" latinLnBrk="1">
              <a:defRPr/>
            </a:pPr>
            <a:r>
              <a:rPr lang="en-US" altLang="ko-KR" sz="40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MXIF8 can support training/inference </a:t>
            </a:r>
            <a:r>
              <a:rPr lang="en" altLang="ko-KR" sz="4000" dirty="0"/>
              <a:t>simultaneously</a:t>
            </a:r>
            <a:endParaRPr lang="en-US" altLang="ko-KR" sz="4000" kern="0" dirty="0">
              <a:ln w="28575">
                <a:noFill/>
                <a:prstDash val="dash"/>
              </a:ln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3479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264</TotalTime>
  <Words>290</Words>
  <Application>Microsoft Macintosh PowerPoint</Application>
  <PresentationFormat>사용자 지정</PresentationFormat>
  <Paragraphs>32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맑은 고딕</vt:lpstr>
      <vt:lpstr>Arial</vt:lpstr>
      <vt:lpstr>Calibri</vt:lpstr>
      <vt:lpstr>Calibri Light</vt:lpstr>
      <vt:lpstr>Times New Roman</vt:lpstr>
      <vt:lpstr>Office 테마</vt:lpstr>
      <vt:lpstr>디자인 사용자 지정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 영지</dc:creator>
  <cp:lastModifiedBy>박다훈[ 대학원박사과정수료연구(재학) / 전기전자공학과 ]</cp:lastModifiedBy>
  <cp:revision>4</cp:revision>
  <dcterms:created xsi:type="dcterms:W3CDTF">2019-05-23T01:50:43Z</dcterms:created>
  <dcterms:modified xsi:type="dcterms:W3CDTF">2026-06-21T15:17:32Z</dcterms:modified>
</cp:coreProperties>
</file>