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30275213" cy="42803763"/>
  <p:notesSz cx="6858000" cy="9144000"/>
  <p:defaultTextStyle>
    <a:defPPr>
      <a:defRPr lang="ko-KR"/>
    </a:defPPr>
    <a:lvl1pPr marL="0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D3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8" autoAdjust="0"/>
    <p:restoredTop sz="94660"/>
  </p:normalViewPr>
  <p:slideViewPr>
    <p:cSldViewPr snapToGrid="0">
      <p:cViewPr varScale="1">
        <p:scale>
          <a:sx n="18" d="100"/>
          <a:sy n="18" d="100"/>
        </p:scale>
        <p:origin x="54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299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510A68-AB16-4475-AD20-48F52644D0F9}" type="datetimeFigureOut">
              <a:rPr lang="ko-KR" altLang="en-US" smtClean="0"/>
              <a:t>2026-04-08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EBD1C9-92BA-455D-A623-D350265934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5524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0CB4E-6FA7-43A9-8C9F-DD0C6E95B116}" type="datetimeFigureOut">
              <a:rPr lang="ko-KR" altLang="en-US" smtClean="0"/>
              <a:t>2026-04-08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5E340-21E0-402F-8489-5A9DC846A5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2927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E0CB4E-6FA7-43A9-8C9F-DD0C6E95B116}" type="datetimeFigureOut">
              <a:rPr lang="ko-KR" altLang="en-US" smtClean="0"/>
              <a:t>2026-04-08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55E340-21E0-402F-8489-5A9DC846A58E}" type="slidenum">
              <a:rPr lang="ko-KR" altLang="en-US" smtClean="0"/>
              <a:t>‹#›</a:t>
            </a:fld>
            <a:endParaRPr lang="ko-KR" altLang="en-US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6FA6E480-90DC-448A-B642-311BA5A7BA30}"/>
              </a:ext>
            </a:extLst>
          </p:cNvPr>
          <p:cNvGrpSpPr/>
          <p:nvPr userDrawn="1"/>
        </p:nvGrpSpPr>
        <p:grpSpPr>
          <a:xfrm>
            <a:off x="0" y="1699"/>
            <a:ext cx="30276413" cy="42802064"/>
            <a:chOff x="0" y="1699"/>
            <a:chExt cx="30276413" cy="42802064"/>
          </a:xfrm>
        </p:grpSpPr>
        <p:pic>
          <p:nvPicPr>
            <p:cNvPr id="7" name="그림 6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246"/>
            <a:stretch/>
          </p:blipFill>
          <p:spPr>
            <a:xfrm>
              <a:off x="0" y="1699"/>
              <a:ext cx="30276413" cy="40984936"/>
            </a:xfrm>
            <a:prstGeom prst="rect">
              <a:avLst/>
            </a:prstGeom>
            <a:ln>
              <a:solidFill>
                <a:srgbClr val="92D050"/>
              </a:solidFill>
            </a:ln>
          </p:spPr>
        </p:pic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CA267DDB-94F3-4E78-8D7C-06BF81870669}"/>
                </a:ext>
              </a:extLst>
            </p:cNvPr>
            <p:cNvSpPr/>
            <p:nvPr userDrawn="1"/>
          </p:nvSpPr>
          <p:spPr>
            <a:xfrm>
              <a:off x="0" y="40986635"/>
              <a:ext cx="30275213" cy="1817128"/>
            </a:xfrm>
            <a:prstGeom prst="rect">
              <a:avLst/>
            </a:prstGeom>
            <a:solidFill>
              <a:srgbClr val="AED3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808792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3027487" rtl="0" eaLnBrk="1" latinLnBrk="1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1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package" Target="../embeddings/Microsoft_Excel_Worksheet.xlsx"/><Relationship Id="rId7" Type="http://schemas.openxmlformats.org/officeDocument/2006/relationships/image" Target="../media/image6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그림 46">
            <a:extLst>
              <a:ext uri="{FF2B5EF4-FFF2-40B4-BE49-F238E27FC236}">
                <a16:creationId xmlns:a16="http://schemas.microsoft.com/office/drawing/2014/main" id="{60BE8054-41B3-D943-9F4B-E69482AF37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3520" y="28805898"/>
            <a:ext cx="8925873" cy="6413802"/>
          </a:xfrm>
          <a:prstGeom prst="rect">
            <a:avLst/>
          </a:prstGeom>
        </p:spPr>
      </p:pic>
      <p:graphicFrame>
        <p:nvGraphicFramePr>
          <p:cNvPr id="48" name="개체 47">
            <a:extLst>
              <a:ext uri="{FF2B5EF4-FFF2-40B4-BE49-F238E27FC236}">
                <a16:creationId xmlns:a16="http://schemas.microsoft.com/office/drawing/2014/main" id="{FFBA74CA-38AF-5A55-4410-B3ED70DC31D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9721004"/>
              </p:ext>
            </p:extLst>
          </p:nvPr>
        </p:nvGraphicFramePr>
        <p:xfrm>
          <a:off x="20137662" y="28707463"/>
          <a:ext cx="9544047" cy="62510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6330462" imgH="4146947" progId="Excel.Sheet.12">
                  <p:embed/>
                </p:oleObj>
              </mc:Choice>
              <mc:Fallback>
                <p:oleObj name="Worksheet" r:id="rId3" imgW="6330462" imgH="4146947" progId="Excel.Sheet.12">
                  <p:embed/>
                  <p:pic>
                    <p:nvPicPr>
                      <p:cNvPr id="8" name="개체 7">
                        <a:extLst>
                          <a:ext uri="{FF2B5EF4-FFF2-40B4-BE49-F238E27FC236}">
                            <a16:creationId xmlns:a16="http://schemas.microsoft.com/office/drawing/2014/main" id="{B085F839-88C8-8C35-E876-1E7B1D30DA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137662" y="28707463"/>
                        <a:ext cx="9544047" cy="62510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모서리가 둥근 직사각형 12">
            <a:extLst>
              <a:ext uri="{FF2B5EF4-FFF2-40B4-BE49-F238E27FC236}">
                <a16:creationId xmlns:a16="http://schemas.microsoft.com/office/drawing/2014/main" id="{63B8EC87-5827-B9E2-7A58-678227441C00}"/>
              </a:ext>
            </a:extLst>
          </p:cNvPr>
          <p:cNvSpPr/>
          <p:nvPr/>
        </p:nvSpPr>
        <p:spPr>
          <a:xfrm>
            <a:off x="2946400" y="4604589"/>
            <a:ext cx="24841200" cy="3276600"/>
          </a:xfrm>
          <a:prstGeom prst="roundRect">
            <a:avLst/>
          </a:prstGeom>
          <a:noFill/>
          <a:ln w="12700" cap="flat" cmpd="sng" algn="ctr">
            <a:noFill/>
            <a:prstDash val="dash"/>
            <a:miter lim="800000"/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en-US" altLang="ko-KR" sz="9600" b="1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A Wideband D-Band Variable Gain Amplifier for Phased-Array Systems</a:t>
            </a:r>
          </a:p>
          <a:p>
            <a:pPr lvl="0" algn="ctr">
              <a:defRPr/>
            </a:pPr>
            <a:r>
              <a:rPr lang="en-US" altLang="ko-KR" sz="6600" b="1" kern="0" dirty="0">
                <a:ln w="28575">
                  <a:noFill/>
                  <a:prstDash val="dash"/>
                </a:ln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rPr>
              <a:t>Songmi Je, </a:t>
            </a:r>
            <a:r>
              <a:rPr lang="en-US" altLang="ko-KR" sz="6600" b="1" kern="0" dirty="0" err="1">
                <a:ln w="28575">
                  <a:noFill/>
                  <a:prstDash val="dash"/>
                </a:ln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rPr>
              <a:t>Dongkyo</a:t>
            </a:r>
            <a:r>
              <a:rPr lang="en-US" altLang="ko-KR" sz="6600" b="1" kern="0" dirty="0">
                <a:ln w="28575">
                  <a:noFill/>
                  <a:prstDash val="dash"/>
                </a:ln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rPr>
              <a:t> Kim</a:t>
            </a:r>
          </a:p>
          <a:p>
            <a:pPr marL="0" marR="0" lvl="0" indent="0" algn="ctr" defTabSz="350773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600" b="1" i="0" u="none" strike="noStrike" kern="0" cap="none" spc="0" normalizeH="0" baseline="0" noProof="0" dirty="0">
                <a:ln w="28575">
                  <a:noFill/>
                  <a:prstDash val="dash"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Dong-A University, Dept. of Electronic Engineering</a:t>
            </a:r>
            <a:endParaRPr kumimoji="0" lang="ko-KR" altLang="en-US" sz="6600" b="1" i="0" u="none" strike="noStrike" kern="0" cap="none" spc="0" normalizeH="0" baseline="0" noProof="0" dirty="0">
              <a:ln w="28575">
                <a:noFill/>
                <a:prstDash val="dash"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모서리가 둥근 직사각형 20">
            <a:extLst>
              <a:ext uri="{FF2B5EF4-FFF2-40B4-BE49-F238E27FC236}">
                <a16:creationId xmlns:a16="http://schemas.microsoft.com/office/drawing/2014/main" id="{A0DC2CB7-C84F-E8BC-1B55-0D369DF717AD}"/>
              </a:ext>
            </a:extLst>
          </p:cNvPr>
          <p:cNvSpPr/>
          <p:nvPr/>
        </p:nvSpPr>
        <p:spPr>
          <a:xfrm>
            <a:off x="983993" y="35687951"/>
            <a:ext cx="28905202" cy="3860045"/>
          </a:xfrm>
          <a:prstGeom prst="roundRect">
            <a:avLst/>
          </a:prstGeom>
          <a:noFill/>
          <a:ln w="12700" cap="flat" cmpd="sng" algn="ctr">
            <a:noFill/>
            <a:prstDash val="dash"/>
            <a:miter lim="800000"/>
          </a:ln>
          <a:effectLst/>
        </p:spPr>
        <p:txBody>
          <a:bodyPr rtlCol="0" anchor="ctr"/>
          <a:lstStyle/>
          <a:p>
            <a:pPr marL="857250" marR="0" lvl="0" indent="-857250" defTabSz="350773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altLang="ko-KR" sz="5400" kern="0" dirty="0">
                <a:ln w="28575">
                  <a:noFill/>
                  <a:prstDash val="dash"/>
                </a:ln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rPr>
              <a:t>A D-band VGA using a triple-transformer input network was implemented in 28-nm CMOS.</a:t>
            </a:r>
          </a:p>
          <a:p>
            <a:pPr marL="857250" marR="0" lvl="0" indent="-857250" defTabSz="350773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ko-KR" sz="5400" b="0" i="0" u="none" strike="noStrike" kern="0" cap="none" spc="0" normalizeH="0" baseline="0" noProof="0" dirty="0">
                <a:ln w="28575">
                  <a:noFill/>
                  <a:prstDash val="dash"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The measured results demonstrate 7.7 dB peak gain, 15.6 dB gain control range, and 118.7-136.5 GHz bandwidth, verifying its suitability for mm-wave phased-array front-end applications.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8F247322-8762-6399-CE40-AFFAA2CEC275}"/>
              </a:ext>
            </a:extLst>
          </p:cNvPr>
          <p:cNvSpPr/>
          <p:nvPr/>
        </p:nvSpPr>
        <p:spPr bwMode="auto">
          <a:xfrm>
            <a:off x="983993" y="14064943"/>
            <a:ext cx="28446410" cy="13498696"/>
          </a:xfrm>
          <a:prstGeom prst="rect">
            <a:avLst/>
          </a:prstGeom>
          <a:noFill/>
          <a:ln w="57150">
            <a:solidFill>
              <a:srgbClr val="AED3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951163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sz="5800" dirty="0">
              <a:solidFill>
                <a:prstClr val="white"/>
              </a:solidFill>
            </a:endParaRPr>
          </a:p>
        </p:txBody>
      </p:sp>
      <p:sp>
        <p:nvSpPr>
          <p:cNvPr id="7" name="모서리가 둥근 직사각형 18">
            <a:extLst>
              <a:ext uri="{FF2B5EF4-FFF2-40B4-BE49-F238E27FC236}">
                <a16:creationId xmlns:a16="http://schemas.microsoft.com/office/drawing/2014/main" id="{D1937C9F-9EB3-6DFD-7610-BDAF5299F5DB}"/>
              </a:ext>
            </a:extLst>
          </p:cNvPr>
          <p:cNvSpPr/>
          <p:nvPr/>
        </p:nvSpPr>
        <p:spPr>
          <a:xfrm>
            <a:off x="914399" y="14148340"/>
            <a:ext cx="28516003" cy="5028969"/>
          </a:xfrm>
          <a:prstGeom prst="roundRect">
            <a:avLst/>
          </a:prstGeom>
          <a:noFill/>
          <a:ln w="12700" cap="flat" cmpd="sng" algn="ctr">
            <a:noFill/>
            <a:prstDash val="dash"/>
            <a:miter lim="800000"/>
          </a:ln>
          <a:effectLst/>
        </p:spPr>
        <p:txBody>
          <a:bodyPr rtlCol="0" anchor="ctr"/>
          <a:lstStyle/>
          <a:p>
            <a:pPr marL="685800" lvl="0" indent="-685800" defTabSz="3507730" latinLnBrk="1">
              <a:buFontTx/>
              <a:buChar char="-"/>
              <a:defRPr/>
            </a:pPr>
            <a:r>
              <a:rPr lang="en-US" altLang="ko-KR" sz="5400" dirty="0"/>
              <a:t>The proposed VGA uses a triple-transformer input network for compact D-band implementation.</a:t>
            </a:r>
          </a:p>
          <a:p>
            <a:pPr marL="685800" lvl="0" indent="-685800" defTabSz="3507730" latinLnBrk="1">
              <a:buFontTx/>
              <a:buChar char="-"/>
              <a:defRPr/>
            </a:pPr>
            <a:r>
              <a:rPr lang="en-US" altLang="ko-KR" sz="5400" dirty="0"/>
              <a:t>A 4-stage active cross-coupling neutralization (ACCN) structure is adopted, with the second stage serving as the gain control stage.</a:t>
            </a:r>
          </a:p>
          <a:p>
            <a:pPr marL="685800" lvl="0" indent="-685800" defTabSz="3507730" latinLnBrk="1">
              <a:buFontTx/>
              <a:buChar char="-"/>
              <a:defRPr/>
            </a:pPr>
            <a:r>
              <a:rPr lang="en-US" altLang="ko-KR" sz="5400" dirty="0"/>
              <a:t>Compared with the conventional input network, the proposed structure eliminates DC-blocking capacitors.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A0144F00-D71E-4CE7-A183-1BA972AE9B05}"/>
              </a:ext>
            </a:extLst>
          </p:cNvPr>
          <p:cNvSpPr/>
          <p:nvPr/>
        </p:nvSpPr>
        <p:spPr bwMode="auto">
          <a:xfrm>
            <a:off x="983993" y="28612371"/>
            <a:ext cx="28446410" cy="6489306"/>
          </a:xfrm>
          <a:prstGeom prst="rect">
            <a:avLst/>
          </a:prstGeom>
          <a:noFill/>
          <a:ln w="57150">
            <a:solidFill>
              <a:srgbClr val="AED3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951163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sz="5800" dirty="0">
              <a:solidFill>
                <a:prstClr val="white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AEAEB87E-4305-C0EA-5F10-A636EDAA82BD}"/>
              </a:ext>
            </a:extLst>
          </p:cNvPr>
          <p:cNvSpPr/>
          <p:nvPr/>
        </p:nvSpPr>
        <p:spPr bwMode="auto">
          <a:xfrm>
            <a:off x="983993" y="8992617"/>
            <a:ext cx="28446410" cy="4235626"/>
          </a:xfrm>
          <a:prstGeom prst="rect">
            <a:avLst/>
          </a:prstGeom>
          <a:noFill/>
          <a:ln w="57150">
            <a:solidFill>
              <a:srgbClr val="AED3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951163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sz="5800" dirty="0">
              <a:solidFill>
                <a:prstClr val="white"/>
              </a:solidFill>
            </a:endParaRPr>
          </a:p>
        </p:txBody>
      </p:sp>
      <p:sp>
        <p:nvSpPr>
          <p:cNvPr id="13" name="모서리가 둥근 직사각형 18">
            <a:extLst>
              <a:ext uri="{FF2B5EF4-FFF2-40B4-BE49-F238E27FC236}">
                <a16:creationId xmlns:a16="http://schemas.microsoft.com/office/drawing/2014/main" id="{EEB7C7B4-BAB2-0B99-4A40-021F4C6F7A16}"/>
              </a:ext>
            </a:extLst>
          </p:cNvPr>
          <p:cNvSpPr/>
          <p:nvPr/>
        </p:nvSpPr>
        <p:spPr>
          <a:xfrm>
            <a:off x="983993" y="9369499"/>
            <a:ext cx="28446409" cy="3792195"/>
          </a:xfrm>
          <a:prstGeom prst="roundRect">
            <a:avLst/>
          </a:prstGeom>
          <a:noFill/>
          <a:ln w="12700" cap="flat" cmpd="sng" algn="ctr">
            <a:noFill/>
            <a:prstDash val="dash"/>
            <a:miter lim="800000"/>
          </a:ln>
          <a:effectLst/>
        </p:spPr>
        <p:txBody>
          <a:bodyPr rtlCol="0" anchor="ctr"/>
          <a:lstStyle/>
          <a:p>
            <a:pPr marL="685800" lvl="0" indent="-685800" defTabSz="3507730" latinLnBrk="1">
              <a:buFontTx/>
              <a:buChar char="-"/>
              <a:defRPr/>
            </a:pPr>
            <a:r>
              <a:rPr lang="en-US" altLang="ko-KR" sz="5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D-band phased-array systems require front-end circuits that can compensate for large path loss and gain variation across array elements.</a:t>
            </a:r>
          </a:p>
          <a:p>
            <a:pPr marL="685800" lvl="0" indent="-685800" defTabSz="3507730" latinLnBrk="1">
              <a:buFontTx/>
              <a:buChar char="-"/>
              <a:defRPr/>
            </a:pPr>
            <a:r>
              <a:rPr lang="en-US" altLang="ko-KR" sz="5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A variable gain amplifier (VGA) is an essential block for equalizing gain among channels and improving beamforming accuracy. </a:t>
            </a:r>
            <a:endParaRPr lang="ko-KR" altLang="en-US" sz="5400" kern="0" dirty="0">
              <a:ln w="28575">
                <a:noFill/>
                <a:prstDash val="dash"/>
              </a:ln>
              <a:solidFill>
                <a:prstClr val="black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E50E8E05-6122-7B8B-173F-7F08C88F6734}"/>
              </a:ext>
            </a:extLst>
          </p:cNvPr>
          <p:cNvSpPr/>
          <p:nvPr/>
        </p:nvSpPr>
        <p:spPr bwMode="auto">
          <a:xfrm>
            <a:off x="983993" y="35840740"/>
            <a:ext cx="28446410" cy="3540824"/>
          </a:xfrm>
          <a:prstGeom prst="rect">
            <a:avLst/>
          </a:prstGeom>
          <a:noFill/>
          <a:ln w="57150">
            <a:solidFill>
              <a:srgbClr val="AED3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951163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sz="5800" dirty="0">
              <a:solidFill>
                <a:prstClr val="white"/>
              </a:solidFill>
            </a:endParaRPr>
          </a:p>
        </p:txBody>
      </p:sp>
      <p:sp>
        <p:nvSpPr>
          <p:cNvPr id="15" name="Lekerekített téglalap 9">
            <a:extLst>
              <a:ext uri="{FF2B5EF4-FFF2-40B4-BE49-F238E27FC236}">
                <a16:creationId xmlns:a16="http://schemas.microsoft.com/office/drawing/2014/main" id="{4D7C1E84-2679-2C8A-6E96-19A694BF8520}"/>
              </a:ext>
            </a:extLst>
          </p:cNvPr>
          <p:cNvSpPr/>
          <p:nvPr/>
        </p:nvSpPr>
        <p:spPr bwMode="auto">
          <a:xfrm>
            <a:off x="1379934" y="13570985"/>
            <a:ext cx="4645509" cy="959512"/>
          </a:xfrm>
          <a:prstGeom prst="roundRect">
            <a:avLst>
              <a:gd name="adj" fmla="val 50000"/>
            </a:avLst>
          </a:prstGeom>
          <a:solidFill>
            <a:srgbClr val="AED369"/>
          </a:solidFill>
          <a:ln>
            <a:solidFill>
              <a:srgbClr val="AED3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95116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4400" b="1" dirty="0">
                <a:solidFill>
                  <a:srgbClr val="FFFFFF"/>
                </a:solidFill>
                <a:latin typeface="+mj-ea"/>
                <a:ea typeface="+mj-ea"/>
              </a:rPr>
              <a:t>Design</a:t>
            </a:r>
          </a:p>
        </p:txBody>
      </p:sp>
      <p:sp>
        <p:nvSpPr>
          <p:cNvPr id="16" name="Lekerekített téglalap 9">
            <a:extLst>
              <a:ext uri="{FF2B5EF4-FFF2-40B4-BE49-F238E27FC236}">
                <a16:creationId xmlns:a16="http://schemas.microsoft.com/office/drawing/2014/main" id="{3A1F096B-CC67-3CAD-ED5E-A673D0587F8A}"/>
              </a:ext>
            </a:extLst>
          </p:cNvPr>
          <p:cNvSpPr/>
          <p:nvPr/>
        </p:nvSpPr>
        <p:spPr bwMode="auto">
          <a:xfrm>
            <a:off x="1379935" y="8512041"/>
            <a:ext cx="4645509" cy="959512"/>
          </a:xfrm>
          <a:prstGeom prst="roundRect">
            <a:avLst>
              <a:gd name="adj" fmla="val 50000"/>
            </a:avLst>
          </a:prstGeom>
          <a:solidFill>
            <a:srgbClr val="AED369"/>
          </a:solidFill>
          <a:ln>
            <a:solidFill>
              <a:srgbClr val="AED3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95116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4400" b="1" dirty="0">
                <a:solidFill>
                  <a:srgbClr val="FFFFFF"/>
                </a:solidFill>
                <a:latin typeface="+mj-ea"/>
                <a:ea typeface="+mj-ea"/>
              </a:rPr>
              <a:t>Introduction</a:t>
            </a:r>
          </a:p>
        </p:txBody>
      </p:sp>
      <p:sp>
        <p:nvSpPr>
          <p:cNvPr id="17" name="Lekerekített téglalap 9">
            <a:extLst>
              <a:ext uri="{FF2B5EF4-FFF2-40B4-BE49-F238E27FC236}">
                <a16:creationId xmlns:a16="http://schemas.microsoft.com/office/drawing/2014/main" id="{4EDF1316-EFBA-C469-CAA4-FF20E0D31341}"/>
              </a:ext>
            </a:extLst>
          </p:cNvPr>
          <p:cNvSpPr/>
          <p:nvPr/>
        </p:nvSpPr>
        <p:spPr bwMode="auto">
          <a:xfrm>
            <a:off x="1379934" y="28179880"/>
            <a:ext cx="7441336" cy="959512"/>
          </a:xfrm>
          <a:prstGeom prst="roundRect">
            <a:avLst>
              <a:gd name="adj" fmla="val 50000"/>
            </a:avLst>
          </a:prstGeom>
          <a:solidFill>
            <a:srgbClr val="AED369"/>
          </a:solidFill>
          <a:ln>
            <a:solidFill>
              <a:srgbClr val="AED3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95116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4400" b="1" dirty="0">
                <a:solidFill>
                  <a:srgbClr val="FFFFFF"/>
                </a:solidFill>
                <a:latin typeface="+mj-ea"/>
                <a:ea typeface="+mj-ea"/>
              </a:rPr>
              <a:t>Measurement Results</a:t>
            </a:r>
          </a:p>
        </p:txBody>
      </p:sp>
      <p:sp>
        <p:nvSpPr>
          <p:cNvPr id="18" name="Lekerekített téglalap 9">
            <a:extLst>
              <a:ext uri="{FF2B5EF4-FFF2-40B4-BE49-F238E27FC236}">
                <a16:creationId xmlns:a16="http://schemas.microsoft.com/office/drawing/2014/main" id="{955F7237-EDA8-8F26-2416-9BE15F1863C2}"/>
              </a:ext>
            </a:extLst>
          </p:cNvPr>
          <p:cNvSpPr/>
          <p:nvPr/>
        </p:nvSpPr>
        <p:spPr bwMode="auto">
          <a:xfrm>
            <a:off x="1379934" y="35360984"/>
            <a:ext cx="4645509" cy="959512"/>
          </a:xfrm>
          <a:prstGeom prst="roundRect">
            <a:avLst>
              <a:gd name="adj" fmla="val 50000"/>
            </a:avLst>
          </a:prstGeom>
          <a:solidFill>
            <a:srgbClr val="AED369"/>
          </a:solidFill>
          <a:ln>
            <a:solidFill>
              <a:srgbClr val="AED3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95116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4400" b="1" dirty="0">
                <a:solidFill>
                  <a:srgbClr val="FFFFFF"/>
                </a:solidFill>
                <a:latin typeface="+mj-ea"/>
                <a:ea typeface="+mj-ea"/>
              </a:rPr>
              <a:t>Conclusion</a:t>
            </a:r>
          </a:p>
        </p:txBody>
      </p:sp>
      <p:sp>
        <p:nvSpPr>
          <p:cNvPr id="27" name="모서리가 둥근 직사각형 18">
            <a:extLst>
              <a:ext uri="{FF2B5EF4-FFF2-40B4-BE49-F238E27FC236}">
                <a16:creationId xmlns:a16="http://schemas.microsoft.com/office/drawing/2014/main" id="{B3D048EB-3D6F-F573-01FA-E85810E4A0B6}"/>
              </a:ext>
            </a:extLst>
          </p:cNvPr>
          <p:cNvSpPr/>
          <p:nvPr/>
        </p:nvSpPr>
        <p:spPr>
          <a:xfrm>
            <a:off x="914401" y="28869334"/>
            <a:ext cx="28446409" cy="6426268"/>
          </a:xfrm>
          <a:prstGeom prst="roundRect">
            <a:avLst/>
          </a:prstGeom>
          <a:noFill/>
          <a:ln w="12700" cap="flat" cmpd="sng" algn="ctr">
            <a:noFill/>
            <a:prstDash val="dash"/>
            <a:miter lim="800000"/>
          </a:ln>
          <a:effectLst/>
        </p:spPr>
        <p:txBody>
          <a:bodyPr rtlCol="0" anchor="ctr"/>
          <a:lstStyle/>
          <a:p>
            <a:pPr marL="685800" lvl="0" indent="-685800" defTabSz="3507730" latinLnBrk="1">
              <a:buFontTx/>
              <a:buChar char="-"/>
              <a:defRPr/>
            </a:pPr>
            <a:r>
              <a:rPr lang="en-US" altLang="ko-KR" sz="5400" dirty="0"/>
              <a:t>Peak gain : 7.7 dB @ 127 GHz</a:t>
            </a:r>
          </a:p>
          <a:p>
            <a:pPr marL="685800" lvl="0" indent="-685800" defTabSz="3507730" latinLnBrk="1">
              <a:buFontTx/>
              <a:buChar char="-"/>
              <a:defRPr/>
            </a:pPr>
            <a:r>
              <a:rPr lang="en-US" altLang="ko-KR" sz="5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Gain control range : 15.6 dB</a:t>
            </a:r>
          </a:p>
          <a:p>
            <a:pPr marL="685800" lvl="0" indent="-685800" defTabSz="3507730" latinLnBrk="1">
              <a:buFontTx/>
              <a:buChar char="-"/>
              <a:defRPr/>
            </a:pPr>
            <a:r>
              <a:rPr lang="en-US" altLang="ko-KR" sz="5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3-dB BW : 118.7 – 136.5 GHz</a:t>
            </a:r>
          </a:p>
          <a:p>
            <a:pPr marL="685800" lvl="0" indent="-685800" defTabSz="3507730" latinLnBrk="1">
              <a:buFontTx/>
              <a:buChar char="-"/>
              <a:defRPr/>
            </a:pPr>
            <a:r>
              <a:rPr lang="en-US" altLang="ko-KR" sz="5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DC power consumption : 30-37 </a:t>
            </a:r>
            <a:r>
              <a:rPr lang="en-US" altLang="ko-KR" sz="5400" kern="0" dirty="0" err="1">
                <a:ln w="28575">
                  <a:noFill/>
                  <a:prstDash val="dash"/>
                </a:ln>
                <a:solidFill>
                  <a:prstClr val="black"/>
                </a:solidFill>
              </a:rPr>
              <a:t>mW</a:t>
            </a:r>
            <a:endParaRPr lang="en-US" altLang="ko-KR" sz="5400" kern="0" dirty="0">
              <a:ln w="28575">
                <a:noFill/>
                <a:prstDash val="dash"/>
              </a:ln>
              <a:solidFill>
                <a:prstClr val="black"/>
              </a:solidFill>
            </a:endParaRPr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id="{60012200-9F54-0D54-D1EB-5D8A15141B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733731" y="20321133"/>
            <a:ext cx="8604477" cy="6759463"/>
          </a:xfrm>
          <a:prstGeom prst="rect">
            <a:avLst/>
          </a:prstGeom>
        </p:spPr>
      </p:pic>
      <p:grpSp>
        <p:nvGrpSpPr>
          <p:cNvPr id="40" name="그룹 39">
            <a:extLst>
              <a:ext uri="{FF2B5EF4-FFF2-40B4-BE49-F238E27FC236}">
                <a16:creationId xmlns:a16="http://schemas.microsoft.com/office/drawing/2014/main" id="{B85620C4-2C42-1DD6-8723-1366A9B79DC5}"/>
              </a:ext>
            </a:extLst>
          </p:cNvPr>
          <p:cNvGrpSpPr/>
          <p:nvPr/>
        </p:nvGrpSpPr>
        <p:grpSpPr>
          <a:xfrm>
            <a:off x="4518213" y="18042267"/>
            <a:ext cx="15619450" cy="9405346"/>
            <a:chOff x="482311" y="1116007"/>
            <a:chExt cx="8292411" cy="4993325"/>
          </a:xfrm>
        </p:grpSpPr>
        <p:pic>
          <p:nvPicPr>
            <p:cNvPr id="41" name="그림 40">
              <a:extLst>
                <a:ext uri="{FF2B5EF4-FFF2-40B4-BE49-F238E27FC236}">
                  <a16:creationId xmlns:a16="http://schemas.microsoft.com/office/drawing/2014/main" id="{CFD24803-47EC-D7D5-45AC-3E274EDF99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82311" y="3432260"/>
              <a:ext cx="3430013" cy="2435200"/>
            </a:xfrm>
            <a:prstGeom prst="rect">
              <a:avLst/>
            </a:prstGeom>
            <a:ln w="19050">
              <a:solidFill>
                <a:srgbClr val="00B050"/>
              </a:solidFill>
              <a:prstDash val="dash"/>
            </a:ln>
          </p:spPr>
        </p:pic>
        <p:cxnSp>
          <p:nvCxnSpPr>
            <p:cNvPr id="42" name="직선 화살표 연결선 41">
              <a:extLst>
                <a:ext uri="{FF2B5EF4-FFF2-40B4-BE49-F238E27FC236}">
                  <a16:creationId xmlns:a16="http://schemas.microsoft.com/office/drawing/2014/main" id="{E695369F-D450-FEEF-354F-79FB95286CAD}"/>
                </a:ext>
              </a:extLst>
            </p:cNvPr>
            <p:cNvCxnSpPr/>
            <p:nvPr/>
          </p:nvCxnSpPr>
          <p:spPr>
            <a:xfrm>
              <a:off x="4114800" y="2795953"/>
              <a:ext cx="263769" cy="306035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직선 화살표 연결선 42">
              <a:extLst>
                <a:ext uri="{FF2B5EF4-FFF2-40B4-BE49-F238E27FC236}">
                  <a16:creationId xmlns:a16="http://schemas.microsoft.com/office/drawing/2014/main" id="{05EC6CEB-98FC-E20D-8331-189808B82C2D}"/>
                </a:ext>
              </a:extLst>
            </p:cNvPr>
            <p:cNvCxnSpPr/>
            <p:nvPr/>
          </p:nvCxnSpPr>
          <p:spPr>
            <a:xfrm flipH="1">
              <a:off x="3077308" y="2611315"/>
              <a:ext cx="17584" cy="820945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직선 화살표 연결선 43">
              <a:extLst>
                <a:ext uri="{FF2B5EF4-FFF2-40B4-BE49-F238E27FC236}">
                  <a16:creationId xmlns:a16="http://schemas.microsoft.com/office/drawing/2014/main" id="{05E2B686-EFB1-0817-F061-E08815B91E30}"/>
                </a:ext>
              </a:extLst>
            </p:cNvPr>
            <p:cNvCxnSpPr/>
            <p:nvPr/>
          </p:nvCxnSpPr>
          <p:spPr>
            <a:xfrm flipH="1" flipV="1">
              <a:off x="3912324" y="4935974"/>
              <a:ext cx="406526" cy="198734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45" name="그림 44">
              <a:extLst>
                <a:ext uri="{FF2B5EF4-FFF2-40B4-BE49-F238E27FC236}">
                  <a16:creationId xmlns:a16="http://schemas.microsoft.com/office/drawing/2014/main" id="{F03ECFF6-55D3-6B6D-BB6E-2E46B8E94DA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71617" y="1116007"/>
              <a:ext cx="8203105" cy="1755083"/>
            </a:xfrm>
            <a:prstGeom prst="rect">
              <a:avLst/>
            </a:prstGeom>
          </p:spPr>
        </p:pic>
        <p:pic>
          <p:nvPicPr>
            <p:cNvPr id="46" name="그림 45">
              <a:extLst>
                <a:ext uri="{FF2B5EF4-FFF2-40B4-BE49-F238E27FC236}">
                  <a16:creationId xmlns:a16="http://schemas.microsoft.com/office/drawing/2014/main" id="{A5E58CAE-673B-8038-AA72-DD1E94B24D3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056633" y="3095362"/>
              <a:ext cx="3553633" cy="3013970"/>
            </a:xfrm>
            <a:prstGeom prst="rect">
              <a:avLst/>
            </a:prstGeom>
          </p:spPr>
        </p:pic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C58B99DC-A9DB-9A53-0067-54A230F5218C}"/>
              </a:ext>
            </a:extLst>
          </p:cNvPr>
          <p:cNvSpPr txBox="1"/>
          <p:nvPr/>
        </p:nvSpPr>
        <p:spPr>
          <a:xfrm>
            <a:off x="5171908" y="39459464"/>
            <a:ext cx="2425849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4800" b="0" i="0" dirty="0">
                <a:solidFill>
                  <a:srgbClr val="323232"/>
                </a:solidFill>
                <a:effectLst/>
                <a:latin typeface="Nanum Gothic"/>
              </a:rPr>
              <a:t>The chip fabrication and EDA tool were supported by the IC Design Education Center(IDEC), Korea.</a:t>
            </a:r>
            <a:endParaRPr lang="ko-KR" altLang="en-US" sz="4800" dirty="0"/>
          </a:p>
        </p:txBody>
      </p:sp>
    </p:spTree>
    <p:extLst>
      <p:ext uri="{BB962C8B-B14F-4D97-AF65-F5344CB8AC3E}">
        <p14:creationId xmlns:p14="http://schemas.microsoft.com/office/powerpoint/2010/main" val="6127760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210</TotalTime>
  <Words>207</Words>
  <Application>Microsoft Office PowerPoint</Application>
  <PresentationFormat>사용자 지정</PresentationFormat>
  <Paragraphs>19</Paragraphs>
  <Slides>1</Slides>
  <Notes>0</Notes>
  <HiddenSlides>0</HiddenSlides>
  <MMClips>0</MMClips>
  <ScaleCrop>false</ScaleCrop>
  <HeadingPairs>
    <vt:vector size="8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Nanum Gothic</vt:lpstr>
      <vt:lpstr>맑은 고딕</vt:lpstr>
      <vt:lpstr>Arial</vt:lpstr>
      <vt:lpstr>Calibri</vt:lpstr>
      <vt:lpstr>Calibri Light</vt:lpstr>
      <vt:lpstr>Office 테마</vt:lpstr>
      <vt:lpstr>Worksheet</vt:lpstr>
      <vt:lpstr>PowerPoint 프레젠테이션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Registered User</dc:creator>
  <cp:lastModifiedBy>제송미</cp:lastModifiedBy>
  <cp:revision>11</cp:revision>
  <dcterms:created xsi:type="dcterms:W3CDTF">2018-03-08T06:02:33Z</dcterms:created>
  <dcterms:modified xsi:type="dcterms:W3CDTF">2026-04-08T08:40:12Z</dcterms:modified>
</cp:coreProperties>
</file>