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56" r:id="rId3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18" d="100"/>
          <a:sy n="18" d="100"/>
        </p:scale>
        <p:origin x="34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403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18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7472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11ED19-0AFB-4D3B-A61B-A1BE988F7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4600" y="7005638"/>
            <a:ext cx="22706013" cy="149018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D503737-0B0D-4111-9ED3-4DDCB07899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600" y="22482175"/>
            <a:ext cx="22706013" cy="10334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C50269E-D5A6-42EA-9569-756B753FF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EDCD4D6-4B21-4D9A-A8AF-433EE7183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6544B63-ACF6-4097-9665-C23086E76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4456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A02585-C8B6-4DD9-AC4F-830FB4EA6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88398F7-BACD-4A58-88B7-2227CC9E5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990C185-64C0-418A-BCFC-7DEDCD6BB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58D56E-D4F7-47E8-A19A-9BC39D707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E00B9A9-1E97-4DBF-AD98-0701406FD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520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96584A-13A0-4D13-A06E-72D382E13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338" y="10671175"/>
            <a:ext cx="26112787" cy="178054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3B2D6BE-D481-47FD-B36D-B5A232565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5338" y="28644850"/>
            <a:ext cx="26112787" cy="9363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983201-2E3C-4AA7-89F7-9FA66B1E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D75CDE1-51D2-4413-A784-7E579C68F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0ACC09-BE24-44EC-9378-16E5346FD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0644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55F4B6-8C40-47DF-8091-00FF0A764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070F416-4B66-4EF3-9A16-700BFDAECB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81213" y="11395075"/>
            <a:ext cx="12979400" cy="2715736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AE53372-6B35-4546-BBDC-C67734A90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13013" y="11395075"/>
            <a:ext cx="12980987" cy="2715736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1E6D597-DA6F-44E8-89A5-BC7D3AC5A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897F6CB-778B-4FA6-9F70-229EA4F5E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B2C016-57AB-418A-A772-C9EC6BCFE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5685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2AFC194-E94F-4959-90B0-4945E5362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5" y="2279650"/>
            <a:ext cx="26111200" cy="82724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A06E831-4128-47A3-86F5-7A5843964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5975" y="10493375"/>
            <a:ext cx="12807950" cy="5141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C4007DE-8C99-4807-B05A-3ABF9CE741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5975" y="15635288"/>
            <a:ext cx="12807950" cy="22996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184C7CD-EC2E-402F-8B3F-1538D0C528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5327313" y="10493375"/>
            <a:ext cx="12869862" cy="5141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DCA60DE-CF42-47AF-9FA8-8E11C93AFC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5327313" y="15635288"/>
            <a:ext cx="12869862" cy="22996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17D2D1A6-A866-4D55-B0E1-5418A6953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80AF8D5-C67F-4ABC-9194-19AD74664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C6606EA-FC00-4D19-834A-942CA98A0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4409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52651E-74BB-484C-A330-FB3AB1427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61CCF4C-62C7-40E7-A30A-0939D6659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D50D5BA-D25D-4C35-AA47-FA3FC2487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C51F752-3D28-4D1A-B27E-79A141D9C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8993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5AB8C19-A9CA-439C-82EA-071E9B6F1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71029A3-E360-47BA-BC21-0DF654044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0F7F38-BF87-4D51-8D19-90709932C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4166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361E73-5DD4-495D-BF46-47336D724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5" y="2854325"/>
            <a:ext cx="9764713" cy="99869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9940711-59C8-4004-9944-47225498A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71450" y="6162675"/>
            <a:ext cx="15325725" cy="304180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AE9F907-2618-4720-B502-5B380B0043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975" y="12841288"/>
            <a:ext cx="9764713" cy="237902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1C11D1B-BDC5-4251-A76F-E2E5448E8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5AC551B-BA06-4FF3-95B3-A5F40C609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9BC3978-E5D9-4746-96E3-35F4A90B4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7783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8802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6E52AD-4BA5-4C47-B72E-D2C4196EE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5" y="2854325"/>
            <a:ext cx="9764713" cy="99869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4A557B7-1D5E-473A-A029-ADDCDCC6CD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2871450" y="6162675"/>
            <a:ext cx="15325725" cy="304180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49618EC-29DB-4EC6-914A-0647CD004F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975" y="12841288"/>
            <a:ext cx="9764713" cy="237902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F7CCCD2-0064-45A8-9912-54A7AAEFC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CB8BCB7-D0BD-43FC-8302-C38583216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A6A76C7-8EFB-44DA-AC95-C40EC6B7B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0265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707432-7454-4EAF-9DA3-BCAFB6BD9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2ACC47F-D891-419C-AF80-9019F3809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41C0E0D-D233-40F1-A0A0-352CD7B13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4980D44-CE83-4FC8-9D81-EFB01AC22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A7A8DB-FEA6-4F44-B680-572DEBC7F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1763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602FC46-D0B7-4D80-BB34-215503495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1666200" y="2279650"/>
            <a:ext cx="6527800" cy="3627278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5905FB-2068-403A-A6AD-817102488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81213" y="2279650"/>
            <a:ext cx="19432587" cy="3627278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258EAC6-5EE6-4FE4-A574-9D82E5B9F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12CC18C-6E81-4D0B-9A5F-0741B72AC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D421F1A-8C8F-476C-A27D-B98F972C5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25953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873F63-30D8-4908-B1B0-0BC1A46E1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5233350-BE32-45AC-8763-C12EB16FF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E689161-B8EE-450E-86A1-A3BE27772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EEC98B-8DC5-4759-87CF-227F88C15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250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5871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634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1545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4118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136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1704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5554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65A3B-7A68-409E-AE0A-1C5C94DA30B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037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206CC58-7FE5-4DA9-A4B9-DBA103136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213" y="2279650"/>
            <a:ext cx="26112787" cy="8272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0E42740-7859-40CB-9B0E-73127D8E4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1213" y="11395075"/>
            <a:ext cx="26112787" cy="2715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31EAB75-E5D5-4004-B83F-47390B81F4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81213" y="39673213"/>
            <a:ext cx="6811962" cy="2278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060FE-C7B7-4266-BCB6-96A31C18DB18}" type="datetimeFigureOut">
              <a:rPr lang="ko-KR" altLang="en-US" smtClean="0"/>
              <a:t>2026-06-07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A3DA9EE-DD15-49C4-8261-FC0A951E89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28238" y="39673213"/>
            <a:ext cx="10218737" cy="2278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152CA66-D44E-4258-B0AE-BD8081C96F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382038" y="39673213"/>
            <a:ext cx="6811962" cy="2278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16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581"/>
            <a:ext cx="30275211" cy="42798610"/>
          </a:xfrm>
          <a:prstGeom prst="rect">
            <a:avLst/>
          </a:prstGeom>
        </p:spPr>
      </p:pic>
      <p:sp>
        <p:nvSpPr>
          <p:cNvPr id="37" name="Rectangle 6">
            <a:extLst>
              <a:ext uri="{FF2B5EF4-FFF2-40B4-BE49-F238E27FC236}">
                <a16:creationId xmlns:a16="http://schemas.microsoft.com/office/drawing/2014/main" id="{3565F635-FB0C-7A47-1FE3-D5C8F10C4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0582"/>
            <a:ext cx="30275210" cy="230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8384" tIns="44192" rIns="88384" bIns="44192" anchor="ctr">
            <a:spAutoFit/>
          </a:bodyPr>
          <a:lstStyle/>
          <a:p>
            <a:pPr algn="ctr">
              <a:defRPr/>
            </a:pPr>
            <a:r>
              <a:rPr kumimoji="1" lang="en-US" altLang="ko-KR" sz="7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Slim-Llama: A 4.69mW Large-Language-Model Processor </a:t>
            </a:r>
          </a:p>
          <a:p>
            <a:pPr algn="ctr">
              <a:defRPr/>
            </a:pPr>
            <a:r>
              <a:rPr kumimoji="1" lang="en-US" altLang="ko-KR" sz="7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Binary/Ternary Weights for Billion-Parameter Llama Model</a:t>
            </a:r>
            <a:endParaRPr kumimoji="1" lang="ko-KR" altLang="en-US" sz="7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213AD38-C1A9-F7EC-3471-D028E8E89EAB}"/>
              </a:ext>
            </a:extLst>
          </p:cNvPr>
          <p:cNvSpPr txBox="1"/>
          <p:nvPr/>
        </p:nvSpPr>
        <p:spPr>
          <a:xfrm>
            <a:off x="5481136" y="5497210"/>
            <a:ext cx="193129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 err="1">
                <a:latin typeface="Arial" panose="020B0604020202020204" pitchFamily="34" charset="0"/>
                <a:ea typeface="바른공군체 Medium" panose="020B0600000101010101" pitchFamily="50" charset="-127"/>
                <a:cs typeface="Arial" panose="020B0604020202020204" pitchFamily="34" charset="0"/>
              </a:rPr>
              <a:t>Sangyeob</a:t>
            </a:r>
            <a:r>
              <a:rPr lang="en-US" altLang="ko-KR" sz="5400" b="1" dirty="0">
                <a:latin typeface="Arial" panose="020B0604020202020204" pitchFamily="34" charset="0"/>
                <a:ea typeface="바른공군체 Medium" panose="020B0600000101010101" pitchFamily="50" charset="-127"/>
                <a:cs typeface="Arial" panose="020B0604020202020204" pitchFamily="34" charset="0"/>
              </a:rPr>
              <a:t> Kim, </a:t>
            </a:r>
            <a:r>
              <a:rPr lang="en-US" altLang="ko-KR" sz="5400" b="1" dirty="0" err="1">
                <a:latin typeface="Arial" panose="020B0604020202020204" pitchFamily="34" charset="0"/>
                <a:ea typeface="바른공군체 Medium" panose="020B0600000101010101" pitchFamily="50" charset="-127"/>
                <a:cs typeface="Arial" panose="020B0604020202020204" pitchFamily="34" charset="0"/>
              </a:rPr>
              <a:t>Jungwan</a:t>
            </a:r>
            <a:r>
              <a:rPr lang="en-US" altLang="ko-KR" sz="5400" b="1" dirty="0">
                <a:latin typeface="Arial" panose="020B0604020202020204" pitchFamily="34" charset="0"/>
                <a:ea typeface="바른공군체 Medium" panose="020B0600000101010101" pitchFamily="50" charset="-127"/>
                <a:cs typeface="Arial" panose="020B0604020202020204" pitchFamily="34" charset="0"/>
              </a:rPr>
              <a:t> Lee, and Hoi-Jun Yoo</a:t>
            </a:r>
          </a:p>
          <a:p>
            <a:pPr algn="ctr"/>
            <a:r>
              <a:rPr lang="ko-KR" altLang="ko-KR" sz="5400" b="1" dirty="0"/>
              <a:t>KAIST, </a:t>
            </a:r>
            <a:r>
              <a:rPr lang="ko-KR" altLang="ko-KR" sz="5400" b="1" dirty="0" err="1"/>
              <a:t>Daejeon</a:t>
            </a:r>
            <a:r>
              <a:rPr lang="ko-KR" altLang="ko-KR" sz="5400" b="1" dirty="0"/>
              <a:t>, </a:t>
            </a:r>
            <a:r>
              <a:rPr lang="ko-KR" altLang="ko-KR" sz="5400" b="1" dirty="0" err="1"/>
              <a:t>Korea</a:t>
            </a:r>
            <a:endParaRPr lang="ko-KR" altLang="en-US" sz="5400" b="1" dirty="0">
              <a:latin typeface="Arial" panose="020B0604020202020204" pitchFamily="34" charset="0"/>
              <a:ea typeface="바른공군체 Medium" panose="020B0600000101010101" pitchFamily="50" charset="-127"/>
              <a:cs typeface="Arial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846B7EAC-2643-1169-4548-0FF9F770DED6}"/>
              </a:ext>
            </a:extLst>
          </p:cNvPr>
          <p:cNvGrpSpPr/>
          <p:nvPr/>
        </p:nvGrpSpPr>
        <p:grpSpPr>
          <a:xfrm>
            <a:off x="1660592" y="7802448"/>
            <a:ext cx="27178272" cy="33050270"/>
            <a:chOff x="1009169" y="6400800"/>
            <a:chExt cx="28330891" cy="34451918"/>
          </a:xfrm>
        </p:grpSpPr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AABA216A-59CF-7EB2-1290-ED9CADFF4A26}"/>
                </a:ext>
              </a:extLst>
            </p:cNvPr>
            <p:cNvGrpSpPr/>
            <p:nvPr/>
          </p:nvGrpSpPr>
          <p:grpSpPr>
            <a:xfrm>
              <a:off x="1009169" y="6400800"/>
              <a:ext cx="28330891" cy="34451918"/>
              <a:chOff x="1009169" y="5496423"/>
              <a:chExt cx="28330891" cy="35194932"/>
            </a:xfrm>
          </p:grpSpPr>
          <p:sp>
            <p:nvSpPr>
              <p:cNvPr id="21" name="Rectangle 22">
                <a:extLst>
                  <a:ext uri="{FF2B5EF4-FFF2-40B4-BE49-F238E27FC236}">
                    <a16:creationId xmlns:a16="http://schemas.microsoft.com/office/drawing/2014/main" id="{7EE93FFD-67D1-4DB1-4CFA-C7F8DF017E80}"/>
                  </a:ext>
                </a:extLst>
              </p:cNvPr>
              <p:cNvSpPr/>
              <p:nvPr/>
            </p:nvSpPr>
            <p:spPr>
              <a:xfrm>
                <a:off x="1055165" y="5832815"/>
                <a:ext cx="13792040" cy="17155952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rgbClr val="0C548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2" name="Rectangle 60">
                <a:extLst>
                  <a:ext uri="{FF2B5EF4-FFF2-40B4-BE49-F238E27FC236}">
                    <a16:creationId xmlns:a16="http://schemas.microsoft.com/office/drawing/2014/main" id="{38BB0B1F-BDB4-337A-09D7-9AC4FC48D034}"/>
                  </a:ext>
                </a:extLst>
              </p:cNvPr>
              <p:cNvSpPr/>
              <p:nvPr/>
            </p:nvSpPr>
            <p:spPr>
              <a:xfrm>
                <a:off x="15548020" y="23535403"/>
                <a:ext cx="13792040" cy="17155952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rgbClr val="0C548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23" name="Rectangle 49">
                <a:extLst>
                  <a:ext uri="{FF2B5EF4-FFF2-40B4-BE49-F238E27FC236}">
                    <a16:creationId xmlns:a16="http://schemas.microsoft.com/office/drawing/2014/main" id="{EA4ED3D4-4F37-FDE2-95C6-CDC2D79287E1}"/>
                  </a:ext>
                </a:extLst>
              </p:cNvPr>
              <p:cNvSpPr/>
              <p:nvPr/>
            </p:nvSpPr>
            <p:spPr>
              <a:xfrm>
                <a:off x="1055165" y="23535403"/>
                <a:ext cx="13792040" cy="17155952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rgbClr val="0C548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24" name="Rectangle 35">
                <a:extLst>
                  <a:ext uri="{FF2B5EF4-FFF2-40B4-BE49-F238E27FC236}">
                    <a16:creationId xmlns:a16="http://schemas.microsoft.com/office/drawing/2014/main" id="{3F16093F-6171-FE6E-5BA5-3A11C461BD4E}"/>
                  </a:ext>
                </a:extLst>
              </p:cNvPr>
              <p:cNvSpPr/>
              <p:nvPr/>
            </p:nvSpPr>
            <p:spPr>
              <a:xfrm>
                <a:off x="15519987" y="5832815"/>
                <a:ext cx="13792040" cy="17155952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rgbClr val="0C548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25" name="Rectangle 43">
                <a:extLst>
                  <a:ext uri="{FF2B5EF4-FFF2-40B4-BE49-F238E27FC236}">
                    <a16:creationId xmlns:a16="http://schemas.microsoft.com/office/drawing/2014/main" id="{D6C4C47B-B642-7EFA-8911-2DE87944445C}"/>
                  </a:ext>
                </a:extLst>
              </p:cNvPr>
              <p:cNvSpPr/>
              <p:nvPr/>
            </p:nvSpPr>
            <p:spPr>
              <a:xfrm>
                <a:off x="1228954" y="20970420"/>
                <a:ext cx="13404060" cy="10190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  <a:defRPr/>
                </a:pPr>
                <a:endParaRPr 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Rectangle 30">
                <a:extLst>
                  <a:ext uri="{FF2B5EF4-FFF2-40B4-BE49-F238E27FC236}">
                    <a16:creationId xmlns:a16="http://schemas.microsoft.com/office/drawing/2014/main" id="{C92F999D-1F4E-F630-307A-A7D5093797D6}"/>
                  </a:ext>
                </a:extLst>
              </p:cNvPr>
              <p:cNvSpPr/>
              <p:nvPr/>
            </p:nvSpPr>
            <p:spPr>
              <a:xfrm>
                <a:off x="1228954" y="20294119"/>
                <a:ext cx="5363506" cy="1086945"/>
              </a:xfrm>
              <a:prstGeom prst="rect">
                <a:avLst/>
              </a:prstGeom>
              <a:noFill/>
            </p:spPr>
            <p:txBody>
              <a:bodyPr wrap="square" lIns="91436" tIns="45718" rIns="91436" bIns="45718" rtlCol="0">
                <a:spAutoFit/>
              </a:bodyPr>
              <a:lstStyle/>
              <a:p>
                <a:endParaRPr lang="en-US" sz="1000" b="1" dirty="0">
                  <a:solidFill>
                    <a:srgbClr val="006990"/>
                  </a:solidFill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6D14D7C-7147-AC68-5CE0-B2B5C722DBA8}"/>
                  </a:ext>
                </a:extLst>
              </p:cNvPr>
              <p:cNvSpPr txBox="1"/>
              <p:nvPr/>
            </p:nvSpPr>
            <p:spPr>
              <a:xfrm>
                <a:off x="11258807" y="22187132"/>
                <a:ext cx="326375" cy="801635"/>
              </a:xfrm>
              <a:prstGeom prst="rect">
                <a:avLst/>
              </a:prstGeom>
              <a:noFill/>
            </p:spPr>
            <p:txBody>
              <a:bodyPr wrap="none" lIns="36576" tIns="36576" rIns="36576" bIns="36576">
                <a:spAutoFit/>
              </a:bodyPr>
              <a:lstStyle/>
              <a:p>
                <a:pPr>
                  <a:defRPr/>
                </a:pPr>
                <a:endParaRPr lang="en-US" sz="7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20C63A7-B055-900C-383D-D505C5E23ED5}"/>
                  </a:ext>
                </a:extLst>
              </p:cNvPr>
              <p:cNvSpPr txBox="1"/>
              <p:nvPr/>
            </p:nvSpPr>
            <p:spPr>
              <a:xfrm>
                <a:off x="25723629" y="39889720"/>
                <a:ext cx="326375" cy="801635"/>
              </a:xfrm>
              <a:prstGeom prst="rect">
                <a:avLst/>
              </a:prstGeom>
              <a:noFill/>
            </p:spPr>
            <p:txBody>
              <a:bodyPr wrap="none" lIns="36576" tIns="36576" rIns="36576" bIns="36576">
                <a:spAutoFit/>
              </a:bodyPr>
              <a:lstStyle/>
              <a:p>
                <a:pPr>
                  <a:defRPr/>
                </a:pPr>
                <a:endParaRPr lang="en-US" sz="7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9" name="Title 1">
                <a:extLst>
                  <a:ext uri="{FF2B5EF4-FFF2-40B4-BE49-F238E27FC236}">
                    <a16:creationId xmlns:a16="http://schemas.microsoft.com/office/drawing/2014/main" id="{284923C2-63F2-4230-1C2F-A827F88E88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9169" y="5496423"/>
                <a:ext cx="3630617" cy="1081566"/>
              </a:xfrm>
              <a:prstGeom prst="rect">
                <a:avLst/>
              </a:prstGeom>
              <a:solidFill>
                <a:srgbClr val="0C548A"/>
              </a:solidFill>
              <a:ln>
                <a:solidFill>
                  <a:srgbClr val="0C548A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36" tIns="45718" rIns="91436" bIns="45718" rtlCol="0" anchor="t" anchorCtr="0">
                <a:spAutoFit/>
              </a:bodyPr>
              <a:lstStyle>
                <a:lvl1pPr algn="l" defTabSz="91436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6000" b="1" dirty="0">
                    <a:solidFill>
                      <a:schemeClr val="bg1"/>
                    </a:solidFill>
                    <a:latin typeface="Arial Narrow" panose="020B0606020202030204" pitchFamily="34" charset="0"/>
                    <a:cs typeface="Arial" pitchFamily="34" charset="0"/>
                  </a:rPr>
                  <a:t>Motivation</a:t>
                </a:r>
              </a:p>
            </p:txBody>
          </p:sp>
          <p:sp>
            <p:nvSpPr>
              <p:cNvPr id="30" name="Title 1">
                <a:extLst>
                  <a:ext uri="{FF2B5EF4-FFF2-40B4-BE49-F238E27FC236}">
                    <a16:creationId xmlns:a16="http://schemas.microsoft.com/office/drawing/2014/main" id="{D79E8B04-A49B-2388-B3A0-DAF169B887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473991" y="5496423"/>
                <a:ext cx="3336162" cy="1081566"/>
              </a:xfrm>
              <a:prstGeom prst="rect">
                <a:avLst/>
              </a:prstGeom>
              <a:solidFill>
                <a:srgbClr val="0C548A"/>
              </a:solidFill>
              <a:ln>
                <a:solidFill>
                  <a:srgbClr val="0C548A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36" tIns="45718" rIns="91436" bIns="45718" rtlCol="0" anchor="t" anchorCtr="0">
                <a:spAutoFit/>
              </a:bodyPr>
              <a:lstStyle>
                <a:lvl1pPr algn="l" defTabSz="91436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6000" b="1" dirty="0">
                    <a:solidFill>
                      <a:schemeClr val="bg1"/>
                    </a:solidFill>
                    <a:latin typeface="Arial Narrow" panose="020B0606020202030204" pitchFamily="34" charset="0"/>
                    <a:cs typeface="Arial" pitchFamily="34" charset="0"/>
                  </a:rPr>
                  <a:t>Feature 1</a:t>
                </a:r>
              </a:p>
            </p:txBody>
          </p:sp>
          <p:pic>
            <p:nvPicPr>
              <p:cNvPr id="31" name="그림 30">
                <a:extLst>
                  <a:ext uri="{FF2B5EF4-FFF2-40B4-BE49-F238E27FC236}">
                    <a16:creationId xmlns:a16="http://schemas.microsoft.com/office/drawing/2014/main" id="{DC1CF380-361D-D044-42F9-EDFCBB42B3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81535" y="24451653"/>
                <a:ext cx="12812042" cy="15438067"/>
              </a:xfrm>
              <a:prstGeom prst="rect">
                <a:avLst/>
              </a:prstGeom>
            </p:spPr>
          </p:pic>
          <p:pic>
            <p:nvPicPr>
              <p:cNvPr id="32" name="그림 31">
                <a:extLst>
                  <a:ext uri="{FF2B5EF4-FFF2-40B4-BE49-F238E27FC236}">
                    <a16:creationId xmlns:a16="http://schemas.microsoft.com/office/drawing/2014/main" id="{691B7EFA-0A06-FACE-B355-3F82941B46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021514" y="7007819"/>
                <a:ext cx="12803454" cy="15426249"/>
              </a:xfrm>
              <a:prstGeom prst="rect">
                <a:avLst/>
              </a:prstGeom>
            </p:spPr>
          </p:pic>
          <p:pic>
            <p:nvPicPr>
              <p:cNvPr id="33" name="그림 32">
                <a:extLst>
                  <a:ext uri="{FF2B5EF4-FFF2-40B4-BE49-F238E27FC236}">
                    <a16:creationId xmlns:a16="http://schemas.microsoft.com/office/drawing/2014/main" id="{0105CCA6-4FD5-6C92-BFB9-FFC90210A3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90969" y="7030685"/>
                <a:ext cx="12825497" cy="15440456"/>
              </a:xfrm>
              <a:prstGeom prst="rect">
                <a:avLst/>
              </a:prstGeom>
            </p:spPr>
          </p:pic>
          <p:sp>
            <p:nvSpPr>
              <p:cNvPr id="35" name="Title 1">
                <a:extLst>
                  <a:ext uri="{FF2B5EF4-FFF2-40B4-BE49-F238E27FC236}">
                    <a16:creationId xmlns:a16="http://schemas.microsoft.com/office/drawing/2014/main" id="{E01FB949-DB77-5F31-8D67-FC8375932F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9169" y="23325158"/>
                <a:ext cx="3220220" cy="1081566"/>
              </a:xfrm>
              <a:prstGeom prst="rect">
                <a:avLst/>
              </a:prstGeom>
              <a:solidFill>
                <a:srgbClr val="0C548A"/>
              </a:solidFill>
              <a:ln>
                <a:solidFill>
                  <a:srgbClr val="0C548A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36" tIns="45718" rIns="91436" bIns="45718" rtlCol="0" anchor="t" anchorCtr="0">
                <a:spAutoFit/>
              </a:bodyPr>
              <a:lstStyle>
                <a:lvl1pPr algn="l" defTabSz="91436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6000" b="1" dirty="0">
                    <a:solidFill>
                      <a:schemeClr val="bg1"/>
                    </a:solidFill>
                    <a:latin typeface="Arial Narrow" panose="020B0606020202030204" pitchFamily="34" charset="0"/>
                    <a:cs typeface="Arial" pitchFamily="34" charset="0"/>
                  </a:rPr>
                  <a:t>Feature 2</a:t>
                </a:r>
              </a:p>
            </p:txBody>
          </p:sp>
          <p:sp>
            <p:nvSpPr>
              <p:cNvPr id="36" name="Title 1">
                <a:extLst>
                  <a:ext uri="{FF2B5EF4-FFF2-40B4-BE49-F238E27FC236}">
                    <a16:creationId xmlns:a16="http://schemas.microsoft.com/office/drawing/2014/main" id="{7DCB6EC5-5B71-B5A6-0D1B-45EA4A0700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473992" y="23325158"/>
                <a:ext cx="10576012" cy="1081566"/>
              </a:xfrm>
              <a:prstGeom prst="rect">
                <a:avLst/>
              </a:prstGeom>
              <a:solidFill>
                <a:srgbClr val="0C548A"/>
              </a:solidFill>
              <a:ln>
                <a:solidFill>
                  <a:srgbClr val="0C548A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36" tIns="45718" rIns="91436" bIns="45718" rtlCol="0" anchor="t" anchorCtr="0">
                <a:spAutoFit/>
              </a:bodyPr>
              <a:lstStyle>
                <a:lvl1pPr algn="l" defTabSz="91436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6000" b="1" dirty="0">
                    <a:solidFill>
                      <a:schemeClr val="bg1"/>
                    </a:solidFill>
                    <a:latin typeface="Arial Narrow" panose="020B0606020202030204" pitchFamily="34" charset="0"/>
                    <a:cs typeface="Arial" pitchFamily="34" charset="0"/>
                  </a:rPr>
                  <a:t>Feature3 &amp; Measurement Results</a:t>
                </a:r>
              </a:p>
            </p:txBody>
          </p:sp>
        </p:grpSp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1D54C4F0-671F-0126-F5B0-290A87E37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218451" y="25450327"/>
              <a:ext cx="12217189" cy="14513653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4672D8-C17A-A689-8CA3-A3D13105A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9665" y="3585858"/>
            <a:ext cx="1195759" cy="1195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347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38</Words>
  <Application>Microsoft Office PowerPoint</Application>
  <PresentationFormat>사용자 지정</PresentationFormat>
  <Paragraphs>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Arial Narrow</vt:lpstr>
      <vt:lpstr>Calibri</vt:lpstr>
      <vt:lpstr>Calibri Light</vt:lpstr>
      <vt:lpstr>Office 테마</vt:lpstr>
      <vt:lpstr>디자인 사용자 지정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 영지</dc:creator>
  <cp:lastModifiedBy>조유림[ 학부재학 / 전기전자공학부 ]</cp:lastModifiedBy>
  <cp:revision>8</cp:revision>
  <dcterms:created xsi:type="dcterms:W3CDTF">2019-05-23T01:50:43Z</dcterms:created>
  <dcterms:modified xsi:type="dcterms:W3CDTF">2026-06-07T08:07:21Z</dcterms:modified>
</cp:coreProperties>
</file>