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30275213" cy="42803763"/>
  <p:notesSz cx="6858000" cy="9144000"/>
  <p:defaultTextStyle>
    <a:defPPr>
      <a:defRPr lang="ko-KR"/>
    </a:defPPr>
    <a:lvl1pPr marL="0" algn="l" defTabSz="3507730" rtl="0" eaLnBrk="1" latinLnBrk="1" hangingPunct="1">
      <a:defRPr sz="6905" kern="1200">
        <a:solidFill>
          <a:schemeClr val="tx1"/>
        </a:solidFill>
        <a:latin typeface="+mn-lt"/>
        <a:ea typeface="+mn-ea"/>
        <a:cs typeface="+mn-cs"/>
      </a:defRPr>
    </a:lvl1pPr>
    <a:lvl2pPr marL="1753865" algn="l" defTabSz="3507730" rtl="0" eaLnBrk="1" latinLnBrk="1" hangingPunct="1">
      <a:defRPr sz="6905" kern="1200">
        <a:solidFill>
          <a:schemeClr val="tx1"/>
        </a:solidFill>
        <a:latin typeface="+mn-lt"/>
        <a:ea typeface="+mn-ea"/>
        <a:cs typeface="+mn-cs"/>
      </a:defRPr>
    </a:lvl2pPr>
    <a:lvl3pPr marL="3507730" algn="l" defTabSz="3507730" rtl="0" eaLnBrk="1" latinLnBrk="1" hangingPunct="1">
      <a:defRPr sz="6905" kern="1200">
        <a:solidFill>
          <a:schemeClr val="tx1"/>
        </a:solidFill>
        <a:latin typeface="+mn-lt"/>
        <a:ea typeface="+mn-ea"/>
        <a:cs typeface="+mn-cs"/>
      </a:defRPr>
    </a:lvl3pPr>
    <a:lvl4pPr marL="5261595" algn="l" defTabSz="3507730" rtl="0" eaLnBrk="1" latinLnBrk="1" hangingPunct="1">
      <a:defRPr sz="6905" kern="1200">
        <a:solidFill>
          <a:schemeClr val="tx1"/>
        </a:solidFill>
        <a:latin typeface="+mn-lt"/>
        <a:ea typeface="+mn-ea"/>
        <a:cs typeface="+mn-cs"/>
      </a:defRPr>
    </a:lvl4pPr>
    <a:lvl5pPr marL="7015460" algn="l" defTabSz="3507730" rtl="0" eaLnBrk="1" latinLnBrk="1" hangingPunct="1">
      <a:defRPr sz="6905" kern="1200">
        <a:solidFill>
          <a:schemeClr val="tx1"/>
        </a:solidFill>
        <a:latin typeface="+mn-lt"/>
        <a:ea typeface="+mn-ea"/>
        <a:cs typeface="+mn-cs"/>
      </a:defRPr>
    </a:lvl5pPr>
    <a:lvl6pPr marL="8769325" algn="l" defTabSz="3507730" rtl="0" eaLnBrk="1" latinLnBrk="1" hangingPunct="1">
      <a:defRPr sz="6905" kern="1200">
        <a:solidFill>
          <a:schemeClr val="tx1"/>
        </a:solidFill>
        <a:latin typeface="+mn-lt"/>
        <a:ea typeface="+mn-ea"/>
        <a:cs typeface="+mn-cs"/>
      </a:defRPr>
    </a:lvl6pPr>
    <a:lvl7pPr marL="10523190" algn="l" defTabSz="3507730" rtl="0" eaLnBrk="1" latinLnBrk="1" hangingPunct="1">
      <a:defRPr sz="6905" kern="1200">
        <a:solidFill>
          <a:schemeClr val="tx1"/>
        </a:solidFill>
        <a:latin typeface="+mn-lt"/>
        <a:ea typeface="+mn-ea"/>
        <a:cs typeface="+mn-cs"/>
      </a:defRPr>
    </a:lvl7pPr>
    <a:lvl8pPr marL="12277054" algn="l" defTabSz="3507730" rtl="0" eaLnBrk="1" latinLnBrk="1" hangingPunct="1">
      <a:defRPr sz="6905" kern="1200">
        <a:solidFill>
          <a:schemeClr val="tx1"/>
        </a:solidFill>
        <a:latin typeface="+mn-lt"/>
        <a:ea typeface="+mn-ea"/>
        <a:cs typeface="+mn-cs"/>
      </a:defRPr>
    </a:lvl8pPr>
    <a:lvl9pPr marL="14030919" algn="l" defTabSz="3507730" rtl="0" eaLnBrk="1" latinLnBrk="1"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1" userDrawn="1">
          <p15:clr>
            <a:srgbClr val="A4A3A4"/>
          </p15:clr>
        </p15:guide>
        <p15:guide id="2" pos="95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AE865A-A0A3-464C-ABD9-FC815FCF2BC1}" v="4" dt="2026-04-14T06:47:15.107"/>
  </p1510:revLst>
</p1510:revInfo>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보통 스타일 1 - 강조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01" autoAdjust="0"/>
    <p:restoredTop sz="94660"/>
  </p:normalViewPr>
  <p:slideViewPr>
    <p:cSldViewPr snapToGrid="0">
      <p:cViewPr>
        <p:scale>
          <a:sx n="50" d="100"/>
          <a:sy n="50" d="100"/>
        </p:scale>
        <p:origin x="306" y="-2664"/>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0CB4E-6FA7-43A9-8C9F-DD0C6E95B116}" type="datetimeFigureOut">
              <a:rPr lang="ko-KR" altLang="en-US" smtClean="0"/>
              <a:t>2026-06-18</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5555E340-21E0-402F-8489-5A9DC846A58E}" type="slidenum">
              <a:rPr lang="ko-KR" altLang="en-US" smtClean="0"/>
              <a:t>‹#›</a:t>
            </a:fld>
            <a:endParaRPr lang="ko-KR" altLang="en-US"/>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3342927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20E0CB4E-6FA7-43A9-8C9F-DD0C6E95B116}" type="datetimeFigureOut">
              <a:rPr lang="ko-KR" altLang="en-US" smtClean="0"/>
              <a:t>2026-06-18</a:t>
            </a:fld>
            <a:endParaRPr lang="ko-KR" alt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5555E340-21E0-402F-8489-5A9DC846A58E}" type="slidenum">
              <a:rPr lang="ko-KR" altLang="en-US" smtClean="0"/>
              <a:t>‹#›</a:t>
            </a:fld>
            <a:endParaRPr lang="ko-KR" altLang="en-US"/>
          </a:p>
        </p:txBody>
      </p:sp>
      <p:pic>
        <p:nvPicPr>
          <p:cNvPr id="7" name="그림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280879238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3027487" rtl="0" eaLnBrk="1" latinLnBrk="1"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1"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1"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1"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1" hangingPunct="1">
        <a:defRPr sz="5960" kern="1200">
          <a:solidFill>
            <a:schemeClr val="tx1"/>
          </a:solidFill>
          <a:latin typeface="+mn-lt"/>
          <a:ea typeface="+mn-ea"/>
          <a:cs typeface="+mn-cs"/>
        </a:defRPr>
      </a:lvl1pPr>
      <a:lvl2pPr marL="1513743" algn="l" defTabSz="3027487" rtl="0" eaLnBrk="1" latinLnBrk="1" hangingPunct="1">
        <a:defRPr sz="5960" kern="1200">
          <a:solidFill>
            <a:schemeClr val="tx1"/>
          </a:solidFill>
          <a:latin typeface="+mn-lt"/>
          <a:ea typeface="+mn-ea"/>
          <a:cs typeface="+mn-cs"/>
        </a:defRPr>
      </a:lvl2pPr>
      <a:lvl3pPr marL="3027487" algn="l" defTabSz="3027487" rtl="0" eaLnBrk="1" latinLnBrk="1" hangingPunct="1">
        <a:defRPr sz="5960" kern="1200">
          <a:solidFill>
            <a:schemeClr val="tx1"/>
          </a:solidFill>
          <a:latin typeface="+mn-lt"/>
          <a:ea typeface="+mn-ea"/>
          <a:cs typeface="+mn-cs"/>
        </a:defRPr>
      </a:lvl3pPr>
      <a:lvl4pPr marL="4541230" algn="l" defTabSz="3027487" rtl="0" eaLnBrk="1" latinLnBrk="1" hangingPunct="1">
        <a:defRPr sz="5960" kern="1200">
          <a:solidFill>
            <a:schemeClr val="tx1"/>
          </a:solidFill>
          <a:latin typeface="+mn-lt"/>
          <a:ea typeface="+mn-ea"/>
          <a:cs typeface="+mn-cs"/>
        </a:defRPr>
      </a:lvl4pPr>
      <a:lvl5pPr marL="6054974" algn="l" defTabSz="3027487" rtl="0" eaLnBrk="1" latinLnBrk="1" hangingPunct="1">
        <a:defRPr sz="5960" kern="1200">
          <a:solidFill>
            <a:schemeClr val="tx1"/>
          </a:solidFill>
          <a:latin typeface="+mn-lt"/>
          <a:ea typeface="+mn-ea"/>
          <a:cs typeface="+mn-cs"/>
        </a:defRPr>
      </a:lvl5pPr>
      <a:lvl6pPr marL="7568717" algn="l" defTabSz="3027487" rtl="0" eaLnBrk="1" latinLnBrk="1" hangingPunct="1">
        <a:defRPr sz="5960" kern="1200">
          <a:solidFill>
            <a:schemeClr val="tx1"/>
          </a:solidFill>
          <a:latin typeface="+mn-lt"/>
          <a:ea typeface="+mn-ea"/>
          <a:cs typeface="+mn-cs"/>
        </a:defRPr>
      </a:lvl6pPr>
      <a:lvl7pPr marL="9082461" algn="l" defTabSz="3027487" rtl="0" eaLnBrk="1" latinLnBrk="1" hangingPunct="1">
        <a:defRPr sz="5960" kern="1200">
          <a:solidFill>
            <a:schemeClr val="tx1"/>
          </a:solidFill>
          <a:latin typeface="+mn-lt"/>
          <a:ea typeface="+mn-ea"/>
          <a:cs typeface="+mn-cs"/>
        </a:defRPr>
      </a:lvl7pPr>
      <a:lvl8pPr marL="10596204" algn="l" defTabSz="3027487" rtl="0" eaLnBrk="1" latinLnBrk="1" hangingPunct="1">
        <a:defRPr sz="5960" kern="1200">
          <a:solidFill>
            <a:schemeClr val="tx1"/>
          </a:solidFill>
          <a:latin typeface="+mn-lt"/>
          <a:ea typeface="+mn-ea"/>
          <a:cs typeface="+mn-cs"/>
        </a:defRPr>
      </a:lvl8pPr>
      <a:lvl9pPr marL="12109948" algn="l" defTabSz="3027487" rtl="0" eaLnBrk="1" latinLnBrk="1"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3DB41-437A-A62E-DA26-C6E2460E2719}"/>
            </a:ext>
          </a:extLst>
        </p:cNvPr>
        <p:cNvGrpSpPr/>
        <p:nvPr/>
      </p:nvGrpSpPr>
      <p:grpSpPr>
        <a:xfrm>
          <a:off x="0" y="0"/>
          <a:ext cx="0" cy="0"/>
          <a:chOff x="0" y="0"/>
          <a:chExt cx="0" cy="0"/>
        </a:xfrm>
      </p:grpSpPr>
      <p:sp>
        <p:nvSpPr>
          <p:cNvPr id="24" name="모서리가 둥근 직사각형 7">
            <a:extLst>
              <a:ext uri="{FF2B5EF4-FFF2-40B4-BE49-F238E27FC236}">
                <a16:creationId xmlns:a16="http://schemas.microsoft.com/office/drawing/2014/main" id="{1788BD91-31C3-37F3-ED03-118740D9BF59}"/>
              </a:ext>
            </a:extLst>
          </p:cNvPr>
          <p:cNvSpPr/>
          <p:nvPr/>
        </p:nvSpPr>
        <p:spPr>
          <a:xfrm>
            <a:off x="16053093" y="18059400"/>
            <a:ext cx="13880385" cy="22702520"/>
          </a:xfrm>
          <a:prstGeom prst="roundRect">
            <a:avLst>
              <a:gd name="adj" fmla="val 2246"/>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r>
              <a:rPr lang="en-US" altLang="ko-KR" sz="6600" b="1" dirty="0">
                <a:ln w="28575">
                  <a:noFill/>
                  <a:prstDash val="dash"/>
                </a:ln>
                <a:solidFill>
                  <a:schemeClr val="tx1"/>
                </a:solidFill>
                <a:latin typeface="helvetica" panose="020B0604020202020204" pitchFamily="34" charset="0"/>
                <a:cs typeface="helvetica" panose="020B0604020202020204" pitchFamily="34" charset="0"/>
              </a:rPr>
              <a:t>III. Result</a:t>
            </a: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p:txBody>
      </p:sp>
      <p:sp>
        <p:nvSpPr>
          <p:cNvPr id="8" name="모서리가 둥근 직사각형 7">
            <a:extLst>
              <a:ext uri="{FF2B5EF4-FFF2-40B4-BE49-F238E27FC236}">
                <a16:creationId xmlns:a16="http://schemas.microsoft.com/office/drawing/2014/main" id="{CC3C1BE4-EA6F-BDF3-133B-8F09606C54D0}"/>
              </a:ext>
            </a:extLst>
          </p:cNvPr>
          <p:cNvSpPr/>
          <p:nvPr/>
        </p:nvSpPr>
        <p:spPr>
          <a:xfrm>
            <a:off x="609599" y="18059400"/>
            <a:ext cx="15032806" cy="22702520"/>
          </a:xfrm>
          <a:prstGeom prst="roundRect">
            <a:avLst>
              <a:gd name="adj" fmla="val 1771"/>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r>
              <a:rPr lang="en-US" altLang="ko-KR" sz="6600" b="1" dirty="0">
                <a:ln w="28575">
                  <a:noFill/>
                  <a:prstDash val="dash"/>
                </a:ln>
                <a:solidFill>
                  <a:schemeClr val="tx1"/>
                </a:solidFill>
                <a:latin typeface="helvetica" panose="020B0604020202020204" pitchFamily="34" charset="0"/>
                <a:cs typeface="helvetica" panose="020B0604020202020204" pitchFamily="34" charset="0"/>
              </a:rPr>
              <a:t>II. Circuit Design</a:t>
            </a:r>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p:txBody>
      </p:sp>
      <p:sp>
        <p:nvSpPr>
          <p:cNvPr id="6" name="모서리가 둥근 직사각형 5">
            <a:extLst>
              <a:ext uri="{FF2B5EF4-FFF2-40B4-BE49-F238E27FC236}">
                <a16:creationId xmlns:a16="http://schemas.microsoft.com/office/drawing/2014/main" id="{F1CDAAB3-6D52-62FF-AD45-DCCFF0472214}"/>
              </a:ext>
            </a:extLst>
          </p:cNvPr>
          <p:cNvSpPr/>
          <p:nvPr/>
        </p:nvSpPr>
        <p:spPr>
          <a:xfrm>
            <a:off x="609598" y="10093460"/>
            <a:ext cx="29259213" cy="7568784"/>
          </a:xfrm>
          <a:prstGeom prst="roundRect">
            <a:avLst>
              <a:gd name="adj" fmla="val 3111"/>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r>
              <a:rPr lang="en-US" altLang="ko-KR" sz="1100" dirty="0"/>
              <a:t>Automation Difficulty: Prior methods often computationally expensive (PSO/ACO) or ineffective (Std. GA crossover issues) for complex RF circuits.</a:t>
            </a:r>
          </a:p>
          <a:p>
            <a:pPr marL="685800" indent="-685800">
              <a:buFont typeface="Wingdings" panose="05000000000000000000" pitchFamily="2" charset="2"/>
              <a:buChar char="Ø"/>
            </a:pPr>
            <a:r>
              <a:rPr lang="en-US" altLang="ko-KR" sz="1100" dirty="0"/>
              <a:t>s, and RFID systems.</a:t>
            </a:r>
            <a:endParaRPr lang="en-US" altLang="ko-KR" sz="4800" dirty="0">
              <a:ln w="28575">
                <a:noFill/>
                <a:prstDash val="dash"/>
              </a:ln>
              <a:solidFill>
                <a:schemeClr val="tx1"/>
              </a:solidFill>
              <a:cs typeface="helvetica" panose="020B0604020202020204" pitchFamily="34" charset="0"/>
            </a:endParaRPr>
          </a:p>
          <a:p>
            <a:endParaRPr lang="en-US" altLang="ko-KR" sz="4800" dirty="0">
              <a:ln w="28575">
                <a:noFill/>
                <a:prstDash val="dash"/>
              </a:ln>
              <a:solidFill>
                <a:schemeClr val="tx1"/>
              </a:solidFill>
              <a:latin typeface="helvetica" panose="020B0604020202020204" pitchFamily="34" charset="0"/>
              <a:cs typeface="helvetica" panose="020B0604020202020204" pitchFamily="34" charset="0"/>
            </a:endParaRPr>
          </a:p>
        </p:txBody>
      </p:sp>
      <p:sp>
        <p:nvSpPr>
          <p:cNvPr id="5" name="모서리가 둥근 직사각형 4">
            <a:extLst>
              <a:ext uri="{FF2B5EF4-FFF2-40B4-BE49-F238E27FC236}">
                <a16:creationId xmlns:a16="http://schemas.microsoft.com/office/drawing/2014/main" id="{1A1BB9C4-C55B-1DB9-D15D-734990C0186C}"/>
              </a:ext>
            </a:extLst>
          </p:cNvPr>
          <p:cNvSpPr/>
          <p:nvPr/>
        </p:nvSpPr>
        <p:spPr>
          <a:xfrm>
            <a:off x="609599" y="3585497"/>
            <a:ext cx="29259213" cy="6238843"/>
          </a:xfrm>
          <a:prstGeom prst="roundRect">
            <a:avLst>
              <a:gd name="adj" fmla="val 6325"/>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8000" b="1" dirty="0">
                <a:ln w="28575">
                  <a:noFill/>
                  <a:prstDash val="dash"/>
                </a:ln>
                <a:solidFill>
                  <a:srgbClr val="0000FF"/>
                </a:solidFill>
                <a:latin typeface="helvetica" panose="020B0604020202020204" pitchFamily="34" charset="0"/>
                <a:cs typeface="helvetica" panose="020B0604020202020204" pitchFamily="34" charset="0"/>
              </a:rPr>
              <a:t>Design and Optimization of Radio-Frequency Receiver </a:t>
            </a:r>
            <a:br>
              <a:rPr lang="en-US" altLang="ko-KR" sz="8000" b="1" dirty="0">
                <a:ln w="28575">
                  <a:noFill/>
                  <a:prstDash val="dash"/>
                </a:ln>
                <a:solidFill>
                  <a:srgbClr val="0000FF"/>
                </a:solidFill>
                <a:latin typeface="helvetica" panose="020B0604020202020204" pitchFamily="34" charset="0"/>
                <a:cs typeface="helvetica" panose="020B0604020202020204" pitchFamily="34" charset="0"/>
              </a:rPr>
            </a:br>
            <a:r>
              <a:rPr lang="en-US" altLang="ko-KR" sz="8000" b="1" dirty="0">
                <a:ln w="28575">
                  <a:noFill/>
                  <a:prstDash val="dash"/>
                </a:ln>
                <a:solidFill>
                  <a:srgbClr val="0000FF"/>
                </a:solidFill>
                <a:latin typeface="helvetica" panose="020B0604020202020204" pitchFamily="34" charset="0"/>
                <a:cs typeface="helvetica" panose="020B0604020202020204" pitchFamily="34" charset="0"/>
              </a:rPr>
              <a:t>with Modified Genetic Algorithm</a:t>
            </a:r>
          </a:p>
          <a:p>
            <a:pPr algn="ctr"/>
            <a:endParaRPr lang="en-US" altLang="ko-KR" sz="2000" b="1" dirty="0">
              <a:ln w="28575">
                <a:noFill/>
                <a:prstDash val="dash"/>
              </a:ln>
              <a:solidFill>
                <a:srgbClr val="0000FF"/>
              </a:solidFill>
              <a:latin typeface="helvetica" panose="020B0604020202020204" pitchFamily="34" charset="0"/>
              <a:cs typeface="helvetica" panose="020B0604020202020204" pitchFamily="34" charset="0"/>
            </a:endParaRPr>
          </a:p>
          <a:p>
            <a:pPr marL="0" marR="0" lvl="0" indent="0" algn="ctr" defTabSz="3507730" rtl="0" eaLnBrk="1" fontAlgn="auto" latinLnBrk="1" hangingPunct="1">
              <a:lnSpc>
                <a:spcPct val="100000"/>
              </a:lnSpc>
              <a:spcBef>
                <a:spcPts val="0"/>
              </a:spcBef>
              <a:spcAft>
                <a:spcPts val="0"/>
              </a:spcAft>
              <a:buClrTx/>
              <a:buSzTx/>
              <a:buFontTx/>
              <a:buNone/>
              <a:tabLst/>
              <a:defRPr/>
            </a:pPr>
            <a:r>
              <a:rPr kumimoji="0" lang="en-US" altLang="ko-KR" sz="4800" b="1" i="0" u="none" strike="noStrike" kern="1200" cap="none" spc="0" normalizeH="0" baseline="0" noProof="0" dirty="0" err="1">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Hoyeon</a:t>
            </a:r>
            <a:r>
              <a:rPr lang="en-US" altLang="ko-KR" sz="4800" b="1" dirty="0">
                <a:solidFill>
                  <a:prstClr val="black"/>
                </a:solidFill>
                <a:latin typeface="helvetica" panose="020B0604020202020204" pitchFamily="34" charset="0"/>
                <a:ea typeface="맑은 고딕" panose="020B0503020000020004" pitchFamily="50" charset="-127"/>
                <a:cs typeface="helvetica" panose="020B0604020202020204" pitchFamily="34" charset="0"/>
              </a:rPr>
              <a:t> </a:t>
            </a:r>
            <a: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Shin, </a:t>
            </a:r>
            <a:r>
              <a:rPr kumimoji="0" lang="en-US" altLang="ko-KR" sz="4800" b="1" i="0" u="none" strike="noStrike" kern="1200" cap="none" spc="0" normalizeH="0" baseline="0" noProof="0" dirty="0" err="1">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Yeonggi</a:t>
            </a:r>
            <a: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 Kim, Jongho Lee, Myunghyun Shim, Junhwa Jeong, Seonho Shin,</a:t>
            </a:r>
            <a:b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br>
            <a:r>
              <a:rPr kumimoji="0" lang="en-US" altLang="ko-KR" sz="4800" b="1" i="0" u="none" strike="noStrike" kern="1200" cap="none" spc="0" normalizeH="0" baseline="0" noProof="0" dirty="0" err="1">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Kyubeom</a:t>
            </a:r>
            <a: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 Kang, Taeyeong</a:t>
            </a:r>
            <a:r>
              <a:rPr kumimoji="0" lang="ko-KR" altLang="en-US"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 </a:t>
            </a:r>
            <a: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Kim, Jiyong Chung</a:t>
            </a:r>
            <a:r>
              <a:rPr lang="en-US" altLang="ko-KR" sz="4800" b="1" dirty="0">
                <a:solidFill>
                  <a:prstClr val="black"/>
                </a:solidFill>
                <a:latin typeface="helvetica" panose="020B0604020202020204" pitchFamily="34" charset="0"/>
                <a:ea typeface="맑은 고딕" panose="020B0503020000020004" pitchFamily="50" charset="-127"/>
                <a:cs typeface="helvetica" panose="020B0604020202020204" pitchFamily="34" charset="0"/>
              </a:rPr>
              <a:t> </a:t>
            </a:r>
            <a: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and </a:t>
            </a:r>
            <a:r>
              <a:rPr kumimoji="0" lang="en-US" altLang="ko-KR" sz="4800" b="1" i="0" u="none" strike="noStrike" kern="1200" cap="none" spc="0" normalizeH="0" baseline="0" noProof="0" dirty="0" err="1">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Ickhyun</a:t>
            </a:r>
            <a:r>
              <a:rPr kumimoji="0" lang="en-US" altLang="ko-KR" sz="48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 Song (Sonic Lab)</a:t>
            </a:r>
          </a:p>
          <a:p>
            <a:pPr marL="0" marR="0" lvl="0" indent="0" algn="ctr" defTabSz="3507730" rtl="0" eaLnBrk="1" fontAlgn="auto" latinLnBrk="1" hangingPunct="1">
              <a:lnSpc>
                <a:spcPct val="15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Department of Artificial Intelligence Semiconductor Engineering, Hanyang University</a:t>
            </a:r>
          </a:p>
          <a:p>
            <a:pPr marL="0" marR="0" lvl="0" indent="0" algn="ctr" defTabSz="3507730" rtl="0" eaLnBrk="1" fontAlgn="auto" latinLnBrk="1"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Division of Nanoscale Semiconductor Engineering, Hanyang University</a:t>
            </a:r>
            <a:endParaRPr kumimoji="0" lang="en-US" altLang="ko-KR" sz="5400" b="1" i="0" u="none" strike="noStrike" kern="1200" cap="none" spc="0" normalizeH="0" baseline="0" noProof="0" dirty="0">
              <a:ln>
                <a:noFill/>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endParaRPr>
          </a:p>
        </p:txBody>
      </p:sp>
      <p:sp>
        <p:nvSpPr>
          <p:cNvPr id="32" name="TextBox 31">
            <a:extLst>
              <a:ext uri="{FF2B5EF4-FFF2-40B4-BE49-F238E27FC236}">
                <a16:creationId xmlns:a16="http://schemas.microsoft.com/office/drawing/2014/main" id="{C7171720-E764-4972-077C-D390FD76F09F}"/>
              </a:ext>
            </a:extLst>
          </p:cNvPr>
          <p:cNvSpPr txBox="1"/>
          <p:nvPr/>
        </p:nvSpPr>
        <p:spPr>
          <a:xfrm>
            <a:off x="17048932" y="30306122"/>
            <a:ext cx="11888704" cy="646331"/>
          </a:xfrm>
          <a:prstGeom prst="rect">
            <a:avLst/>
          </a:prstGeom>
          <a:noFill/>
        </p:spPr>
        <p:txBody>
          <a:bodyPr wrap="none" rtlCol="0">
            <a:spAutoFit/>
          </a:bodyPr>
          <a:lstStyle/>
          <a:p>
            <a:pPr algn="ctr"/>
            <a:r>
              <a:rPr lang="en-US" altLang="ko-KR" sz="3600" b="1" dirty="0">
                <a:latin typeface="Arial" panose="020B0604020202020204" pitchFamily="34" charset="0"/>
                <a:cs typeface="Arial" panose="020B0604020202020204" pitchFamily="34" charset="0"/>
              </a:rPr>
              <a:t>Chip</a:t>
            </a:r>
            <a:r>
              <a:rPr lang="ko-KR" altLang="en-US" sz="3600" b="1" dirty="0">
                <a:latin typeface="Arial" panose="020B0604020202020204" pitchFamily="34" charset="0"/>
                <a:cs typeface="Arial" panose="020B0604020202020204" pitchFamily="34" charset="0"/>
              </a:rPr>
              <a:t> </a:t>
            </a:r>
            <a:r>
              <a:rPr lang="en-US" altLang="ko-KR" sz="3600" b="1" dirty="0">
                <a:latin typeface="Arial" panose="020B0604020202020204" pitchFamily="34" charset="0"/>
                <a:cs typeface="Arial" panose="020B0604020202020204" pitchFamily="34" charset="0"/>
              </a:rPr>
              <a:t>micrographs of the (a) LNA and (b) mixer blocks</a:t>
            </a:r>
            <a:endParaRPr lang="ko-KR" altLang="en-US" sz="3600" b="1"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754937FA-B703-0D2D-A92F-6D7C8408F471}"/>
              </a:ext>
            </a:extLst>
          </p:cNvPr>
          <p:cNvSpPr txBox="1"/>
          <p:nvPr/>
        </p:nvSpPr>
        <p:spPr>
          <a:xfrm>
            <a:off x="16571209" y="16768035"/>
            <a:ext cx="12405118" cy="646331"/>
          </a:xfrm>
          <a:prstGeom prst="rect">
            <a:avLst/>
          </a:prstGeom>
          <a:noFill/>
        </p:spPr>
        <p:txBody>
          <a:bodyPr wrap="square" rtlCol="0">
            <a:spAutoFit/>
          </a:bodyPr>
          <a:lstStyle/>
          <a:p>
            <a:pPr algn="ctr" latinLnBrk="0"/>
            <a:r>
              <a:rPr lang="en-US" altLang="ko-KR" sz="3600" b="1" dirty="0">
                <a:latin typeface="Arial" panose="020B0604020202020204" pitchFamily="34" charset="0"/>
                <a:cs typeface="Arial" panose="020B0604020202020204" pitchFamily="34" charset="0"/>
              </a:rPr>
              <a:t>Block diagram of a typical radio-frequency receiver</a:t>
            </a:r>
            <a:endParaRPr lang="ko-KR" altLang="ko-KR" sz="3600" b="1"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6D06DCE4-4DE5-2E53-795A-808835152649}"/>
              </a:ext>
            </a:extLst>
          </p:cNvPr>
          <p:cNvSpPr txBox="1"/>
          <p:nvPr/>
        </p:nvSpPr>
        <p:spPr>
          <a:xfrm>
            <a:off x="1090364" y="26935399"/>
            <a:ext cx="13809865" cy="2369880"/>
          </a:xfrm>
          <a:prstGeom prst="rect">
            <a:avLst/>
          </a:prstGeom>
          <a:noFill/>
        </p:spPr>
        <p:txBody>
          <a:bodyPr wrap="square">
            <a:spAutoFit/>
          </a:bodyPr>
          <a:lstStyle/>
          <a:p>
            <a:r>
              <a:rPr lang="en-US" altLang="ko-KR" sz="4000" b="1" dirty="0">
                <a:solidFill>
                  <a:schemeClr val="tx1"/>
                </a:solidFill>
              </a:rPr>
              <a:t>Unified LNA-Mixer Design</a:t>
            </a:r>
            <a:endParaRPr lang="en-US" altLang="ko-KR" sz="4000" b="1" dirty="0"/>
          </a:p>
          <a:p>
            <a:pPr marL="571500" indent="-571500">
              <a:buFont typeface="Wingdings" panose="05000000000000000000" pitchFamily="2" charset="2"/>
              <a:buChar char="Ø"/>
            </a:pPr>
            <a:r>
              <a:rPr lang="fr-FR" altLang="ko-KR" sz="3600" dirty="0">
                <a:solidFill>
                  <a:srgbClr val="0000FF"/>
                </a:solidFill>
              </a:rPr>
              <a:t>Target circuit combines LNA &amp; Mixer</a:t>
            </a:r>
          </a:p>
          <a:p>
            <a:pPr marL="571500" indent="-571500">
              <a:buFont typeface="Wingdings" panose="05000000000000000000" pitchFamily="2" charset="2"/>
              <a:buChar char="Ø"/>
            </a:pPr>
            <a:r>
              <a:rPr lang="en-US" altLang="ko-KR" sz="3600" dirty="0">
                <a:solidFill>
                  <a:srgbClr val="0000FF"/>
                </a:solidFill>
              </a:rPr>
              <a:t>Optimizes blocks together to capture inter-stage effects for best system performance</a:t>
            </a:r>
          </a:p>
        </p:txBody>
      </p:sp>
      <p:pic>
        <p:nvPicPr>
          <p:cNvPr id="16" name="그림 15">
            <a:extLst>
              <a:ext uri="{FF2B5EF4-FFF2-40B4-BE49-F238E27FC236}">
                <a16:creationId xmlns:a16="http://schemas.microsoft.com/office/drawing/2014/main" id="{65241CB4-B6D7-2839-122B-762DA9D2915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349958" y="10729060"/>
            <a:ext cx="11065928" cy="5759806"/>
          </a:xfrm>
          <a:prstGeom prst="rect">
            <a:avLst/>
          </a:prstGeom>
        </p:spPr>
      </p:pic>
      <p:sp>
        <p:nvSpPr>
          <p:cNvPr id="22" name="TextBox 21">
            <a:extLst>
              <a:ext uri="{FF2B5EF4-FFF2-40B4-BE49-F238E27FC236}">
                <a16:creationId xmlns:a16="http://schemas.microsoft.com/office/drawing/2014/main" id="{3EA84644-DDBC-AC4A-821C-60495F041F60}"/>
              </a:ext>
            </a:extLst>
          </p:cNvPr>
          <p:cNvSpPr txBox="1"/>
          <p:nvPr/>
        </p:nvSpPr>
        <p:spPr>
          <a:xfrm>
            <a:off x="1090364" y="37996465"/>
            <a:ext cx="13063130" cy="2369880"/>
          </a:xfrm>
          <a:prstGeom prst="rect">
            <a:avLst/>
          </a:prstGeom>
          <a:noFill/>
        </p:spPr>
        <p:txBody>
          <a:bodyPr wrap="square">
            <a:spAutoFit/>
          </a:bodyPr>
          <a:lstStyle/>
          <a:p>
            <a:r>
              <a:rPr lang="en-US" altLang="ko-KR" sz="4000" b="1" dirty="0"/>
              <a:t>Circuit-Centric GA (CGA):</a:t>
            </a:r>
            <a:endParaRPr lang="en-US" altLang="ko-KR" sz="4400" b="1" dirty="0"/>
          </a:p>
          <a:p>
            <a:pPr marL="571500" indent="-571500">
              <a:buFont typeface="Wingdings" panose="05000000000000000000" pitchFamily="2" charset="2"/>
              <a:buChar char="Ø"/>
            </a:pPr>
            <a:r>
              <a:rPr lang="en-US" altLang="ko-KR" sz="3600" dirty="0"/>
              <a:t>Proposed method for efficient RF circuit optimization.</a:t>
            </a:r>
            <a:endParaRPr lang="fr-FR" altLang="ko-KR" sz="3600" dirty="0"/>
          </a:p>
          <a:p>
            <a:pPr marL="571500" indent="-571500">
              <a:buFont typeface="Wingdings" panose="05000000000000000000" pitchFamily="2" charset="2"/>
              <a:buChar char="Ø"/>
            </a:pPr>
            <a:r>
              <a:rPr lang="en-US" altLang="ko-KR" sz="3600" dirty="0"/>
              <a:t>Focuses on: Mutation, Metric-Guidance, &amp; Preservation (No Crossover)</a:t>
            </a:r>
          </a:p>
        </p:txBody>
      </p:sp>
      <p:sp>
        <p:nvSpPr>
          <p:cNvPr id="45" name="TextBox 44">
            <a:extLst>
              <a:ext uri="{FF2B5EF4-FFF2-40B4-BE49-F238E27FC236}">
                <a16:creationId xmlns:a16="http://schemas.microsoft.com/office/drawing/2014/main" id="{9E7CD882-CD72-F972-2EBC-81F04EF171B5}"/>
              </a:ext>
            </a:extLst>
          </p:cNvPr>
          <p:cNvSpPr txBox="1"/>
          <p:nvPr/>
        </p:nvSpPr>
        <p:spPr>
          <a:xfrm>
            <a:off x="5411155" y="37170623"/>
            <a:ext cx="5429693" cy="707886"/>
          </a:xfrm>
          <a:prstGeom prst="rect">
            <a:avLst/>
          </a:prstGeom>
          <a:noFill/>
        </p:spPr>
        <p:txBody>
          <a:bodyPr wrap="none" rtlCol="0">
            <a:spAutoFit/>
          </a:bodyPr>
          <a:lstStyle/>
          <a:p>
            <a:pPr algn="ctr"/>
            <a:r>
              <a:rPr lang="en-US" altLang="ko-KR" sz="4000" b="1" dirty="0">
                <a:latin typeface="Arial" panose="020B0604020202020204" pitchFamily="34" charset="0"/>
                <a:cs typeface="Arial" panose="020B0604020202020204" pitchFamily="34" charset="0"/>
              </a:rPr>
              <a:t>Optimization Process</a:t>
            </a:r>
            <a:endParaRPr lang="ko-KR" altLang="en-US" sz="40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9B4E172-053A-D28D-4F6A-F1310CC94665}"/>
              </a:ext>
            </a:extLst>
          </p:cNvPr>
          <p:cNvSpPr txBox="1"/>
          <p:nvPr/>
        </p:nvSpPr>
        <p:spPr>
          <a:xfrm>
            <a:off x="18448579" y="36650225"/>
            <a:ext cx="9520555" cy="646331"/>
          </a:xfrm>
          <a:prstGeom prst="rect">
            <a:avLst/>
          </a:prstGeom>
          <a:noFill/>
        </p:spPr>
        <p:txBody>
          <a:bodyPr wrap="none" rtlCol="0">
            <a:spAutoFit/>
          </a:bodyPr>
          <a:lstStyle/>
          <a:p>
            <a:pPr latinLnBrk="0"/>
            <a:r>
              <a:rPr lang="en-US" altLang="ko-KR" sz="3600" b="1" dirty="0">
                <a:latin typeface="Arial" panose="020B0604020202020204" pitchFamily="34" charset="0"/>
                <a:cs typeface="Arial" panose="020B0604020202020204" pitchFamily="34" charset="0"/>
              </a:rPr>
              <a:t>Pre-layout and post-layout characteristics.</a:t>
            </a:r>
            <a:endParaRPr lang="ko-KR" altLang="ko-KR" sz="3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5F48C3D-EBFA-7B00-A571-EC29C4B81925}"/>
              </a:ext>
            </a:extLst>
          </p:cNvPr>
          <p:cNvSpPr txBox="1"/>
          <p:nvPr/>
        </p:nvSpPr>
        <p:spPr>
          <a:xfrm>
            <a:off x="17205954" y="25204260"/>
            <a:ext cx="11574660" cy="646331"/>
          </a:xfrm>
          <a:prstGeom prst="rect">
            <a:avLst/>
          </a:prstGeom>
          <a:noFill/>
        </p:spPr>
        <p:txBody>
          <a:bodyPr wrap="square" rtlCol="0">
            <a:spAutoFit/>
          </a:bodyPr>
          <a:lstStyle/>
          <a:p>
            <a:pPr algn="ctr"/>
            <a:r>
              <a:rPr lang="en-US" altLang="ko-KR" sz="3600" b="1" dirty="0"/>
              <a:t>Pre and post S-parameter responses of the reference LNA</a:t>
            </a:r>
            <a:endParaRPr lang="ko-KR" altLang="en-US" sz="3600" b="1" dirty="0">
              <a:latin typeface="Arial" panose="020B0604020202020204" pitchFamily="34" charset="0"/>
              <a:cs typeface="Arial" panose="020B0604020202020204" pitchFamily="34" charset="0"/>
            </a:endParaRPr>
          </a:p>
        </p:txBody>
      </p:sp>
      <p:pic>
        <p:nvPicPr>
          <p:cNvPr id="33" name="Picture 247" descr="텍스트, 도표, 폰트, 라인이(가) 표시된 사진&#10;&#10;자동 생성된 설명">
            <a:extLst>
              <a:ext uri="{FF2B5EF4-FFF2-40B4-BE49-F238E27FC236}">
                <a16:creationId xmlns:a16="http://schemas.microsoft.com/office/drawing/2014/main" id="{F234DD83-10B0-46B4-9DC1-16E590C1C8D6}"/>
              </a:ext>
            </a:extLst>
          </p:cNvPr>
          <p:cNvPicPr>
            <a:picLocks noChangeAspect="1"/>
          </p:cNvPicPr>
          <p:nvPr/>
        </p:nvPicPr>
        <p:blipFill>
          <a:blip r:embed="rId3"/>
          <a:stretch>
            <a:fillRect/>
          </a:stretch>
        </p:blipFill>
        <p:spPr>
          <a:xfrm>
            <a:off x="949260" y="19715165"/>
            <a:ext cx="14436059" cy="7037228"/>
          </a:xfrm>
          <a:prstGeom prst="rect">
            <a:avLst/>
          </a:prstGeom>
        </p:spPr>
      </p:pic>
      <p:sp>
        <p:nvSpPr>
          <p:cNvPr id="3" name="TextBox 2">
            <a:extLst>
              <a:ext uri="{FF2B5EF4-FFF2-40B4-BE49-F238E27FC236}">
                <a16:creationId xmlns:a16="http://schemas.microsoft.com/office/drawing/2014/main" id="{7F4EFC8A-F847-9DD5-79CD-B8F03AB24F50}"/>
              </a:ext>
            </a:extLst>
          </p:cNvPr>
          <p:cNvSpPr txBox="1"/>
          <p:nvPr/>
        </p:nvSpPr>
        <p:spPr>
          <a:xfrm>
            <a:off x="1036249" y="10355284"/>
            <a:ext cx="14812773" cy="6986528"/>
          </a:xfrm>
          <a:prstGeom prst="rect">
            <a:avLst/>
          </a:prstGeom>
          <a:noFill/>
        </p:spPr>
        <p:txBody>
          <a:bodyPr wrap="none" rtlCol="0">
            <a:spAutoFit/>
          </a:bodyPr>
          <a:lstStyle/>
          <a:p>
            <a:pPr marL="0" marR="0" lvl="0" indent="0" algn="l" defTabSz="3507730" rtl="0" eaLnBrk="1" fontAlgn="auto" latinLnBrk="1" hangingPunct="1">
              <a:lnSpc>
                <a:spcPct val="100000"/>
              </a:lnSpc>
              <a:spcBef>
                <a:spcPts val="0"/>
              </a:spcBef>
              <a:spcAft>
                <a:spcPts val="0"/>
              </a:spcAft>
              <a:buClrTx/>
              <a:buSzTx/>
              <a:buFontTx/>
              <a:buNone/>
              <a:tabLst/>
              <a:defRPr/>
            </a:pPr>
            <a:r>
              <a:rPr kumimoji="0" lang="en-US" altLang="ko-KR" sz="6600" b="1" i="0" u="none" strike="noStrike" kern="1200" cap="none" spc="0" normalizeH="0" baseline="0" noProof="0" dirty="0">
                <a:ln w="28575">
                  <a:noFill/>
                  <a:prstDash val="dash"/>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rPr>
              <a:t>I. Introduction</a:t>
            </a:r>
          </a:p>
          <a:p>
            <a:pPr marL="0" marR="0" lvl="0" indent="0" algn="l" defTabSz="3507730" rtl="0" eaLnBrk="1" fontAlgn="auto" latinLnBrk="1" hangingPunct="1">
              <a:lnSpc>
                <a:spcPct val="100000"/>
              </a:lnSpc>
              <a:spcBef>
                <a:spcPts val="0"/>
              </a:spcBef>
              <a:spcAft>
                <a:spcPts val="0"/>
              </a:spcAft>
              <a:buClrTx/>
              <a:buSzTx/>
              <a:buFontTx/>
              <a:buNone/>
              <a:tabLst/>
              <a:defRPr/>
            </a:pPr>
            <a:endParaRPr kumimoji="0" lang="en-US" altLang="ko-KR" sz="1000" b="1" i="0" u="none" strike="noStrike" kern="1200" cap="none" spc="0" normalizeH="0" baseline="0" noProof="0" dirty="0">
              <a:ln w="28575">
                <a:noFill/>
                <a:prstDash val="dash"/>
              </a:ln>
              <a:solidFill>
                <a:prstClr val="black"/>
              </a:solidFill>
              <a:effectLst/>
              <a:uLnTx/>
              <a:uFillTx/>
              <a:latin typeface="helvetica" panose="020B0604020202020204" pitchFamily="34" charset="0"/>
              <a:ea typeface="맑은 고딕" panose="020B0503020000020004" pitchFamily="50" charset="-127"/>
              <a:cs typeface="helvetica" panose="020B0604020202020204" pitchFamily="34" charset="0"/>
            </a:endParaRP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u"/>
              <a:tabLst/>
              <a:defRPr/>
            </a:pPr>
            <a:r>
              <a:rPr kumimoji="0" lang="en-US" altLang="ko-KR" sz="4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rPr>
              <a:t>RF Receiver (RX) Overview:</a:t>
            </a: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kumimoji="0" lang="en-US" altLang="ko-KR" sz="36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rPr>
              <a:t>Core front-end: Amplifies signals (LNA) &amp; converts frequency (Mixer)</a:t>
            </a: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kumimoji="0" lang="en-US" altLang="ko-KR" sz="36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rPr>
              <a:t>Critical for extracting weak signals reliably from noisy environments</a:t>
            </a: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kumimoji="0" lang="en-US" altLang="ko-KR" sz="3600" b="1" i="0" u="none" strike="noStrike" kern="1200" cap="none" spc="0" normalizeH="0" baseline="0" noProof="0" dirty="0">
                <a:ln>
                  <a:noFill/>
                </a:ln>
                <a:solidFill>
                  <a:srgbClr val="00B050"/>
                </a:solidFill>
                <a:effectLst/>
                <a:uLnTx/>
                <a:uFillTx/>
                <a:latin typeface="Calibri" panose="020F0502020204030204"/>
                <a:ea typeface="맑은 고딕" panose="020B0503020000020004" pitchFamily="50" charset="-127"/>
                <a:cs typeface="+mn-cs"/>
              </a:rPr>
              <a:t>Needs Optimization: </a:t>
            </a:r>
            <a:r>
              <a:rPr kumimoji="0" lang="en-US" altLang="ko-KR" sz="3600" b="0" i="0" u="none" strike="noStrike" kern="1200" cap="none" spc="0" normalizeH="0" baseline="0" noProof="0" dirty="0">
                <a:ln>
                  <a:noFill/>
                </a:ln>
                <a:solidFill>
                  <a:srgbClr val="00B050"/>
                </a:solidFill>
                <a:effectLst/>
                <a:uLnTx/>
                <a:uFillTx/>
                <a:latin typeface="Calibri" panose="020F0502020204030204"/>
                <a:ea typeface="맑은 고딕" panose="020B0503020000020004" pitchFamily="50" charset="-127"/>
                <a:cs typeface="+mn-cs"/>
              </a:rPr>
              <a:t>To meet stringent, simultaneous goals</a:t>
            </a: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endParaRPr kumimoji="0" lang="en-US" altLang="ko-KR" sz="4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endParaRP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u"/>
              <a:tabLst/>
              <a:defRPr/>
            </a:pPr>
            <a:r>
              <a:rPr kumimoji="0" lang="en-US" altLang="ko-KR" sz="40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rPr>
              <a:t>Key Challenges:</a:t>
            </a: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kumimoji="0" lang="en-US" altLang="ko-KR" sz="3600" b="1" i="0" u="none" strike="noStrike" kern="1200" cap="none" spc="0" normalizeH="0" baseline="0" noProof="0" dirty="0">
                <a:ln w="28575">
                  <a:noFill/>
                  <a:prstDash val="dash"/>
                </a:ln>
                <a:solidFill>
                  <a:prstClr val="black"/>
                </a:solidFill>
                <a:effectLst/>
                <a:uLnTx/>
                <a:uFillTx/>
                <a:latin typeface="Calibri" panose="020F0502020204030204"/>
                <a:ea typeface="맑은 고딕" panose="020B0503020000020004" pitchFamily="50" charset="-127"/>
                <a:cs typeface="helvetica" panose="020B0604020202020204" pitchFamily="34" charset="0"/>
              </a:rPr>
              <a:t>High Sensitivity: </a:t>
            </a:r>
            <a:r>
              <a:rPr kumimoji="0" lang="en-US" altLang="ko-KR" sz="3600" b="0" i="0" u="none" strike="noStrike" kern="1200" cap="none" spc="0" normalizeH="0" baseline="0" noProof="0" dirty="0">
                <a:ln w="28575">
                  <a:noFill/>
                  <a:prstDash val="dash"/>
                </a:ln>
                <a:solidFill>
                  <a:prstClr val="black"/>
                </a:solidFill>
                <a:effectLst/>
                <a:uLnTx/>
                <a:uFillTx/>
                <a:latin typeface="Calibri" panose="020F0502020204030204"/>
                <a:ea typeface="맑은 고딕" panose="020B0503020000020004" pitchFamily="50" charset="-127"/>
                <a:cs typeface="helvetica" panose="020B0604020202020204" pitchFamily="34" charset="0"/>
              </a:rPr>
              <a:t>Performance heavily depends on circuit parameter values</a:t>
            </a:r>
            <a:endParaRPr kumimoji="0" lang="en-US" altLang="ko-KR" sz="3600" b="1" i="0" u="none" strike="noStrike" kern="1200" cap="none" spc="0" normalizeH="0" baseline="0" noProof="0" dirty="0">
              <a:ln w="28575">
                <a:noFill/>
                <a:prstDash val="dash"/>
              </a:ln>
              <a:solidFill>
                <a:prstClr val="black"/>
              </a:solidFill>
              <a:effectLst/>
              <a:uLnTx/>
              <a:uFillTx/>
              <a:latin typeface="Calibri" panose="020F0502020204030204"/>
              <a:ea typeface="맑은 고딕" panose="020B0503020000020004" pitchFamily="50" charset="-127"/>
              <a:cs typeface="helvetica" panose="020B0604020202020204" pitchFamily="34" charset="0"/>
            </a:endParaRP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kumimoji="0" lang="en-US" altLang="ko-KR" sz="36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rPr>
              <a:t>Trade-off</a:t>
            </a:r>
            <a:r>
              <a:rPr kumimoji="0" lang="en-US" altLang="ko-KR" sz="36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50" charset="-127"/>
                <a:cs typeface="+mn-cs"/>
              </a:rPr>
              <a:t>: Conflicting metrics (PC, CG, NF) and strong interdependencies </a:t>
            </a:r>
            <a:r>
              <a:rPr kumimoji="0" lang="en-US" altLang="ko-KR" sz="11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50" charset="-127"/>
                <a:cs typeface="+mn-cs"/>
              </a:rPr>
              <a:t>s</a:t>
            </a:r>
          </a:p>
          <a:p>
            <a:pPr marL="685800" marR="0" lvl="0" indent="-685800" algn="l" defTabSz="3507730" rtl="0" eaLnBrk="1" fontAlgn="auto" latinLnBrk="1" hangingPunct="1">
              <a:lnSpc>
                <a:spcPct val="100000"/>
              </a:lnSpc>
              <a:spcBef>
                <a:spcPts val="0"/>
              </a:spcBef>
              <a:spcAft>
                <a:spcPts val="0"/>
              </a:spcAft>
              <a:buClrTx/>
              <a:buSzTx/>
              <a:buFont typeface="Wingdings" panose="05000000000000000000" pitchFamily="2" charset="2"/>
              <a:buChar char="Ø"/>
              <a:tabLst/>
              <a:defRPr/>
            </a:pPr>
            <a:r>
              <a:rPr kumimoji="0" lang="en-US" altLang="ko-KR" sz="3600" b="1" i="0" u="none" strike="noStrike" kern="1200" cap="none" spc="0" normalizeH="0" baseline="0" noProof="0" dirty="0">
                <a:ln w="28575">
                  <a:noFill/>
                  <a:prstDash val="dash"/>
                </a:ln>
                <a:solidFill>
                  <a:srgbClr val="0070C0"/>
                </a:solidFill>
                <a:effectLst/>
                <a:uLnTx/>
                <a:uFillTx/>
                <a:latin typeface="Calibri" panose="020F0502020204030204"/>
                <a:ea typeface="맑은 고딕" panose="020B0503020000020004" pitchFamily="50" charset="-127"/>
                <a:cs typeface="helvetica" panose="020B0604020202020204" pitchFamily="34" charset="0"/>
              </a:rPr>
              <a:t>Automation Difficulty: </a:t>
            </a:r>
            <a:r>
              <a:rPr kumimoji="0" lang="en-US" altLang="ko-KR" sz="3600" b="0" i="0" u="none" strike="noStrike" kern="1200" cap="none" spc="0" normalizeH="0" baseline="0" noProof="0" dirty="0">
                <a:ln w="28575">
                  <a:noFill/>
                  <a:prstDash val="dash"/>
                </a:ln>
                <a:solidFill>
                  <a:srgbClr val="0070C0"/>
                </a:solidFill>
                <a:effectLst/>
                <a:uLnTx/>
                <a:uFillTx/>
                <a:latin typeface="Calibri" panose="020F0502020204030204"/>
                <a:ea typeface="맑은 고딕" panose="020B0503020000020004" pitchFamily="50" charset="-127"/>
                <a:cs typeface="helvetica" panose="020B0604020202020204" pitchFamily="34" charset="0"/>
              </a:rPr>
              <a:t>Prior methods often computationally expensive </a:t>
            </a:r>
            <a:br>
              <a:rPr kumimoji="0" lang="en-US" altLang="ko-KR" sz="3600" b="0" i="0" u="none" strike="noStrike" kern="1200" cap="none" spc="0" normalizeH="0" baseline="0" noProof="0" dirty="0">
                <a:ln w="28575">
                  <a:noFill/>
                  <a:prstDash val="dash"/>
                </a:ln>
                <a:solidFill>
                  <a:srgbClr val="0070C0"/>
                </a:solidFill>
                <a:effectLst/>
                <a:uLnTx/>
                <a:uFillTx/>
                <a:latin typeface="Calibri" panose="020F0502020204030204"/>
                <a:ea typeface="맑은 고딕" panose="020B0503020000020004" pitchFamily="50" charset="-127"/>
                <a:cs typeface="helvetica" panose="020B0604020202020204" pitchFamily="34" charset="0"/>
              </a:rPr>
            </a:br>
            <a:r>
              <a:rPr kumimoji="0" lang="en-US" altLang="ko-KR" sz="3600" b="0" i="0" u="none" strike="noStrike" kern="1200" cap="none" spc="0" normalizeH="0" baseline="0" noProof="0" dirty="0">
                <a:ln w="28575">
                  <a:noFill/>
                  <a:prstDash val="dash"/>
                </a:ln>
                <a:solidFill>
                  <a:srgbClr val="0070C0"/>
                </a:solidFill>
                <a:effectLst/>
                <a:uLnTx/>
                <a:uFillTx/>
                <a:latin typeface="Calibri" panose="020F0502020204030204"/>
                <a:ea typeface="맑은 고딕" panose="020B0503020000020004" pitchFamily="50" charset="-127"/>
                <a:cs typeface="helvetica" panose="020B0604020202020204" pitchFamily="34" charset="0"/>
              </a:rPr>
              <a:t>(PSO/ACO) or ineffective (Std. GA) for complex RF circuits</a:t>
            </a:r>
          </a:p>
        </p:txBody>
      </p:sp>
      <p:pic>
        <p:nvPicPr>
          <p:cNvPr id="2" name="그림 1">
            <a:extLst>
              <a:ext uri="{FF2B5EF4-FFF2-40B4-BE49-F238E27FC236}">
                <a16:creationId xmlns:a16="http://schemas.microsoft.com/office/drawing/2014/main" id="{8C7B47DD-0C14-951A-39EA-285F639EB586}"/>
              </a:ext>
            </a:extLst>
          </p:cNvPr>
          <p:cNvPicPr>
            <a:picLocks noChangeAspect="1"/>
          </p:cNvPicPr>
          <p:nvPr/>
        </p:nvPicPr>
        <p:blipFill rotWithShape="1">
          <a:blip r:embed="rId4">
            <a:extLst>
              <a:ext uri="{28A0092B-C50C-407E-A947-70E740481C1C}">
                <a14:useLocalDpi xmlns:a14="http://schemas.microsoft.com/office/drawing/2010/main" val="0"/>
              </a:ext>
            </a:extLst>
          </a:blip>
          <a:srcRect l="3864" t="2633" r="3406" b="5691"/>
          <a:stretch>
            <a:fillRect/>
          </a:stretch>
        </p:blipFill>
        <p:spPr bwMode="auto">
          <a:xfrm>
            <a:off x="17572709" y="26062939"/>
            <a:ext cx="5107143" cy="4114800"/>
          </a:xfrm>
          <a:prstGeom prst="rect">
            <a:avLst/>
          </a:prstGeom>
          <a:ln>
            <a:noFill/>
          </a:ln>
          <a:effectLst/>
          <a:extLst>
            <a:ext uri="{53640926-AAD7-44D8-BBD7-CCE9431645EC}">
              <a14:shadowObscured xmlns:a14="http://schemas.microsoft.com/office/drawing/2010/main"/>
            </a:ext>
          </a:extLst>
        </p:spPr>
      </p:pic>
      <p:pic>
        <p:nvPicPr>
          <p:cNvPr id="9" name="그림 8">
            <a:extLst>
              <a:ext uri="{FF2B5EF4-FFF2-40B4-BE49-F238E27FC236}">
                <a16:creationId xmlns:a16="http://schemas.microsoft.com/office/drawing/2014/main" id="{C4D28ABB-00A8-A936-EBCC-B522F9C4E6EB}"/>
              </a:ext>
            </a:extLst>
          </p:cNvPr>
          <p:cNvPicPr>
            <a:picLocks noChangeAspect="1"/>
          </p:cNvPicPr>
          <p:nvPr/>
        </p:nvPicPr>
        <p:blipFill rotWithShape="1">
          <a:blip r:embed="rId5">
            <a:extLst>
              <a:ext uri="{28A0092B-C50C-407E-A947-70E740481C1C}">
                <a14:useLocalDpi xmlns:a14="http://schemas.microsoft.com/office/drawing/2010/main" val="0"/>
              </a:ext>
            </a:extLst>
          </a:blip>
          <a:srcRect l="1434" t="4473" r="2510" b="4712"/>
          <a:stretch>
            <a:fillRect/>
          </a:stretch>
        </p:blipFill>
        <p:spPr bwMode="auto">
          <a:xfrm>
            <a:off x="23347626" y="26062939"/>
            <a:ext cx="5432988" cy="4114800"/>
          </a:xfrm>
          <a:prstGeom prst="rect">
            <a:avLst/>
          </a:prstGeom>
          <a:noFill/>
          <a:ln>
            <a:noFill/>
          </a:ln>
          <a:extLst>
            <a:ext uri="{53640926-AAD7-44D8-BBD7-CCE9431645EC}">
              <a14:shadowObscured xmlns:a14="http://schemas.microsoft.com/office/drawing/2010/main"/>
            </a:ext>
          </a:extLst>
        </p:spPr>
      </p:pic>
      <p:graphicFrame>
        <p:nvGraphicFramePr>
          <p:cNvPr id="11" name="표 10">
            <a:extLst>
              <a:ext uri="{FF2B5EF4-FFF2-40B4-BE49-F238E27FC236}">
                <a16:creationId xmlns:a16="http://schemas.microsoft.com/office/drawing/2014/main" id="{298446AF-8A1B-D006-C00A-CAA2FD674035}"/>
              </a:ext>
            </a:extLst>
          </p:cNvPr>
          <p:cNvGraphicFramePr>
            <a:graphicFrameLocks noGrp="1"/>
          </p:cNvGraphicFramePr>
          <p:nvPr>
            <p:extLst>
              <p:ext uri="{D42A27DB-BD31-4B8C-83A1-F6EECF244321}">
                <p14:modId xmlns:p14="http://schemas.microsoft.com/office/powerpoint/2010/main" val="3034388065"/>
              </p:ext>
            </p:extLst>
          </p:nvPr>
        </p:nvGraphicFramePr>
        <p:xfrm>
          <a:off x="16642523" y="31198350"/>
          <a:ext cx="12701523" cy="5206346"/>
        </p:xfrm>
        <a:graphic>
          <a:graphicData uri="http://schemas.openxmlformats.org/drawingml/2006/table">
            <a:tbl>
              <a:tblPr firstRow="1" firstCol="1" bandRow="1">
                <a:tableStyleId>{2D5ABB26-0587-4C30-8999-92F81FD0307C}</a:tableStyleId>
              </a:tblPr>
              <a:tblGrid>
                <a:gridCol w="1828875">
                  <a:extLst>
                    <a:ext uri="{9D8B030D-6E8A-4147-A177-3AD203B41FA5}">
                      <a16:colId xmlns:a16="http://schemas.microsoft.com/office/drawing/2014/main" val="3467101296"/>
                    </a:ext>
                  </a:extLst>
                </a:gridCol>
                <a:gridCol w="2716227">
                  <a:extLst>
                    <a:ext uri="{9D8B030D-6E8A-4147-A177-3AD203B41FA5}">
                      <a16:colId xmlns:a16="http://schemas.microsoft.com/office/drawing/2014/main" val="2091179565"/>
                    </a:ext>
                  </a:extLst>
                </a:gridCol>
                <a:gridCol w="2718807">
                  <a:extLst>
                    <a:ext uri="{9D8B030D-6E8A-4147-A177-3AD203B41FA5}">
                      <a16:colId xmlns:a16="http://schemas.microsoft.com/office/drawing/2014/main" val="3976803486"/>
                    </a:ext>
                  </a:extLst>
                </a:gridCol>
                <a:gridCol w="2718807">
                  <a:extLst>
                    <a:ext uri="{9D8B030D-6E8A-4147-A177-3AD203B41FA5}">
                      <a16:colId xmlns:a16="http://schemas.microsoft.com/office/drawing/2014/main" val="2638377489"/>
                    </a:ext>
                  </a:extLst>
                </a:gridCol>
                <a:gridCol w="2718807">
                  <a:extLst>
                    <a:ext uri="{9D8B030D-6E8A-4147-A177-3AD203B41FA5}">
                      <a16:colId xmlns:a16="http://schemas.microsoft.com/office/drawing/2014/main" val="3652773489"/>
                    </a:ext>
                  </a:extLst>
                </a:gridCol>
              </a:tblGrid>
              <a:tr h="1459500">
                <a:tc>
                  <a:txBody>
                    <a:bodyPr/>
                    <a:lstStyle/>
                    <a:p>
                      <a:pPr indent="127000" algn="ctr" latinLnBrk="1">
                        <a:lnSpc>
                          <a:spcPct val="150000"/>
                        </a:lnSpc>
                        <a:buNone/>
                      </a:pPr>
                      <a:r>
                        <a:rPr lang="en-US" sz="4000" b="1" kern="100" dirty="0">
                          <a:effectLst/>
                        </a:rPr>
                        <a:t>Block</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Metric</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Pre-layout</a:t>
                      </a:r>
                      <a:endParaRPr lang="ko-KR" sz="4000" b="1" kern="100">
                        <a:effectLst/>
                      </a:endParaRPr>
                    </a:p>
                    <a:p>
                      <a:pPr indent="127000" algn="ctr" latinLnBrk="1">
                        <a:lnSpc>
                          <a:spcPct val="150000"/>
                        </a:lnSpc>
                        <a:buNone/>
                      </a:pPr>
                      <a:r>
                        <a:rPr lang="en-US" sz="4000" b="1" kern="100">
                          <a:effectLst/>
                        </a:rPr>
                        <a:t>(manual)</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Pre-layout</a:t>
                      </a:r>
                      <a:endParaRPr lang="ko-KR" sz="4000" b="1" kern="100" dirty="0">
                        <a:effectLst/>
                      </a:endParaRPr>
                    </a:p>
                    <a:p>
                      <a:pPr indent="127000" algn="ctr" latinLnBrk="1">
                        <a:lnSpc>
                          <a:spcPct val="150000"/>
                        </a:lnSpc>
                        <a:buNone/>
                      </a:pPr>
                      <a:r>
                        <a:rPr lang="en-US" sz="4000" b="1" kern="100" dirty="0">
                          <a:effectLst/>
                        </a:rPr>
                        <a:t>(CGA)</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Post-layout</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8503584"/>
                  </a:ext>
                </a:extLst>
              </a:tr>
              <a:tr h="688553">
                <a:tc>
                  <a:txBody>
                    <a:bodyPr/>
                    <a:lstStyle/>
                    <a:p>
                      <a:pPr indent="127000" algn="ctr" latinLnBrk="1">
                        <a:lnSpc>
                          <a:spcPct val="150000"/>
                        </a:lnSpc>
                        <a:buNone/>
                      </a:pPr>
                      <a:r>
                        <a:rPr lang="en-US" sz="4000" b="1" kern="100" dirty="0">
                          <a:effectLst/>
                        </a:rPr>
                        <a:t>LNA</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Peak </a:t>
                      </a:r>
                      <a:r>
                        <a:rPr lang="en-US" sz="4000" b="1" kern="100" dirty="0" err="1">
                          <a:effectLst/>
                        </a:rPr>
                        <a:t>S21</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20.05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21.62 dB</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19.13 dB</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2075112"/>
                  </a:ext>
                </a:extLst>
              </a:tr>
              <a:tr h="688553">
                <a:tc>
                  <a:txBody>
                    <a:bodyPr/>
                    <a:lstStyle/>
                    <a:p>
                      <a:pPr indent="127000" algn="ctr" latinLnBrk="1">
                        <a:lnSpc>
                          <a:spcPct val="150000"/>
                        </a:lnSpc>
                        <a:buNone/>
                      </a:pPr>
                      <a:r>
                        <a:rPr lang="en-US" sz="4000" b="1" kern="100">
                          <a:effectLst/>
                        </a:rPr>
                        <a:t>LNA</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NF</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2.23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1.75 dB</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3.52 dB</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524176"/>
                  </a:ext>
                </a:extLst>
              </a:tr>
              <a:tr h="920962">
                <a:tc>
                  <a:txBody>
                    <a:bodyPr/>
                    <a:lstStyle/>
                    <a:p>
                      <a:pPr indent="127000" algn="ctr" latinLnBrk="1">
                        <a:lnSpc>
                          <a:spcPct val="150000"/>
                        </a:lnSpc>
                        <a:buNone/>
                      </a:pPr>
                      <a:r>
                        <a:rPr lang="en-US" sz="4000" b="1" kern="100">
                          <a:effectLst/>
                        </a:rPr>
                        <a:t>Mixer</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CG</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13.21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12.65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10.3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8634212"/>
                  </a:ext>
                </a:extLst>
              </a:tr>
              <a:tr h="920962">
                <a:tc>
                  <a:txBody>
                    <a:bodyPr/>
                    <a:lstStyle/>
                    <a:p>
                      <a:pPr indent="127000" algn="ctr" latinLnBrk="1">
                        <a:lnSpc>
                          <a:spcPct val="150000"/>
                        </a:lnSpc>
                        <a:buNone/>
                      </a:pPr>
                      <a:r>
                        <a:rPr lang="en-US" sz="4000" b="1" kern="100">
                          <a:effectLst/>
                        </a:rPr>
                        <a:t>Mixer</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NF</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a:effectLst/>
                        </a:rPr>
                        <a:t>12.79 dB</a:t>
                      </a:r>
                      <a:endParaRPr lang="ko-KR" sz="4000" b="1" kern="10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12.85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latinLnBrk="1">
                        <a:lnSpc>
                          <a:spcPct val="150000"/>
                        </a:lnSpc>
                        <a:buNone/>
                      </a:pPr>
                      <a:r>
                        <a:rPr lang="en-US" sz="4000" b="1" kern="100" dirty="0">
                          <a:effectLst/>
                        </a:rPr>
                        <a:t>14.5 dB</a:t>
                      </a:r>
                      <a:endParaRPr lang="ko-KR" sz="4000" b="1" kern="100" dirty="0">
                        <a:solidFill>
                          <a:srgbClr val="000000"/>
                        </a:solidFill>
                        <a:effectLst/>
                        <a:latin typeface="Times New Roman" panose="02020603050405020304" pitchFamily="18" charset="0"/>
                        <a:ea typeface="한양신명조"/>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1085654"/>
                  </a:ext>
                </a:extLst>
              </a:tr>
            </a:tbl>
          </a:graphicData>
        </a:graphic>
      </p:graphicFrame>
      <p:pic>
        <p:nvPicPr>
          <p:cNvPr id="12" name="그림 11">
            <a:extLst>
              <a:ext uri="{FF2B5EF4-FFF2-40B4-BE49-F238E27FC236}">
                <a16:creationId xmlns:a16="http://schemas.microsoft.com/office/drawing/2014/main" id="{0488729D-B5D4-AC3E-4630-F56C11CBD0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86533" y="19704163"/>
            <a:ext cx="6586639" cy="5486400"/>
          </a:xfrm>
          <a:prstGeom prst="rect">
            <a:avLst/>
          </a:prstGeom>
          <a:effectLst/>
        </p:spPr>
      </p:pic>
      <p:sp>
        <p:nvSpPr>
          <p:cNvPr id="10" name="TextBox 9">
            <a:extLst>
              <a:ext uri="{FF2B5EF4-FFF2-40B4-BE49-F238E27FC236}">
                <a16:creationId xmlns:a16="http://schemas.microsoft.com/office/drawing/2014/main" id="{FD2D69FA-F2C4-B9B5-E3A5-7B1A187E37B1}"/>
              </a:ext>
            </a:extLst>
          </p:cNvPr>
          <p:cNvSpPr txBox="1"/>
          <p:nvPr/>
        </p:nvSpPr>
        <p:spPr>
          <a:xfrm>
            <a:off x="16135887" y="37328601"/>
            <a:ext cx="13732924" cy="1107996"/>
          </a:xfrm>
          <a:prstGeom prst="rect">
            <a:avLst/>
          </a:prstGeom>
          <a:noFill/>
        </p:spPr>
        <p:txBody>
          <a:bodyPr wrap="square">
            <a:spAutoFit/>
          </a:bodyPr>
          <a:lstStyle/>
          <a:p>
            <a:r>
              <a:rPr lang="en-US" altLang="ko-KR" sz="6600" b="1" dirty="0">
                <a:ln w="28575">
                  <a:noFill/>
                  <a:prstDash val="dash"/>
                </a:ln>
                <a:latin typeface="프리젠테이션 7 Bold" pitchFamily="2" charset="-127"/>
                <a:ea typeface="프리젠테이션 7 Bold" pitchFamily="2" charset="-127"/>
                <a:cs typeface="helvetica" panose="020B0604020202020204" pitchFamily="34" charset="0"/>
              </a:rPr>
              <a:t>IV. </a:t>
            </a:r>
            <a:r>
              <a:rPr lang="en-US" altLang="ko-KR" sz="6600" b="1" dirty="0">
                <a:ln w="28575">
                  <a:noFill/>
                  <a:prstDash val="dash"/>
                </a:ln>
                <a:latin typeface="helvetica" panose="020B0604020202020204" pitchFamily="34" charset="0"/>
                <a:ea typeface="프리젠테이션 7 Bold" pitchFamily="2" charset="-127"/>
                <a:cs typeface="helvetica" panose="020B0604020202020204" pitchFamily="34" charset="0"/>
              </a:rPr>
              <a:t>Acknowledgement</a:t>
            </a:r>
          </a:p>
        </p:txBody>
      </p:sp>
      <p:sp>
        <p:nvSpPr>
          <p:cNvPr id="18" name="TextBox 17">
            <a:extLst>
              <a:ext uri="{FF2B5EF4-FFF2-40B4-BE49-F238E27FC236}">
                <a16:creationId xmlns:a16="http://schemas.microsoft.com/office/drawing/2014/main" id="{FC084539-C2DA-FFA5-40C1-0AA75E234D8C}"/>
              </a:ext>
            </a:extLst>
          </p:cNvPr>
          <p:cNvSpPr txBox="1"/>
          <p:nvPr/>
        </p:nvSpPr>
        <p:spPr>
          <a:xfrm>
            <a:off x="16253875" y="38359010"/>
            <a:ext cx="13493187" cy="2308324"/>
          </a:xfrm>
          <a:prstGeom prst="rect">
            <a:avLst/>
          </a:prstGeom>
          <a:noFill/>
        </p:spPr>
        <p:txBody>
          <a:bodyPr wrap="square">
            <a:spAutoFit/>
          </a:bodyPr>
          <a:lstStyle/>
          <a:p>
            <a:r>
              <a:rPr lang="en-US" altLang="ko-KR" sz="3600" dirty="0">
                <a:ea typeface="프리젠테이션 4 Regular" pitchFamily="2" charset="-127"/>
                <a:cs typeface="helvetica" panose="020B0604020202020204" pitchFamily="34" charset="0"/>
              </a:rPr>
              <a:t>The chip fabrication and EDA tool were supported by the IC Design Education Center(IDEC), Korea. In addition, this work was supported in part by the National Research Foundation of Korea (NRF) grant funded by the Korea government (MSIT) (No. RS-2024-00409492).</a:t>
            </a:r>
          </a:p>
        </p:txBody>
      </p:sp>
      <p:pic>
        <p:nvPicPr>
          <p:cNvPr id="27" name="그림 26">
            <a:extLst>
              <a:ext uri="{FF2B5EF4-FFF2-40B4-BE49-F238E27FC236}">
                <a16:creationId xmlns:a16="http://schemas.microsoft.com/office/drawing/2014/main" id="{20DD33E6-E7A1-EC64-F0BA-E07FE8F26881}"/>
              </a:ext>
            </a:extLst>
          </p:cNvPr>
          <p:cNvPicPr>
            <a:picLocks noChangeAspect="1"/>
          </p:cNvPicPr>
          <p:nvPr/>
        </p:nvPicPr>
        <p:blipFill>
          <a:blip r:embed="rId7"/>
          <a:stretch>
            <a:fillRect/>
          </a:stretch>
        </p:blipFill>
        <p:spPr>
          <a:xfrm>
            <a:off x="3112120" y="35376965"/>
            <a:ext cx="10661030" cy="1766508"/>
          </a:xfrm>
          <a:prstGeom prst="rect">
            <a:avLst/>
          </a:prstGeom>
        </p:spPr>
      </p:pic>
      <p:pic>
        <p:nvPicPr>
          <p:cNvPr id="29" name="그림 28">
            <a:extLst>
              <a:ext uri="{FF2B5EF4-FFF2-40B4-BE49-F238E27FC236}">
                <a16:creationId xmlns:a16="http://schemas.microsoft.com/office/drawing/2014/main" id="{3132207D-E952-FA08-F3B5-43E5DE6BC823}"/>
              </a:ext>
            </a:extLst>
          </p:cNvPr>
          <p:cNvPicPr>
            <a:picLocks noChangeAspect="1"/>
          </p:cNvPicPr>
          <p:nvPr/>
        </p:nvPicPr>
        <p:blipFill>
          <a:blip r:embed="rId8"/>
          <a:stretch>
            <a:fillRect/>
          </a:stretch>
        </p:blipFill>
        <p:spPr>
          <a:xfrm>
            <a:off x="2033486" y="29369657"/>
            <a:ext cx="12185030" cy="5942930"/>
          </a:xfrm>
          <a:prstGeom prst="rect">
            <a:avLst/>
          </a:prstGeom>
        </p:spPr>
      </p:pic>
    </p:spTree>
    <p:extLst>
      <p:ext uri="{BB962C8B-B14F-4D97-AF65-F5344CB8AC3E}">
        <p14:creationId xmlns:p14="http://schemas.microsoft.com/office/powerpoint/2010/main" val="1478258598"/>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3209</TotalTime>
  <Words>379</Words>
  <Application>Microsoft Office PowerPoint</Application>
  <PresentationFormat>사용자 지정</PresentationFormat>
  <Paragraphs>128</Paragraphs>
  <Slides>1</Slides>
  <Notes>0</Notes>
  <HiddenSlides>0</HiddenSlides>
  <MMClips>0</MMClips>
  <ScaleCrop>false</ScaleCrop>
  <HeadingPairs>
    <vt:vector size="6" baseType="variant">
      <vt:variant>
        <vt:lpstr>사용한 글꼴</vt:lpstr>
      </vt:variant>
      <vt:variant>
        <vt:i4>8</vt:i4>
      </vt:variant>
      <vt:variant>
        <vt:lpstr>테마</vt:lpstr>
      </vt:variant>
      <vt:variant>
        <vt:i4>1</vt:i4>
      </vt:variant>
      <vt:variant>
        <vt:lpstr>슬라이드 제목</vt:lpstr>
      </vt:variant>
      <vt:variant>
        <vt:i4>1</vt:i4>
      </vt:variant>
    </vt:vector>
  </HeadingPairs>
  <TitlesOfParts>
    <vt:vector size="10" baseType="lpstr">
      <vt:lpstr>프리젠테이션 4 Regular</vt:lpstr>
      <vt:lpstr>프리젠테이션 7 Bold</vt:lpstr>
      <vt:lpstr>Arial</vt:lpstr>
      <vt:lpstr>Calibri</vt:lpstr>
      <vt:lpstr>Calibri Light</vt:lpstr>
      <vt:lpstr>helvetica</vt:lpstr>
      <vt:lpstr>Times New Roman</vt:lpstr>
      <vt:lpstr>Wingdings</vt:lpstr>
      <vt:lpstr>Office 테마</vt:lpstr>
      <vt:lpstr>PowerPoint 프레젠테이션</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신호연</cp:lastModifiedBy>
  <cp:revision>95</cp:revision>
  <dcterms:created xsi:type="dcterms:W3CDTF">2018-03-08T06:02:33Z</dcterms:created>
  <dcterms:modified xsi:type="dcterms:W3CDTF">2026-06-18T01:56:20Z</dcterms:modified>
</cp:coreProperties>
</file>