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9" r:id="rId2"/>
  </p:sldIdLst>
  <p:sldSz cx="30275213" cy="42803763"/>
  <p:notesSz cx="6858000" cy="9144000"/>
  <p:defaultTextStyle>
    <a:defPPr>
      <a:defRPr lang="ko-KR"/>
    </a:defPPr>
    <a:lvl1pPr marL="0" algn="l" defTabSz="3507730" rtl="0" eaLnBrk="1" latinLnBrk="1" hangingPunct="1">
      <a:defRPr sz="6905" kern="1200">
        <a:solidFill>
          <a:schemeClr val="tx1"/>
        </a:solidFill>
        <a:latin typeface="+mn-lt"/>
        <a:ea typeface="+mn-ea"/>
        <a:cs typeface="+mn-cs"/>
      </a:defRPr>
    </a:lvl1pPr>
    <a:lvl2pPr marL="1753865" algn="l" defTabSz="3507730" rtl="0" eaLnBrk="1" latinLnBrk="1" hangingPunct="1">
      <a:defRPr sz="6905" kern="1200">
        <a:solidFill>
          <a:schemeClr val="tx1"/>
        </a:solidFill>
        <a:latin typeface="+mn-lt"/>
        <a:ea typeface="+mn-ea"/>
        <a:cs typeface="+mn-cs"/>
      </a:defRPr>
    </a:lvl2pPr>
    <a:lvl3pPr marL="3507730" algn="l" defTabSz="3507730" rtl="0" eaLnBrk="1" latinLnBrk="1" hangingPunct="1">
      <a:defRPr sz="6905" kern="1200">
        <a:solidFill>
          <a:schemeClr val="tx1"/>
        </a:solidFill>
        <a:latin typeface="+mn-lt"/>
        <a:ea typeface="+mn-ea"/>
        <a:cs typeface="+mn-cs"/>
      </a:defRPr>
    </a:lvl3pPr>
    <a:lvl4pPr marL="5261595" algn="l" defTabSz="3507730" rtl="0" eaLnBrk="1" latinLnBrk="1" hangingPunct="1">
      <a:defRPr sz="6905" kern="1200">
        <a:solidFill>
          <a:schemeClr val="tx1"/>
        </a:solidFill>
        <a:latin typeface="+mn-lt"/>
        <a:ea typeface="+mn-ea"/>
        <a:cs typeface="+mn-cs"/>
      </a:defRPr>
    </a:lvl4pPr>
    <a:lvl5pPr marL="7015460" algn="l" defTabSz="3507730" rtl="0" eaLnBrk="1" latinLnBrk="1" hangingPunct="1">
      <a:defRPr sz="6905" kern="1200">
        <a:solidFill>
          <a:schemeClr val="tx1"/>
        </a:solidFill>
        <a:latin typeface="+mn-lt"/>
        <a:ea typeface="+mn-ea"/>
        <a:cs typeface="+mn-cs"/>
      </a:defRPr>
    </a:lvl5pPr>
    <a:lvl6pPr marL="8769325" algn="l" defTabSz="3507730" rtl="0" eaLnBrk="1" latinLnBrk="1" hangingPunct="1">
      <a:defRPr sz="6905" kern="1200">
        <a:solidFill>
          <a:schemeClr val="tx1"/>
        </a:solidFill>
        <a:latin typeface="+mn-lt"/>
        <a:ea typeface="+mn-ea"/>
        <a:cs typeface="+mn-cs"/>
      </a:defRPr>
    </a:lvl6pPr>
    <a:lvl7pPr marL="10523190" algn="l" defTabSz="3507730" rtl="0" eaLnBrk="1" latinLnBrk="1" hangingPunct="1">
      <a:defRPr sz="6905" kern="1200">
        <a:solidFill>
          <a:schemeClr val="tx1"/>
        </a:solidFill>
        <a:latin typeface="+mn-lt"/>
        <a:ea typeface="+mn-ea"/>
        <a:cs typeface="+mn-cs"/>
      </a:defRPr>
    </a:lvl7pPr>
    <a:lvl8pPr marL="12277054" algn="l" defTabSz="3507730" rtl="0" eaLnBrk="1" latinLnBrk="1" hangingPunct="1">
      <a:defRPr sz="6905" kern="1200">
        <a:solidFill>
          <a:schemeClr val="tx1"/>
        </a:solidFill>
        <a:latin typeface="+mn-lt"/>
        <a:ea typeface="+mn-ea"/>
        <a:cs typeface="+mn-cs"/>
      </a:defRPr>
    </a:lvl8pPr>
    <a:lvl9pPr marL="14030919" algn="l" defTabSz="3507730" rtl="0" eaLnBrk="1" latinLnBrk="1" hangingPunct="1">
      <a:defRPr sz="6905"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3481" userDrawn="1">
          <p15:clr>
            <a:srgbClr val="A4A3A4"/>
          </p15:clr>
        </p15:guide>
        <p15:guide id="2" pos="9535"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9900"/>
    <a:srgbClr val="0000FF"/>
    <a:srgbClr val="FF0000"/>
    <a:srgbClr val="FF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7542463-FCCB-41D6-822B-8E2700A50E2F}" v="13" dt="2026-04-14T06:38:59.900"/>
  </p1510:revLst>
</p1510:revInfo>
</file>

<file path=ppt/tableStyles.xml><?xml version="1.0" encoding="utf-8"?>
<a:tblStyleLst xmlns:a="http://schemas.openxmlformats.org/drawingml/2006/main" def="{5C22544A-7EE6-4342-B048-85BDC9FD1C3A}">
  <a:tblStyle styleId="{5C22544A-7EE6-4342-B048-85BDC9FD1C3A}" styleName="보통 스타일 2 - 강조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스타일 없음, 눈금 없음">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301B821-A1FF-4177-AEE7-76D212191A09}" styleName="보통 스타일 1 - 강조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073A0DAA-6AF3-43AB-8588-CEC1D06C72B9}" styleName="보통 스타일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0801" autoAdjust="0"/>
    <p:restoredTop sz="96247" autoAdjust="0"/>
  </p:normalViewPr>
  <p:slideViewPr>
    <p:cSldViewPr snapToGrid="0">
      <p:cViewPr>
        <p:scale>
          <a:sx n="25" d="100"/>
          <a:sy n="25" d="100"/>
        </p:scale>
        <p:origin x="1926" y="-1848"/>
      </p:cViewPr>
      <p:guideLst>
        <p:guide orient="horz" pos="13481"/>
        <p:guide pos="9535"/>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microsoft.com/office/2015/10/relationships/revisionInfo" Target="revisionInfo.xml"/><Relationship Id="rId3" Type="http://schemas.openxmlformats.org/officeDocument/2006/relationships/presProps" Target="presProps.xml"/><Relationship Id="rId7" Type="http://schemas.microsoft.com/office/2016/11/relationships/changesInfo" Target="changesInfos/changesInfo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NGHO LEE" userId="cf20c1b2fdd6bf5f" providerId="LiveId" clId="{C685D100-2D44-4642-A715-7943B23BC57C}"/>
    <pc:docChg chg="undo redo custSel modSld">
      <pc:chgData name="JONGHO LEE" userId="cf20c1b2fdd6bf5f" providerId="LiveId" clId="{C685D100-2D44-4642-A715-7943B23BC57C}" dt="2026-04-14T06:46:18.055" v="555" actId="14100"/>
      <pc:docMkLst>
        <pc:docMk/>
      </pc:docMkLst>
      <pc:sldChg chg="addSp modSp mod">
        <pc:chgData name="JONGHO LEE" userId="cf20c1b2fdd6bf5f" providerId="LiveId" clId="{C685D100-2D44-4642-A715-7943B23BC57C}" dt="2026-04-14T06:46:18.055" v="555" actId="14100"/>
        <pc:sldMkLst>
          <pc:docMk/>
          <pc:sldMk cId="1478258598" sldId="259"/>
        </pc:sldMkLst>
        <pc:spChg chg="mod">
          <ac:chgData name="JONGHO LEE" userId="cf20c1b2fdd6bf5f" providerId="LiveId" clId="{C685D100-2D44-4642-A715-7943B23BC57C}" dt="2026-04-14T06:31:33.957" v="221" actId="113"/>
          <ac:spMkLst>
            <pc:docMk/>
            <pc:sldMk cId="1478258598" sldId="259"/>
            <ac:spMk id="3" creationId="{7F4EFC8A-F847-9DD5-79CD-B8F03AB24F50}"/>
          </ac:spMkLst>
        </pc:spChg>
        <pc:spChg chg="add mod">
          <ac:chgData name="JONGHO LEE" userId="cf20c1b2fdd6bf5f" providerId="LiveId" clId="{C685D100-2D44-4642-A715-7943B23BC57C}" dt="2026-04-14T05:04:09.302" v="147" actId="20577"/>
          <ac:spMkLst>
            <pc:docMk/>
            <pc:sldMk cId="1478258598" sldId="259"/>
            <ac:spMk id="4" creationId="{1B548EAC-5674-FBE9-952E-212F8C0E9D2C}"/>
          </ac:spMkLst>
        </pc:spChg>
        <pc:spChg chg="mod">
          <ac:chgData name="JONGHO LEE" userId="cf20c1b2fdd6bf5f" providerId="LiveId" clId="{C685D100-2D44-4642-A715-7943B23BC57C}" dt="2026-04-14T06:31:44.190" v="223" actId="20577"/>
          <ac:spMkLst>
            <pc:docMk/>
            <pc:sldMk cId="1478258598" sldId="259"/>
            <ac:spMk id="5" creationId="{1A1BB9C4-C55B-1DB9-D15D-734990C0186C}"/>
          </ac:spMkLst>
        </pc:spChg>
        <pc:spChg chg="add mod">
          <ac:chgData name="JONGHO LEE" userId="cf20c1b2fdd6bf5f" providerId="LiveId" clId="{C685D100-2D44-4642-A715-7943B23BC57C}" dt="2026-04-14T06:46:18.055" v="555" actId="14100"/>
          <ac:spMkLst>
            <pc:docMk/>
            <pc:sldMk cId="1478258598" sldId="259"/>
            <ac:spMk id="7" creationId="{2D0E4AB3-E615-3867-161E-494E99D1C73F}"/>
          </ac:spMkLst>
        </pc:spChg>
        <pc:spChg chg="add mod">
          <ac:chgData name="JONGHO LEE" userId="cf20c1b2fdd6bf5f" providerId="LiveId" clId="{C685D100-2D44-4642-A715-7943B23BC57C}" dt="2026-04-14T05:04:12.312" v="148"/>
          <ac:spMkLst>
            <pc:docMk/>
            <pc:sldMk cId="1478258598" sldId="259"/>
            <ac:spMk id="7" creationId="{B8821199-3D6F-0D59-9F6D-694FB193C13C}"/>
          </ac:spMkLst>
        </pc:spChg>
        <pc:spChg chg="mod">
          <ac:chgData name="JONGHO LEE" userId="cf20c1b2fdd6bf5f" providerId="LiveId" clId="{C685D100-2D44-4642-A715-7943B23BC57C}" dt="2026-04-14T06:31:22.038" v="215" actId="113"/>
          <ac:spMkLst>
            <pc:docMk/>
            <pc:sldMk cId="1478258598" sldId="259"/>
            <ac:spMk id="8" creationId="{CC3C1BE4-EA6F-BDF3-133B-8F09606C54D0}"/>
          </ac:spMkLst>
        </pc:spChg>
        <pc:spChg chg="add mod">
          <ac:chgData name="JONGHO LEE" userId="cf20c1b2fdd6bf5f" providerId="LiveId" clId="{C685D100-2D44-4642-A715-7943B23BC57C}" dt="2026-04-14T06:42:25.002" v="436" actId="21"/>
          <ac:spMkLst>
            <pc:docMk/>
            <pc:sldMk cId="1478258598" sldId="259"/>
            <ac:spMk id="9" creationId="{F7FB751F-31BC-AC55-B805-B8F3CDF75667}"/>
          </ac:spMkLst>
        </pc:spChg>
        <pc:spChg chg="mod">
          <ac:chgData name="JONGHO LEE" userId="cf20c1b2fdd6bf5f" providerId="LiveId" clId="{C685D100-2D44-4642-A715-7943B23BC57C}" dt="2026-04-14T06:31:24.074" v="216" actId="113"/>
          <ac:spMkLst>
            <pc:docMk/>
            <pc:sldMk cId="1478258598" sldId="259"/>
            <ac:spMk id="24" creationId="{1788BD91-31C3-37F3-ED03-118740D9BF59}"/>
          </ac:spMkLst>
        </pc:spChg>
        <pc:spChg chg="mod">
          <ac:chgData name="JONGHO LEE" userId="cf20c1b2fdd6bf5f" providerId="LiveId" clId="{C685D100-2D44-4642-A715-7943B23BC57C}" dt="2026-04-14T06:31:04.528" v="213" actId="2711"/>
          <ac:spMkLst>
            <pc:docMk/>
            <pc:sldMk cId="1478258598" sldId="259"/>
            <ac:spMk id="37" creationId="{754937FA-B703-0D2D-A92F-6D7C8408F471}"/>
          </ac:spMkLst>
        </pc:spChg>
        <pc:spChg chg="mod">
          <ac:chgData name="JONGHO LEE" userId="cf20c1b2fdd6bf5f" providerId="LiveId" clId="{C685D100-2D44-4642-A715-7943B23BC57C}" dt="2026-04-14T05:03:32.727" v="76" actId="1036"/>
          <ac:spMkLst>
            <pc:docMk/>
            <pc:sldMk cId="1478258598" sldId="259"/>
            <ac:spMk id="42" creationId="{17C6138D-90F1-681F-704B-ADEE9D56B1CD}"/>
          </ac:spMkLst>
        </pc:spChg>
        <pc:spChg chg="mod">
          <ac:chgData name="JONGHO LEE" userId="cf20c1b2fdd6bf5f" providerId="LiveId" clId="{C685D100-2D44-4642-A715-7943B23BC57C}" dt="2026-04-14T05:02:53.535" v="56" actId="1076"/>
          <ac:spMkLst>
            <pc:docMk/>
            <pc:sldMk cId="1478258598" sldId="259"/>
            <ac:spMk id="43" creationId="{CE4FF012-BD8A-0DEE-65B4-1CAF86DECA47}"/>
          </ac:spMkLst>
        </pc:spChg>
        <pc:spChg chg="mod">
          <ac:chgData name="JONGHO LEE" userId="cf20c1b2fdd6bf5f" providerId="LiveId" clId="{C685D100-2D44-4642-A715-7943B23BC57C}" dt="2026-04-14T05:03:22.285" v="62" actId="1076"/>
          <ac:spMkLst>
            <pc:docMk/>
            <pc:sldMk cId="1478258598" sldId="259"/>
            <ac:spMk id="44" creationId="{74D37BB4-4380-45E1-FCF0-C6BD15ACEF20}"/>
          </ac:spMkLst>
        </pc:spChg>
        <pc:spChg chg="mod">
          <ac:chgData name="JONGHO LEE" userId="cf20c1b2fdd6bf5f" providerId="LiveId" clId="{C685D100-2D44-4642-A715-7943B23BC57C}" dt="2026-04-14T05:04:00.265" v="144"/>
          <ac:spMkLst>
            <pc:docMk/>
            <pc:sldMk cId="1478258598" sldId="259"/>
            <ac:spMk id="46" creationId="{CD4C9001-79FA-1254-C478-8E8DBFF6DF47}"/>
          </ac:spMkLst>
        </pc:spChg>
        <pc:picChg chg="mod">
          <ac:chgData name="JONGHO LEE" userId="cf20c1b2fdd6bf5f" providerId="LiveId" clId="{C685D100-2D44-4642-A715-7943B23BC57C}" dt="2026-04-14T05:01:38.098" v="5" actId="1076"/>
          <ac:picMkLst>
            <pc:docMk/>
            <pc:sldMk cId="1478258598" sldId="259"/>
            <ac:picMk id="39" creationId="{2A5B2822-BAE1-CE9D-A53B-8DD8997FD791}"/>
          </ac:picMkLst>
        </pc:picChg>
        <pc:picChg chg="mod">
          <ac:chgData name="JONGHO LEE" userId="cf20c1b2fdd6bf5f" providerId="LiveId" clId="{C685D100-2D44-4642-A715-7943B23BC57C}" dt="2026-04-14T05:03:09.419" v="60" actId="1035"/>
          <ac:picMkLst>
            <pc:docMk/>
            <pc:sldMk cId="1478258598" sldId="259"/>
            <ac:picMk id="40" creationId="{6DF8287B-BD99-BE44-CE00-7538A951EC94}"/>
          </ac:picMkLst>
        </pc:picChg>
      </pc:sldChg>
    </pc:docChg>
  </pc:docChgLst>
</pc:chgInfo>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blank" preserve="1">
  <p:cSld name="빈 화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E0CB4E-6FA7-43A9-8C9F-DD0C6E95B116}" type="datetimeFigureOut">
              <a:rPr lang="ko-KR" altLang="en-US" smtClean="0"/>
              <a:t>2026-06-19</a:t>
            </a:fld>
            <a:endParaRPr lang="ko-KR" altLang="en-US"/>
          </a:p>
        </p:txBody>
      </p:sp>
      <p:sp>
        <p:nvSpPr>
          <p:cNvPr id="3" name="Footer Placeholder 2"/>
          <p:cNvSpPr>
            <a:spLocks noGrp="1"/>
          </p:cNvSpPr>
          <p:nvPr>
            <p:ph type="ftr" sz="quarter" idx="11"/>
          </p:nvPr>
        </p:nvSpPr>
        <p:spPr/>
        <p:txBody>
          <a:bodyPr/>
          <a:lstStyle/>
          <a:p>
            <a:endParaRPr lang="ko-KR" altLang="en-US"/>
          </a:p>
        </p:txBody>
      </p:sp>
      <p:sp>
        <p:nvSpPr>
          <p:cNvPr id="4" name="Slide Number Placeholder 3"/>
          <p:cNvSpPr>
            <a:spLocks noGrp="1"/>
          </p:cNvSpPr>
          <p:nvPr>
            <p:ph type="sldNum" sz="quarter" idx="12"/>
          </p:nvPr>
        </p:nvSpPr>
        <p:spPr/>
        <p:txBody>
          <a:bodyPr/>
          <a:lstStyle/>
          <a:p>
            <a:fld id="{5555E340-21E0-402F-8489-5A9DC846A58E}" type="slidenum">
              <a:rPr lang="ko-KR" altLang="en-US" smtClean="0"/>
              <a:t>‹#›</a:t>
            </a:fld>
            <a:endParaRPr lang="ko-KR" altLang="en-US"/>
          </a:p>
        </p:txBody>
      </p:sp>
      <p:pic>
        <p:nvPicPr>
          <p:cNvPr id="5" name="그림 4"/>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334292784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081421" y="2278913"/>
            <a:ext cx="26112371" cy="8273416"/>
          </a:xfrm>
          <a:prstGeom prst="rect">
            <a:avLst/>
          </a:prstGeom>
        </p:spPr>
        <p:txBody>
          <a:bodyPr vert="horz" lIns="91440" tIns="45720" rIns="91440" bIns="45720" rtlCol="0" anchor="ctr">
            <a:normAutofit/>
          </a:bodyPr>
          <a:lstStyle/>
          <a:p>
            <a:r>
              <a:rPr lang="ko-KR" altLang="en-US"/>
              <a:t>마스터 제목 스타일 편집</a:t>
            </a:r>
            <a:endParaRPr lang="en-US" dirty="0"/>
          </a:p>
        </p:txBody>
      </p:sp>
      <p:sp>
        <p:nvSpPr>
          <p:cNvPr id="3" name="Text Placeholder 2"/>
          <p:cNvSpPr>
            <a:spLocks noGrp="1"/>
          </p:cNvSpPr>
          <p:nvPr>
            <p:ph type="body" idx="1"/>
          </p:nvPr>
        </p:nvSpPr>
        <p:spPr>
          <a:xfrm>
            <a:off x="2081421" y="11394520"/>
            <a:ext cx="26112371" cy="27158594"/>
          </a:xfrm>
          <a:prstGeom prst="rect">
            <a:avLst/>
          </a:prstGeom>
        </p:spPr>
        <p:txBody>
          <a:bodyPr vert="horz" lIns="91440" tIns="45720" rIns="91440" bIns="45720" rtlCol="0">
            <a:normAutofit/>
          </a:bodyPr>
          <a:lstStyle/>
          <a:p>
            <a:pPr lvl="0"/>
            <a:r>
              <a:rPr lang="ko-KR" altLang="en-US"/>
              <a:t>마스터 텍스트 스타일을 편집합니다</a:t>
            </a:r>
          </a:p>
          <a:p>
            <a:pPr lvl="1"/>
            <a:r>
              <a:rPr lang="ko-KR" altLang="en-US"/>
              <a:t>둘째 수준</a:t>
            </a:r>
          </a:p>
          <a:p>
            <a:pPr lvl="2"/>
            <a:r>
              <a:rPr lang="ko-KR" altLang="en-US"/>
              <a:t>셋째 수준</a:t>
            </a:r>
          </a:p>
          <a:p>
            <a:pPr lvl="3"/>
            <a:r>
              <a:rPr lang="ko-KR" altLang="en-US"/>
              <a:t>넷째 수준</a:t>
            </a:r>
          </a:p>
          <a:p>
            <a:pPr lvl="4"/>
            <a:r>
              <a:rPr lang="ko-KR" altLang="en-US"/>
              <a:t>다섯째 수준</a:t>
            </a:r>
            <a:endParaRPr lang="en-US" dirty="0"/>
          </a:p>
        </p:txBody>
      </p:sp>
      <p:sp>
        <p:nvSpPr>
          <p:cNvPr id="4" name="Date Placeholder 3"/>
          <p:cNvSpPr>
            <a:spLocks noGrp="1"/>
          </p:cNvSpPr>
          <p:nvPr>
            <p:ph type="dt" sz="half" idx="2"/>
          </p:nvPr>
        </p:nvSpPr>
        <p:spPr>
          <a:xfrm>
            <a:off x="2081421" y="39672756"/>
            <a:ext cx="6811923" cy="2278904"/>
          </a:xfrm>
          <a:prstGeom prst="rect">
            <a:avLst/>
          </a:prstGeom>
        </p:spPr>
        <p:txBody>
          <a:bodyPr vert="horz" lIns="91440" tIns="45720" rIns="91440" bIns="45720" rtlCol="0" anchor="ctr"/>
          <a:lstStyle>
            <a:lvl1pPr algn="l">
              <a:defRPr sz="3973">
                <a:solidFill>
                  <a:schemeClr val="tx1">
                    <a:tint val="75000"/>
                  </a:schemeClr>
                </a:solidFill>
              </a:defRPr>
            </a:lvl1pPr>
          </a:lstStyle>
          <a:p>
            <a:fld id="{20E0CB4E-6FA7-43A9-8C9F-DD0C6E95B116}" type="datetimeFigureOut">
              <a:rPr lang="ko-KR" altLang="en-US" smtClean="0"/>
              <a:t>2026-06-19</a:t>
            </a:fld>
            <a:endParaRPr lang="ko-KR" altLang="en-US"/>
          </a:p>
        </p:txBody>
      </p:sp>
      <p:sp>
        <p:nvSpPr>
          <p:cNvPr id="5" name="Footer Placeholder 4"/>
          <p:cNvSpPr>
            <a:spLocks noGrp="1"/>
          </p:cNvSpPr>
          <p:nvPr>
            <p:ph type="ftr" sz="quarter" idx="3"/>
          </p:nvPr>
        </p:nvSpPr>
        <p:spPr>
          <a:xfrm>
            <a:off x="10028665" y="39672756"/>
            <a:ext cx="10217884" cy="2278904"/>
          </a:xfrm>
          <a:prstGeom prst="rect">
            <a:avLst/>
          </a:prstGeom>
        </p:spPr>
        <p:txBody>
          <a:bodyPr vert="horz" lIns="91440" tIns="45720" rIns="91440" bIns="45720" rtlCol="0" anchor="ctr"/>
          <a:lstStyle>
            <a:lvl1pPr algn="ctr">
              <a:defRPr sz="3973">
                <a:solidFill>
                  <a:schemeClr val="tx1">
                    <a:tint val="75000"/>
                  </a:schemeClr>
                </a:solidFill>
              </a:defRPr>
            </a:lvl1pPr>
          </a:lstStyle>
          <a:p>
            <a:endParaRPr lang="ko-KR" altLang="en-US"/>
          </a:p>
        </p:txBody>
      </p:sp>
      <p:sp>
        <p:nvSpPr>
          <p:cNvPr id="6" name="Slide Number Placeholder 5"/>
          <p:cNvSpPr>
            <a:spLocks noGrp="1"/>
          </p:cNvSpPr>
          <p:nvPr>
            <p:ph type="sldNum" sz="quarter" idx="4"/>
          </p:nvPr>
        </p:nvSpPr>
        <p:spPr>
          <a:xfrm>
            <a:off x="21381869" y="39672756"/>
            <a:ext cx="6811923" cy="2278904"/>
          </a:xfrm>
          <a:prstGeom prst="rect">
            <a:avLst/>
          </a:prstGeom>
        </p:spPr>
        <p:txBody>
          <a:bodyPr vert="horz" lIns="91440" tIns="45720" rIns="91440" bIns="45720" rtlCol="0" anchor="ctr"/>
          <a:lstStyle>
            <a:lvl1pPr algn="r">
              <a:defRPr sz="3973">
                <a:solidFill>
                  <a:schemeClr val="tx1">
                    <a:tint val="75000"/>
                  </a:schemeClr>
                </a:solidFill>
              </a:defRPr>
            </a:lvl1pPr>
          </a:lstStyle>
          <a:p>
            <a:fld id="{5555E340-21E0-402F-8489-5A9DC846A58E}" type="slidenum">
              <a:rPr lang="ko-KR" altLang="en-US" smtClean="0"/>
              <a:t>‹#›</a:t>
            </a:fld>
            <a:endParaRPr lang="ko-KR" altLang="en-US"/>
          </a:p>
        </p:txBody>
      </p:sp>
      <p:pic>
        <p:nvPicPr>
          <p:cNvPr id="7" name="그림 6"/>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0" y="1699"/>
            <a:ext cx="30276413" cy="42802064"/>
          </a:xfrm>
          <a:prstGeom prst="rect">
            <a:avLst/>
          </a:prstGeom>
        </p:spPr>
      </p:pic>
    </p:spTree>
    <p:extLst>
      <p:ext uri="{BB962C8B-B14F-4D97-AF65-F5344CB8AC3E}">
        <p14:creationId xmlns:p14="http://schemas.microsoft.com/office/powerpoint/2010/main" val="2808792382"/>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3027487" rtl="0" eaLnBrk="1" latinLnBrk="1" hangingPunct="1">
        <a:lnSpc>
          <a:spcPct val="90000"/>
        </a:lnSpc>
        <a:spcBef>
          <a:spcPct val="0"/>
        </a:spcBef>
        <a:buNone/>
        <a:defRPr sz="14568" kern="1200">
          <a:solidFill>
            <a:schemeClr val="tx1"/>
          </a:solidFill>
          <a:latin typeface="+mj-lt"/>
          <a:ea typeface="+mj-ea"/>
          <a:cs typeface="+mj-cs"/>
        </a:defRPr>
      </a:lvl1pPr>
    </p:titleStyle>
    <p:bodyStyle>
      <a:lvl1pPr marL="756872" indent="-756872" algn="l" defTabSz="3027487" rtl="0" eaLnBrk="1" latinLnBrk="1" hangingPunct="1">
        <a:lnSpc>
          <a:spcPct val="90000"/>
        </a:lnSpc>
        <a:spcBef>
          <a:spcPts val="3311"/>
        </a:spcBef>
        <a:buFont typeface="Arial" panose="020B0604020202020204" pitchFamily="34" charset="0"/>
        <a:buChar char="•"/>
        <a:defRPr sz="9271" kern="1200">
          <a:solidFill>
            <a:schemeClr val="tx1"/>
          </a:solidFill>
          <a:latin typeface="+mn-lt"/>
          <a:ea typeface="+mn-ea"/>
          <a:cs typeface="+mn-cs"/>
        </a:defRPr>
      </a:lvl1pPr>
      <a:lvl2pPr marL="2270615" indent="-756872" algn="l" defTabSz="3027487" rtl="0" eaLnBrk="1" latinLnBrk="1" hangingPunct="1">
        <a:lnSpc>
          <a:spcPct val="90000"/>
        </a:lnSpc>
        <a:spcBef>
          <a:spcPts val="1655"/>
        </a:spcBef>
        <a:buFont typeface="Arial" panose="020B0604020202020204" pitchFamily="34" charset="0"/>
        <a:buChar char="•"/>
        <a:defRPr sz="7946" kern="1200">
          <a:solidFill>
            <a:schemeClr val="tx1"/>
          </a:solidFill>
          <a:latin typeface="+mn-lt"/>
          <a:ea typeface="+mn-ea"/>
          <a:cs typeface="+mn-cs"/>
        </a:defRPr>
      </a:lvl2pPr>
      <a:lvl3pPr marL="3784359" indent="-756872" algn="l" defTabSz="3027487" rtl="0" eaLnBrk="1" latinLnBrk="1" hangingPunct="1">
        <a:lnSpc>
          <a:spcPct val="90000"/>
        </a:lnSpc>
        <a:spcBef>
          <a:spcPts val="1655"/>
        </a:spcBef>
        <a:buFont typeface="Arial" panose="020B0604020202020204" pitchFamily="34" charset="0"/>
        <a:buChar char="•"/>
        <a:defRPr sz="6622" kern="1200">
          <a:solidFill>
            <a:schemeClr val="tx1"/>
          </a:solidFill>
          <a:latin typeface="+mn-lt"/>
          <a:ea typeface="+mn-ea"/>
          <a:cs typeface="+mn-cs"/>
        </a:defRPr>
      </a:lvl3pPr>
      <a:lvl4pPr marL="5298102"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4pPr>
      <a:lvl5pPr marL="681184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5pPr>
      <a:lvl6pPr marL="8325589"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6pPr>
      <a:lvl7pPr marL="9839333"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7pPr>
      <a:lvl8pPr marL="11353076"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8pPr>
      <a:lvl9pPr marL="12866820" indent="-756872" algn="l" defTabSz="3027487" rtl="0" eaLnBrk="1" latinLnBrk="1" hangingPunct="1">
        <a:lnSpc>
          <a:spcPct val="90000"/>
        </a:lnSpc>
        <a:spcBef>
          <a:spcPts val="1655"/>
        </a:spcBef>
        <a:buFont typeface="Arial" panose="020B0604020202020204" pitchFamily="34" charset="0"/>
        <a:buChar char="•"/>
        <a:defRPr sz="5960" kern="1200">
          <a:solidFill>
            <a:schemeClr val="tx1"/>
          </a:solidFill>
          <a:latin typeface="+mn-lt"/>
          <a:ea typeface="+mn-ea"/>
          <a:cs typeface="+mn-cs"/>
        </a:defRPr>
      </a:lvl9pPr>
    </p:bodyStyle>
    <p:otherStyle>
      <a:defPPr>
        <a:defRPr lang="en-US"/>
      </a:defPPr>
      <a:lvl1pPr marL="0" algn="l" defTabSz="3027487" rtl="0" eaLnBrk="1" latinLnBrk="1" hangingPunct="1">
        <a:defRPr sz="5960" kern="1200">
          <a:solidFill>
            <a:schemeClr val="tx1"/>
          </a:solidFill>
          <a:latin typeface="+mn-lt"/>
          <a:ea typeface="+mn-ea"/>
          <a:cs typeface="+mn-cs"/>
        </a:defRPr>
      </a:lvl1pPr>
      <a:lvl2pPr marL="1513743" algn="l" defTabSz="3027487" rtl="0" eaLnBrk="1" latinLnBrk="1" hangingPunct="1">
        <a:defRPr sz="5960" kern="1200">
          <a:solidFill>
            <a:schemeClr val="tx1"/>
          </a:solidFill>
          <a:latin typeface="+mn-lt"/>
          <a:ea typeface="+mn-ea"/>
          <a:cs typeface="+mn-cs"/>
        </a:defRPr>
      </a:lvl2pPr>
      <a:lvl3pPr marL="3027487" algn="l" defTabSz="3027487" rtl="0" eaLnBrk="1" latinLnBrk="1" hangingPunct="1">
        <a:defRPr sz="5960" kern="1200">
          <a:solidFill>
            <a:schemeClr val="tx1"/>
          </a:solidFill>
          <a:latin typeface="+mn-lt"/>
          <a:ea typeface="+mn-ea"/>
          <a:cs typeface="+mn-cs"/>
        </a:defRPr>
      </a:lvl3pPr>
      <a:lvl4pPr marL="4541230" algn="l" defTabSz="3027487" rtl="0" eaLnBrk="1" latinLnBrk="1" hangingPunct="1">
        <a:defRPr sz="5960" kern="1200">
          <a:solidFill>
            <a:schemeClr val="tx1"/>
          </a:solidFill>
          <a:latin typeface="+mn-lt"/>
          <a:ea typeface="+mn-ea"/>
          <a:cs typeface="+mn-cs"/>
        </a:defRPr>
      </a:lvl4pPr>
      <a:lvl5pPr marL="6054974" algn="l" defTabSz="3027487" rtl="0" eaLnBrk="1" latinLnBrk="1" hangingPunct="1">
        <a:defRPr sz="5960" kern="1200">
          <a:solidFill>
            <a:schemeClr val="tx1"/>
          </a:solidFill>
          <a:latin typeface="+mn-lt"/>
          <a:ea typeface="+mn-ea"/>
          <a:cs typeface="+mn-cs"/>
        </a:defRPr>
      </a:lvl5pPr>
      <a:lvl6pPr marL="7568717" algn="l" defTabSz="3027487" rtl="0" eaLnBrk="1" latinLnBrk="1" hangingPunct="1">
        <a:defRPr sz="5960" kern="1200">
          <a:solidFill>
            <a:schemeClr val="tx1"/>
          </a:solidFill>
          <a:latin typeface="+mn-lt"/>
          <a:ea typeface="+mn-ea"/>
          <a:cs typeface="+mn-cs"/>
        </a:defRPr>
      </a:lvl6pPr>
      <a:lvl7pPr marL="9082461" algn="l" defTabSz="3027487" rtl="0" eaLnBrk="1" latinLnBrk="1" hangingPunct="1">
        <a:defRPr sz="5960" kern="1200">
          <a:solidFill>
            <a:schemeClr val="tx1"/>
          </a:solidFill>
          <a:latin typeface="+mn-lt"/>
          <a:ea typeface="+mn-ea"/>
          <a:cs typeface="+mn-cs"/>
        </a:defRPr>
      </a:lvl7pPr>
      <a:lvl8pPr marL="10596204" algn="l" defTabSz="3027487" rtl="0" eaLnBrk="1" latinLnBrk="1" hangingPunct="1">
        <a:defRPr sz="5960" kern="1200">
          <a:solidFill>
            <a:schemeClr val="tx1"/>
          </a:solidFill>
          <a:latin typeface="+mn-lt"/>
          <a:ea typeface="+mn-ea"/>
          <a:cs typeface="+mn-cs"/>
        </a:defRPr>
      </a:lvl8pPr>
      <a:lvl9pPr marL="12109948" algn="l" defTabSz="3027487" rtl="0" eaLnBrk="1" latinLnBrk="1" hangingPunct="1">
        <a:defRPr sz="596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png"/><Relationship Id="rId2" Type="http://schemas.openxmlformats.org/officeDocument/2006/relationships/image" Target="../media/image2.png"/><Relationship Id="rId1" Type="http://schemas.openxmlformats.org/officeDocument/2006/relationships/slideLayout" Target="../slideLayouts/slideLayout1.xml"/><Relationship Id="rId6" Type="http://schemas.openxmlformats.org/officeDocument/2006/relationships/image" Target="../media/image6.png"/><Relationship Id="rId11" Type="http://schemas.openxmlformats.org/officeDocument/2006/relationships/image" Target="../media/image11.jpeg"/><Relationship Id="rId5" Type="http://schemas.openxmlformats.org/officeDocument/2006/relationships/image" Target="../media/image5.png"/><Relationship Id="rId10" Type="http://schemas.openxmlformats.org/officeDocument/2006/relationships/image" Target="../media/image10.jpeg"/><Relationship Id="rId4" Type="http://schemas.openxmlformats.org/officeDocument/2006/relationships/image" Target="../media/image4.png"/><Relationship Id="rId9"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63DB41-437A-A62E-DA26-C6E2460E2719}"/>
            </a:ext>
          </a:extLst>
        </p:cNvPr>
        <p:cNvGrpSpPr/>
        <p:nvPr/>
      </p:nvGrpSpPr>
      <p:grpSpPr>
        <a:xfrm>
          <a:off x="0" y="0"/>
          <a:ext cx="0" cy="0"/>
          <a:chOff x="0" y="0"/>
          <a:chExt cx="0" cy="0"/>
        </a:xfrm>
      </p:grpSpPr>
      <p:sp>
        <p:nvSpPr>
          <p:cNvPr id="24" name="모서리가 둥근 직사각형 7">
            <a:extLst>
              <a:ext uri="{FF2B5EF4-FFF2-40B4-BE49-F238E27FC236}">
                <a16:creationId xmlns:a16="http://schemas.microsoft.com/office/drawing/2014/main" id="{1788BD91-31C3-37F3-ED03-118740D9BF59}"/>
              </a:ext>
            </a:extLst>
          </p:cNvPr>
          <p:cNvSpPr/>
          <p:nvPr/>
        </p:nvSpPr>
        <p:spPr>
          <a:xfrm>
            <a:off x="15552525" y="18059400"/>
            <a:ext cx="14380954" cy="22702520"/>
          </a:xfrm>
          <a:prstGeom prst="roundRect">
            <a:avLst>
              <a:gd name="adj" fmla="val 2246"/>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8" name="모서리가 둥근 직사각형 7">
            <a:extLst>
              <a:ext uri="{FF2B5EF4-FFF2-40B4-BE49-F238E27FC236}">
                <a16:creationId xmlns:a16="http://schemas.microsoft.com/office/drawing/2014/main" id="{CC3C1BE4-EA6F-BDF3-133B-8F09606C54D0}"/>
              </a:ext>
            </a:extLst>
          </p:cNvPr>
          <p:cNvSpPr/>
          <p:nvPr/>
        </p:nvSpPr>
        <p:spPr>
          <a:xfrm>
            <a:off x="609599" y="18059400"/>
            <a:ext cx="14516275" cy="22702520"/>
          </a:xfrm>
          <a:prstGeom prst="roundRect">
            <a:avLst>
              <a:gd name="adj" fmla="val 177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wrap="square" rtlCol="0" anchor="ctr"/>
          <a:lstStyle/>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a:p>
            <a:endParaRPr lang="en-US" altLang="ko-KR" sz="42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6" name="모서리가 둥근 직사각형 5">
            <a:extLst>
              <a:ext uri="{FF2B5EF4-FFF2-40B4-BE49-F238E27FC236}">
                <a16:creationId xmlns:a16="http://schemas.microsoft.com/office/drawing/2014/main" id="{F1CDAAB3-6D52-62FF-AD45-DCCFF0472214}"/>
              </a:ext>
            </a:extLst>
          </p:cNvPr>
          <p:cNvSpPr/>
          <p:nvPr/>
        </p:nvSpPr>
        <p:spPr>
          <a:xfrm>
            <a:off x="609598" y="10289606"/>
            <a:ext cx="29259213" cy="7372637"/>
          </a:xfrm>
          <a:prstGeom prst="roundRect">
            <a:avLst>
              <a:gd name="adj" fmla="val 3111"/>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endParaRPr lang="en-US" altLang="ko-KR" sz="1100" dirty="0"/>
          </a:p>
          <a:p>
            <a:pPr marL="685800" indent="-685800">
              <a:buFont typeface="Wingdings" panose="05000000000000000000" pitchFamily="2" charset="2"/>
              <a:buChar char="Ø"/>
            </a:pPr>
            <a:r>
              <a:rPr lang="en-US" altLang="ko-KR" sz="1100" dirty="0"/>
              <a:t>Automation Difficulty: Prior methods often computationally expensive (PSO/ACO) or ineffective (Std. GA crossover issues) for complex RF circuits.</a:t>
            </a:r>
          </a:p>
          <a:p>
            <a:pPr marL="685800" indent="-685800">
              <a:buFont typeface="Wingdings" panose="05000000000000000000" pitchFamily="2" charset="2"/>
              <a:buChar char="Ø"/>
            </a:pPr>
            <a:r>
              <a:rPr lang="en-US" altLang="ko-KR" sz="1100" dirty="0"/>
              <a:t>s, and RFID systems.</a:t>
            </a:r>
            <a:endParaRPr lang="en-US" altLang="ko-KR" sz="4800" dirty="0">
              <a:ln w="28575">
                <a:noFill/>
                <a:prstDash val="dash"/>
              </a:ln>
              <a:solidFill>
                <a:schemeClr val="tx1"/>
              </a:solidFill>
              <a:cs typeface="helvetica" panose="020B0604020202020204" pitchFamily="34" charset="0"/>
            </a:endParaRPr>
          </a:p>
          <a:p>
            <a:endParaRPr lang="en-US" altLang="ko-KR" sz="4800" dirty="0">
              <a:ln w="28575">
                <a:noFill/>
                <a:prstDash val="dash"/>
              </a:ln>
              <a:solidFill>
                <a:schemeClr val="tx1"/>
              </a:solidFill>
              <a:latin typeface="helvetica" panose="020B0604020202020204" pitchFamily="34" charset="0"/>
              <a:cs typeface="helvetica" panose="020B0604020202020204" pitchFamily="34" charset="0"/>
            </a:endParaRPr>
          </a:p>
        </p:txBody>
      </p:sp>
      <p:sp>
        <p:nvSpPr>
          <p:cNvPr id="5" name="모서리가 둥근 직사각형 4">
            <a:extLst>
              <a:ext uri="{FF2B5EF4-FFF2-40B4-BE49-F238E27FC236}">
                <a16:creationId xmlns:a16="http://schemas.microsoft.com/office/drawing/2014/main" id="{1A1BB9C4-C55B-1DB9-D15D-734990C0186C}"/>
              </a:ext>
            </a:extLst>
          </p:cNvPr>
          <p:cNvSpPr/>
          <p:nvPr/>
        </p:nvSpPr>
        <p:spPr>
          <a:xfrm>
            <a:off x="609599" y="3555999"/>
            <a:ext cx="29259213" cy="6536847"/>
          </a:xfrm>
          <a:prstGeom prst="roundRect">
            <a:avLst>
              <a:gd name="adj" fmla="val 6325"/>
            </a:avLst>
          </a:prstGeom>
          <a:noFill/>
          <a:ln>
            <a:solidFill>
              <a:schemeClr val="tx1"/>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ko-KR" sz="8000" b="1" dirty="0">
                <a:ln w="28575">
                  <a:noFill/>
                  <a:prstDash val="dash"/>
                </a:ln>
                <a:solidFill>
                  <a:srgbClr val="0000FF"/>
                </a:solidFill>
                <a:latin typeface="프리젠테이션 8 ExtraBold" pitchFamily="2" charset="-127"/>
                <a:ea typeface="프리젠테이션 8 ExtraBold" pitchFamily="2" charset="-127"/>
                <a:cs typeface="helvetica" panose="020B0604020202020204" pitchFamily="34" charset="0"/>
              </a:rPr>
              <a:t>Design of Radiation-Hardened Circuit Blocks in RF Receiver</a:t>
            </a:r>
          </a:p>
          <a:p>
            <a:pPr algn="ctr"/>
            <a:endParaRPr lang="en-US" altLang="ko-KR" sz="2000" b="1" dirty="0">
              <a:ln w="28575">
                <a:noFill/>
                <a:prstDash val="dash"/>
              </a:ln>
              <a:solidFill>
                <a:srgbClr val="0000FF"/>
              </a:solidFill>
              <a:latin typeface="helvetica" panose="020B0604020202020204" pitchFamily="34" charset="0"/>
              <a:cs typeface="helvetica" panose="020B0604020202020204" pitchFamily="34" charset="0"/>
            </a:endParaRPr>
          </a:p>
          <a:p>
            <a:pPr lvl="0" algn="ctr">
              <a:defRPr/>
            </a:pP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Jongho</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Lee</a:t>
            </a:r>
            <a:r>
              <a:rPr kumimoji="0" lang="en-US" altLang="ko-KR" sz="4800" b="1" i="0" u="none" strike="noStrike" kern="1200" cap="none" spc="0" normalizeH="0" baseline="3000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1</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Junhwa</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Jeong</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1</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Taeyeong</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Kim</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1</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Euijin</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Jang</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1</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Yonghee</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Kim</a:t>
            </a:r>
            <a:r>
              <a:rPr kumimoji="0" lang="en-US" altLang="ko-KR" sz="4800" b="1" i="0" u="none" strike="noStrike" kern="1200" cap="none" spc="0" normalizeH="0" baseline="3000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2</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K</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yubeom</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Kang</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2</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a:t>
            </a:r>
            <a:b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br>
            <a:r>
              <a:rPr lang="en-US" altLang="ko-KR" sz="4800" b="1" dirty="0" err="1">
                <a:solidFill>
                  <a:prstClr val="black"/>
                </a:solidFill>
                <a:latin typeface="프리젠테이션 8 ExtraBold" pitchFamily="2" charset="-127"/>
                <a:ea typeface="프리젠테이션 8 ExtraBold" pitchFamily="2" charset="-127"/>
                <a:cs typeface="Arial" panose="020B0604020202020204" pitchFamily="34" charset="0"/>
              </a:rPr>
              <a:t>Hoyeon</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Shin</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1</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a:t>
            </a:r>
            <a:r>
              <a:rPr lang="en-US" altLang="ko-KR" sz="4800" b="1" dirty="0" err="1">
                <a:solidFill>
                  <a:prstClr val="black"/>
                </a:solidFill>
                <a:latin typeface="프리젠테이션 8 ExtraBold" pitchFamily="2" charset="-127"/>
                <a:ea typeface="프리젠테이션 8 ExtraBold" pitchFamily="2" charset="-127"/>
                <a:cs typeface="Arial" panose="020B0604020202020204" pitchFamily="34" charset="0"/>
              </a:rPr>
              <a:t>Sungwoo</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Lee</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3</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a:t>
            </a:r>
            <a:r>
              <a:rPr lang="en-US" altLang="ko-KR" sz="4800" b="1" dirty="0" err="1">
                <a:solidFill>
                  <a:prstClr val="black"/>
                </a:solidFill>
                <a:latin typeface="프리젠테이션 8 ExtraBold" pitchFamily="2" charset="-127"/>
                <a:ea typeface="프리젠테이션 8 ExtraBold" pitchFamily="2" charset="-127"/>
                <a:cs typeface="Arial" panose="020B0604020202020204" pitchFamily="34" charset="0"/>
              </a:rPr>
              <a:t>Mieun</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Choi</a:t>
            </a:r>
            <a:r>
              <a:rPr lang="en-US" altLang="ko-KR" sz="4800" b="1" baseline="30000" dirty="0">
                <a:solidFill>
                  <a:prstClr val="black"/>
                </a:solidFill>
                <a:latin typeface="프리젠테이션 8 ExtraBold" pitchFamily="2" charset="-127"/>
                <a:ea typeface="프리젠테이션 8 ExtraBold" pitchFamily="2" charset="-127"/>
                <a:cs typeface="Arial" panose="020B0604020202020204" pitchFamily="34" charset="0"/>
              </a:rPr>
              <a:t>3</a:t>
            </a:r>
            <a:r>
              <a:rPr lang="en-US" altLang="ko-KR" sz="4800" b="1" dirty="0">
                <a:solidFill>
                  <a:prstClr val="black"/>
                </a:solidFill>
                <a:latin typeface="프리젠테이션 8 ExtraBold" pitchFamily="2" charset="-127"/>
                <a:ea typeface="프리젠테이션 8 ExtraBold" pitchFamily="2" charset="-127"/>
                <a:cs typeface="Arial" panose="020B0604020202020204" pitchFamily="34" charset="0"/>
              </a:rPr>
              <a:t>, </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and </a:t>
            </a:r>
            <a:r>
              <a:rPr kumimoji="0" lang="en-US" altLang="ko-KR" sz="4800" b="1" i="0" u="none" strike="noStrike" kern="1200" cap="none" spc="0" normalizeH="0" baseline="0" noProof="0" dirty="0" err="1">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Ickhyun</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Song</a:t>
            </a:r>
            <a:r>
              <a:rPr kumimoji="0" lang="en-US" altLang="ko-KR" sz="4800" b="1" i="0" u="none" strike="noStrike" kern="1200" cap="none" spc="0" normalizeH="0" baseline="3000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3</a:t>
            </a:r>
            <a:r>
              <a:rPr kumimoji="0" lang="en-US" altLang="ko-KR" sz="48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 (Sonic Lab)</a:t>
            </a:r>
          </a:p>
          <a:p>
            <a:pPr marL="0" marR="0" lvl="0" indent="0" algn="ctr" defTabSz="3507730" rtl="0" eaLnBrk="1" fontAlgn="auto" latinLnBrk="1" hangingPunct="1">
              <a:lnSpc>
                <a:spcPct val="150000"/>
              </a:lnSpc>
              <a:spcBef>
                <a:spcPts val="0"/>
              </a:spcBef>
              <a:spcAft>
                <a:spcPts val="0"/>
              </a:spcAft>
              <a:buClrTx/>
              <a:buSzTx/>
              <a:buFontTx/>
              <a:buNone/>
              <a:tabLst/>
              <a:defRPr/>
            </a:pPr>
            <a:r>
              <a:rPr kumimoji="0" lang="en-US" altLang="ko-KR" sz="4000" b="1" i="0" u="none" strike="noStrike" kern="1200" cap="none" spc="0" normalizeH="0" baseline="3000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1</a:t>
            </a:r>
            <a:r>
              <a:rPr kumimoji="0" lang="en-US" altLang="ko-KR" sz="40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Department of Artificial Intelligence Semiconductor Engineering, Hanyang University</a:t>
            </a:r>
          </a:p>
          <a:p>
            <a:pPr marL="0" marR="0" lvl="0" indent="0" algn="ctr" defTabSz="3507730" rtl="0" eaLnBrk="1" fontAlgn="auto" latinLnBrk="1" hangingPunct="1">
              <a:lnSpc>
                <a:spcPct val="100000"/>
              </a:lnSpc>
              <a:spcBef>
                <a:spcPts val="0"/>
              </a:spcBef>
              <a:spcAft>
                <a:spcPts val="0"/>
              </a:spcAft>
              <a:buClrTx/>
              <a:buSzTx/>
              <a:buFontTx/>
              <a:buNone/>
              <a:tabLst/>
              <a:defRPr/>
            </a:pPr>
            <a:r>
              <a:rPr kumimoji="0" lang="en-US" altLang="ko-KR" sz="4000" b="1" i="0" u="none" strike="noStrike" kern="1200" cap="none" spc="0" normalizeH="0" baseline="3000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2</a:t>
            </a:r>
            <a:r>
              <a:rPr kumimoji="0" lang="en-US" altLang="ko-KR" sz="40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rPr>
              <a:t>Division of Nanoscale Semiconductor Engineering, Hanyang University</a:t>
            </a:r>
          </a:p>
          <a:p>
            <a:pPr marL="0" marR="0" lvl="0" indent="0" algn="ctr" defTabSz="3507730" rtl="0" eaLnBrk="1" fontAlgn="auto" latinLnBrk="1" hangingPunct="1">
              <a:lnSpc>
                <a:spcPct val="100000"/>
              </a:lnSpc>
              <a:spcBef>
                <a:spcPts val="0"/>
              </a:spcBef>
              <a:spcAft>
                <a:spcPts val="0"/>
              </a:spcAft>
              <a:buClrTx/>
              <a:buSzTx/>
              <a:buFontTx/>
              <a:buNone/>
              <a:tabLst/>
              <a:defRPr/>
            </a:pPr>
            <a:r>
              <a:rPr lang="en-US" altLang="ko-KR" sz="4000" b="1" baseline="30000" dirty="0">
                <a:solidFill>
                  <a:prstClr val="black"/>
                </a:solidFill>
                <a:latin typeface="프리젠테이션 8 ExtraBold" pitchFamily="2" charset="-127"/>
                <a:ea typeface="프리젠테이션 8 ExtraBold" pitchFamily="2" charset="-127"/>
                <a:cs typeface="Arial" panose="020B0604020202020204" pitchFamily="34" charset="0"/>
              </a:rPr>
              <a:t>3</a:t>
            </a:r>
            <a:r>
              <a:rPr lang="en-US" altLang="ko-KR" sz="4000" b="1" dirty="0">
                <a:solidFill>
                  <a:prstClr val="black"/>
                </a:solidFill>
                <a:latin typeface="프리젠테이션 8 ExtraBold" pitchFamily="2" charset="-127"/>
                <a:ea typeface="프리젠테이션 8 ExtraBold" pitchFamily="2" charset="-127"/>
                <a:cs typeface="Arial" panose="020B0604020202020204" pitchFamily="34" charset="0"/>
              </a:rPr>
              <a:t>Department of Electronic Engineering, Hanyang University</a:t>
            </a:r>
            <a:endParaRPr kumimoji="0" lang="en-US" altLang="ko-KR" sz="5400" b="1" i="0" u="none" strike="noStrike" kern="1200" cap="none" spc="0" normalizeH="0" baseline="0" noProof="0" dirty="0">
              <a:ln>
                <a:noFill/>
              </a:ln>
              <a:solidFill>
                <a:prstClr val="black"/>
              </a:solidFill>
              <a:effectLst/>
              <a:uLnTx/>
              <a:uFillTx/>
              <a:latin typeface="프리젠테이션 8 ExtraBold" pitchFamily="2" charset="-127"/>
              <a:ea typeface="프리젠테이션 8 ExtraBold" pitchFamily="2" charset="-127"/>
              <a:cs typeface="Arial" panose="020B0604020202020204" pitchFamily="34" charset="0"/>
            </a:endParaRPr>
          </a:p>
        </p:txBody>
      </p:sp>
      <p:sp>
        <p:nvSpPr>
          <p:cNvPr id="37" name="TextBox 36">
            <a:extLst>
              <a:ext uri="{FF2B5EF4-FFF2-40B4-BE49-F238E27FC236}">
                <a16:creationId xmlns:a16="http://schemas.microsoft.com/office/drawing/2014/main" id="{754937FA-B703-0D2D-A92F-6D7C8408F471}"/>
              </a:ext>
            </a:extLst>
          </p:cNvPr>
          <p:cNvSpPr txBox="1"/>
          <p:nvPr/>
        </p:nvSpPr>
        <p:spPr>
          <a:xfrm>
            <a:off x="18374969" y="16923768"/>
            <a:ext cx="9359905" cy="553998"/>
          </a:xfrm>
          <a:prstGeom prst="rect">
            <a:avLst/>
          </a:prstGeom>
          <a:noFill/>
        </p:spPr>
        <p:txBody>
          <a:bodyPr wrap="square" rtlCol="0">
            <a:spAutoFit/>
          </a:bodyPr>
          <a:lstStyle/>
          <a:p>
            <a:pPr algn="ctr" latinLnBrk="0"/>
            <a:r>
              <a:rPr lang="en-US" altLang="ko-KR" sz="3000" dirty="0">
                <a:latin typeface="프리젠테이션 7 Bold" pitchFamily="2" charset="-127"/>
                <a:ea typeface="프리젠테이션 7 Bold" pitchFamily="2" charset="-127"/>
                <a:cs typeface="Arial" panose="020B0604020202020204" pitchFamily="34" charset="0"/>
              </a:rPr>
              <a:t>Fig. 1. Block diagram of a radiation-hardened receiver.</a:t>
            </a:r>
            <a:endParaRPr lang="ko-KR" altLang="ko-KR" sz="3000" dirty="0">
              <a:latin typeface="프리젠테이션 7 Bold" pitchFamily="2" charset="-127"/>
              <a:ea typeface="프리젠테이션 7 Bold" pitchFamily="2" charset="-127"/>
              <a:cs typeface="Arial" panose="020B0604020202020204" pitchFamily="34" charset="0"/>
            </a:endParaRPr>
          </a:p>
        </p:txBody>
      </p:sp>
      <p:sp>
        <p:nvSpPr>
          <p:cNvPr id="31" name="TextBox 30">
            <a:extLst>
              <a:ext uri="{FF2B5EF4-FFF2-40B4-BE49-F238E27FC236}">
                <a16:creationId xmlns:a16="http://schemas.microsoft.com/office/drawing/2014/main" id="{6D06DCE4-4DE5-2E53-795A-808835152649}"/>
              </a:ext>
            </a:extLst>
          </p:cNvPr>
          <p:cNvSpPr txBox="1"/>
          <p:nvPr/>
        </p:nvSpPr>
        <p:spPr>
          <a:xfrm>
            <a:off x="1036249" y="25706332"/>
            <a:ext cx="14101357" cy="2811026"/>
          </a:xfrm>
          <a:prstGeom prst="rect">
            <a:avLst/>
          </a:prstGeom>
          <a:noFill/>
        </p:spPr>
        <p:txBody>
          <a:bodyPr wrap="square">
            <a:spAutoFit/>
          </a:bodyPr>
          <a:lstStyle/>
          <a:p>
            <a:pPr marL="571500" indent="-571500">
              <a:buFont typeface="Wingdings" panose="05000000000000000000" pitchFamily="2" charset="2"/>
              <a:buChar char="v"/>
            </a:pPr>
            <a:r>
              <a:rPr lang="en-US" altLang="ko-KR" sz="4000" dirty="0">
                <a:latin typeface="프리젠테이션 7 Bold" pitchFamily="2" charset="-127"/>
                <a:ea typeface="프리젠테이션 7 Bold" pitchFamily="2" charset="-127"/>
              </a:rPr>
              <a:t>LNA</a:t>
            </a:r>
            <a:r>
              <a:rPr lang="ko-KR" altLang="en-US" sz="4000" dirty="0">
                <a:latin typeface="프리젠테이션 7 Bold" pitchFamily="2" charset="-127"/>
                <a:ea typeface="프리젠테이션 7 Bold" pitchFamily="2" charset="-127"/>
              </a:rPr>
              <a:t> </a:t>
            </a:r>
            <a:r>
              <a:rPr lang="en-US" altLang="ko-KR" sz="4000" dirty="0">
                <a:latin typeface="프리젠테이션 7 Bold" pitchFamily="2" charset="-127"/>
                <a:ea typeface="프리젠테이션 7 Bold" pitchFamily="2" charset="-127"/>
              </a:rPr>
              <a:t>for</a:t>
            </a:r>
            <a:r>
              <a:rPr lang="ko-KR" altLang="en-US" sz="4000" dirty="0">
                <a:latin typeface="프리젠테이션 7 Bold" pitchFamily="2" charset="-127"/>
                <a:ea typeface="프리젠테이션 7 Bold" pitchFamily="2" charset="-127"/>
              </a:rPr>
              <a:t> </a:t>
            </a:r>
            <a:r>
              <a:rPr lang="en-US" altLang="ko-KR" sz="4000" dirty="0">
                <a:latin typeface="프리젠테이션 7 Bold" pitchFamily="2" charset="-127"/>
                <a:ea typeface="프리젠테이션 7 Bold" pitchFamily="2" charset="-127"/>
              </a:rPr>
              <a:t>TID</a:t>
            </a:r>
            <a:r>
              <a:rPr lang="ko-KR" altLang="en-US" sz="4000" dirty="0">
                <a:latin typeface="프리젠테이션 7 Bold" pitchFamily="2" charset="-127"/>
                <a:ea typeface="프리젠테이션 7 Bold" pitchFamily="2" charset="-127"/>
              </a:rPr>
              <a:t> </a:t>
            </a:r>
            <a:r>
              <a:rPr lang="en-US" altLang="ko-KR" sz="4000" dirty="0">
                <a:latin typeface="프리젠테이션 7 Bold" pitchFamily="2" charset="-127"/>
                <a:ea typeface="프리젠테이션 7 Bold" pitchFamily="2" charset="-127"/>
              </a:rPr>
              <a:t>Mitigation</a:t>
            </a:r>
          </a:p>
          <a:p>
            <a:pPr marL="571500" indent="-571500">
              <a:spcBef>
                <a:spcPts val="500"/>
              </a:spcBef>
              <a:buFont typeface="Wingdings" panose="05000000000000000000" pitchFamily="2" charset="2"/>
              <a:buChar char="Ø"/>
            </a:pPr>
            <a:r>
              <a:rPr lang="en-US" altLang="ko-KR" sz="3000" dirty="0">
                <a:solidFill>
                  <a:srgbClr val="FF0000"/>
                </a:solidFill>
                <a:latin typeface="프리젠테이션 4 Regular" pitchFamily="2" charset="-127"/>
                <a:ea typeface="프리젠테이션 4 Regular" pitchFamily="2" charset="-127"/>
              </a:rPr>
              <a:t>TID induces Vth shift → bias &amp; gm variation</a:t>
            </a:r>
          </a:p>
          <a:p>
            <a:pPr marL="571500" indent="-571500">
              <a:spcBef>
                <a:spcPts val="500"/>
              </a:spcBef>
              <a:buFont typeface="Wingdings" panose="05000000000000000000" pitchFamily="2" charset="2"/>
              <a:buChar char="Ø"/>
            </a:pPr>
            <a:r>
              <a:rPr lang="en-US" altLang="ko-KR" sz="3000" dirty="0">
                <a:solidFill>
                  <a:srgbClr val="0000FF"/>
                </a:solidFill>
                <a:latin typeface="프리젠테이션 4 Regular" pitchFamily="2" charset="-127"/>
                <a:ea typeface="프리젠테이션 4 Regular" pitchFamily="2" charset="-127"/>
              </a:rPr>
              <a:t>Negative feedback automatically restores bias current</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Maintains gain and input matching under radiation</a:t>
            </a:r>
          </a:p>
          <a:p>
            <a:pPr>
              <a:spcBef>
                <a:spcPts val="500"/>
              </a:spcBef>
            </a:pPr>
            <a:r>
              <a:rPr lang="en-US" altLang="ko-KR" sz="3000" dirty="0">
                <a:latin typeface="프리젠테이션 4 Regular" pitchFamily="2" charset="-127"/>
                <a:ea typeface="프리젠테이션 4 Regular" pitchFamily="2" charset="-127"/>
                <a:sym typeface="Wingdings" panose="05000000000000000000" pitchFamily="2" charset="2"/>
              </a:rPr>
              <a:t> </a:t>
            </a:r>
            <a:r>
              <a:rPr lang="en-US" altLang="ko-KR" sz="3000" dirty="0">
                <a:solidFill>
                  <a:srgbClr val="009900"/>
                </a:solidFill>
                <a:latin typeface="프리젠테이션 4 Regular" pitchFamily="2" charset="-127"/>
                <a:ea typeface="프리젠테이션 4 Regular" pitchFamily="2" charset="-127"/>
                <a:sym typeface="Wingdings" panose="05000000000000000000" pitchFamily="2" charset="2"/>
              </a:rPr>
              <a:t>Feedback stabilizes LNA operation against TID-induced degradation</a:t>
            </a:r>
            <a:r>
              <a:rPr lang="fr-FR" altLang="ko-KR" sz="3000" dirty="0">
                <a:solidFill>
                  <a:srgbClr val="009900"/>
                </a:solidFill>
                <a:latin typeface="프리젠테이션 4 Regular" pitchFamily="2" charset="-127"/>
                <a:ea typeface="프리젠테이션 4 Regular" pitchFamily="2" charset="-127"/>
              </a:rPr>
              <a:t> </a:t>
            </a:r>
          </a:p>
        </p:txBody>
      </p:sp>
      <p:sp>
        <p:nvSpPr>
          <p:cNvPr id="45" name="TextBox 44">
            <a:extLst>
              <a:ext uri="{FF2B5EF4-FFF2-40B4-BE49-F238E27FC236}">
                <a16:creationId xmlns:a16="http://schemas.microsoft.com/office/drawing/2014/main" id="{9E7CD882-CD72-F972-2EBC-81F04EF171B5}"/>
              </a:ext>
            </a:extLst>
          </p:cNvPr>
          <p:cNvSpPr txBox="1"/>
          <p:nvPr/>
        </p:nvSpPr>
        <p:spPr>
          <a:xfrm>
            <a:off x="609601" y="25087493"/>
            <a:ext cx="14516274" cy="553998"/>
          </a:xfrm>
          <a:prstGeom prst="rect">
            <a:avLst/>
          </a:prstGeom>
          <a:noFill/>
        </p:spPr>
        <p:txBody>
          <a:bodyPr wrap="square" rtlCol="0">
            <a:spAutoFit/>
          </a:bodyPr>
          <a:lstStyle/>
          <a:p>
            <a:pPr algn="ctr"/>
            <a:r>
              <a:rPr lang="en-US" altLang="ko-KR" sz="3000" b="1" dirty="0">
                <a:latin typeface="프리젠테이션 7 Bold" pitchFamily="2" charset="-127"/>
                <a:ea typeface="프리젠테이션 7 Bold" pitchFamily="2" charset="-127"/>
                <a:cs typeface="Arial" panose="020B0604020202020204" pitchFamily="34" charset="0"/>
              </a:rPr>
              <a:t>Fig.2 (a) OTA feedback LNA schematic and (b) proposed SEE Detector System of VCO.</a:t>
            </a:r>
            <a:endParaRPr lang="ko-KR" altLang="en-US" sz="3000" b="1" dirty="0">
              <a:latin typeface="프리젠테이션 7 Bold" pitchFamily="2" charset="-127"/>
              <a:ea typeface="프리젠테이션 7 Bold" pitchFamily="2" charset="-127"/>
              <a:cs typeface="Arial" panose="020B0604020202020204" pitchFamily="34" charset="0"/>
            </a:endParaRPr>
          </a:p>
        </p:txBody>
      </p:sp>
      <p:sp>
        <p:nvSpPr>
          <p:cNvPr id="3" name="TextBox 2">
            <a:extLst>
              <a:ext uri="{FF2B5EF4-FFF2-40B4-BE49-F238E27FC236}">
                <a16:creationId xmlns:a16="http://schemas.microsoft.com/office/drawing/2014/main" id="{7F4EFC8A-F847-9DD5-79CD-B8F03AB24F50}"/>
              </a:ext>
            </a:extLst>
          </p:cNvPr>
          <p:cNvSpPr txBox="1"/>
          <p:nvPr/>
        </p:nvSpPr>
        <p:spPr>
          <a:xfrm>
            <a:off x="1036250" y="10446846"/>
            <a:ext cx="15816113" cy="7117333"/>
          </a:xfrm>
          <a:prstGeom prst="rect">
            <a:avLst/>
          </a:prstGeom>
          <a:noFill/>
        </p:spPr>
        <p:txBody>
          <a:bodyPr wrap="square" rtlCol="0">
            <a:spAutoFit/>
          </a:bodyPr>
          <a:lstStyle/>
          <a:p>
            <a:pPr marL="0" marR="0" lvl="0" indent="0" algn="l" defTabSz="3507730" rtl="0" eaLnBrk="1" fontAlgn="auto" latinLnBrk="1" hangingPunct="1">
              <a:lnSpc>
                <a:spcPct val="100000"/>
              </a:lnSpc>
              <a:spcBef>
                <a:spcPts val="0"/>
              </a:spcBef>
              <a:spcAft>
                <a:spcPts val="0"/>
              </a:spcAft>
              <a:buClrTx/>
              <a:buSzTx/>
              <a:buFontTx/>
              <a:buNone/>
              <a:tabLst/>
              <a:defRPr/>
            </a:pPr>
            <a:r>
              <a:rPr kumimoji="0" lang="en-US" altLang="ko-KR" sz="6000" i="0" u="none" strike="noStrike" kern="1200" cap="none" spc="0" normalizeH="0" baseline="0" noProof="0" dirty="0">
                <a:ln w="28575">
                  <a:noFill/>
                  <a:prstDash val="dash"/>
                </a:ln>
                <a:solidFill>
                  <a:prstClr val="black"/>
                </a:solidFill>
                <a:effectLst/>
                <a:uLnTx/>
                <a:uFillTx/>
                <a:latin typeface="프리젠테이션 7 Bold" pitchFamily="2" charset="-127"/>
                <a:ea typeface="프리젠테이션 7 Bold" pitchFamily="2" charset="-127"/>
                <a:cs typeface="helvetica" panose="020B0604020202020204" pitchFamily="34" charset="0"/>
              </a:rPr>
              <a:t>I. Introduction</a:t>
            </a:r>
          </a:p>
          <a:p>
            <a:pPr marL="0" marR="0" lvl="0" indent="0" algn="l" defTabSz="3507730" rtl="0" eaLnBrk="1" fontAlgn="auto" latinLnBrk="1" hangingPunct="1">
              <a:lnSpc>
                <a:spcPct val="100000"/>
              </a:lnSpc>
              <a:spcBef>
                <a:spcPts val="0"/>
              </a:spcBef>
              <a:spcAft>
                <a:spcPts val="0"/>
              </a:spcAft>
              <a:buClrTx/>
              <a:buSzTx/>
              <a:buFontTx/>
              <a:buNone/>
              <a:tabLst/>
              <a:defRPr/>
            </a:pPr>
            <a:endParaRPr kumimoji="0" lang="en-US" altLang="ko-KR" sz="900" b="1" i="0" u="none" strike="noStrike" kern="1200" cap="none" spc="0" normalizeH="0" baseline="0" noProof="0" dirty="0">
              <a:ln w="28575">
                <a:noFill/>
                <a:prstDash val="dash"/>
              </a:ln>
              <a:solidFill>
                <a:prstClr val="black"/>
              </a:solidFill>
              <a:effectLst/>
              <a:uLnTx/>
              <a:uFillTx/>
              <a:latin typeface="프리젠테이션 4 Regular" pitchFamily="2" charset="-127"/>
              <a:ea typeface="프리젠테이션 4 Regular" pitchFamily="2" charset="-127"/>
              <a:cs typeface="helvetica" panose="020B0604020202020204" pitchFamily="34" charset="0"/>
            </a:endParaRPr>
          </a:p>
          <a:p>
            <a:pPr marL="685800" marR="0" lvl="0" indent="-685800" algn="l" defTabSz="3507730" rtl="0" eaLnBrk="1" fontAlgn="auto" latinLnBrk="1" hangingPunct="1">
              <a:spcAft>
                <a:spcPts val="0"/>
              </a:spcAft>
              <a:buClrTx/>
              <a:buSzTx/>
              <a:buFont typeface="Wingdings" panose="05000000000000000000" pitchFamily="2" charset="2"/>
              <a:buChar char="v"/>
              <a:tabLst/>
              <a:defRPr/>
            </a:pPr>
            <a:r>
              <a:rPr kumimoji="0" lang="en-US" altLang="ko-KR" sz="4000" i="0" u="none" strike="noStrike" kern="1200" cap="none" spc="0" normalizeH="0" baseline="0" noProof="0" dirty="0">
                <a:ln>
                  <a:noFill/>
                </a:ln>
                <a:solidFill>
                  <a:prstClr val="black"/>
                </a:solidFill>
                <a:effectLst/>
                <a:uLnTx/>
                <a:uFillTx/>
                <a:latin typeface="프리젠테이션 7 Bold" pitchFamily="2" charset="-127"/>
                <a:ea typeface="프리젠테이션 7 Bold" pitchFamily="2" charset="-127"/>
              </a:rPr>
              <a:t>RF Receiver (RX) Overview:</a:t>
            </a: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b="0" i="0" u="none" strike="noStrike" kern="1200" cap="none" spc="0" normalizeH="0" baseline="0" noProof="0" dirty="0">
                <a:ln>
                  <a:noFill/>
                </a:ln>
                <a:solidFill>
                  <a:srgbClr val="FF0000"/>
                </a:solidFill>
                <a:effectLst/>
                <a:uLnTx/>
                <a:uFillTx/>
                <a:latin typeface="프리젠테이션 4 Regular" pitchFamily="2" charset="-127"/>
                <a:ea typeface="프리젠테이션 4 Regular" pitchFamily="2" charset="-127"/>
              </a:rPr>
              <a:t>Space environments cause TID and SEE, degrading RF circuit performance</a:t>
            </a:r>
          </a:p>
          <a:p>
            <a:pPr marL="685800" indent="-685800">
              <a:spcBef>
                <a:spcPts val="500"/>
              </a:spcBef>
              <a:buFont typeface="Wingdings" panose="05000000000000000000" pitchFamily="2" charset="2"/>
              <a:buChar char="Ø"/>
              <a:defRPr/>
            </a:pPr>
            <a:r>
              <a:rPr lang="en-US" sz="3000" dirty="0">
                <a:latin typeface="프리젠테이션 4 Regular" pitchFamily="2" charset="-127"/>
                <a:ea typeface="프리젠테이션 4 Regular" pitchFamily="2" charset="-127"/>
              </a:rPr>
              <a:t>X-band receivers are important for satellite communication systems</a:t>
            </a:r>
            <a:endParaRPr kumimoji="0" lang="en-US" altLang="ko-KR" sz="3000" b="0" i="0" u="none" strike="noStrike" kern="1200" cap="none" spc="0" normalizeH="0" baseline="0" noProof="0" dirty="0">
              <a:ln>
                <a:noFill/>
              </a:ln>
              <a:solidFill>
                <a:prstClr val="black"/>
              </a:solidFill>
              <a:effectLst/>
              <a:uLnTx/>
              <a:uFillTx/>
              <a:latin typeface="프리젠테이션 4 Regular" pitchFamily="2" charset="-127"/>
              <a:ea typeface="프리젠테이션 4 Regular" pitchFamily="2" charset="-127"/>
            </a:endParaRP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b="1" i="0" u="none" strike="noStrike" kern="1200" cap="none" spc="0" normalizeH="0" baseline="0" noProof="0" dirty="0">
                <a:ln>
                  <a:noFill/>
                </a:ln>
                <a:solidFill>
                  <a:prstClr val="black"/>
                </a:solidFill>
                <a:effectLst/>
                <a:uLnTx/>
                <a:uFillTx/>
                <a:latin typeface="프리젠테이션 4 Regular" pitchFamily="2" charset="-127"/>
                <a:ea typeface="프리젠테이션 4 Regular" pitchFamily="2" charset="-127"/>
              </a:rPr>
              <a:t>LNA:</a:t>
            </a:r>
            <a:r>
              <a:rPr kumimoji="0" lang="en-US" altLang="ko-KR" sz="3000" b="0" i="0" u="none" strike="noStrike" kern="1200" cap="none" spc="0" normalizeH="0" baseline="0" noProof="0" dirty="0">
                <a:ln>
                  <a:noFill/>
                </a:ln>
                <a:solidFill>
                  <a:prstClr val="black"/>
                </a:solidFill>
                <a:effectLst/>
                <a:uLnTx/>
                <a:uFillTx/>
                <a:latin typeface="프리젠테이션 4 Regular" pitchFamily="2" charset="-127"/>
                <a:ea typeface="프리젠테이션 4 Regular" pitchFamily="2" charset="-127"/>
              </a:rPr>
              <a:t> impedance mismatch &amp; gain degradation</a:t>
            </a: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b="1" i="0" u="none" strike="noStrike" kern="1200" cap="none" spc="0" normalizeH="0" baseline="0" noProof="0" dirty="0">
                <a:ln>
                  <a:noFill/>
                </a:ln>
                <a:solidFill>
                  <a:prstClr val="black"/>
                </a:solidFill>
                <a:effectLst/>
                <a:uLnTx/>
                <a:uFillTx/>
                <a:latin typeface="프리젠테이션 4 Regular" pitchFamily="2" charset="-127"/>
                <a:ea typeface="프리젠테이션 4 Regular" pitchFamily="2" charset="-127"/>
              </a:rPr>
              <a:t>VCO/Mixer:</a:t>
            </a:r>
            <a:r>
              <a:rPr kumimoji="0" lang="en-US" altLang="ko-KR" sz="3000" b="0" i="0" u="none" strike="noStrike" kern="1200" cap="none" spc="0" normalizeH="0" baseline="0" noProof="0" dirty="0">
                <a:ln>
                  <a:noFill/>
                </a:ln>
                <a:solidFill>
                  <a:prstClr val="black"/>
                </a:solidFill>
                <a:effectLst/>
                <a:uLnTx/>
                <a:uFillTx/>
                <a:latin typeface="프리젠테이션 4 Regular" pitchFamily="2" charset="-127"/>
                <a:ea typeface="프리젠테이션 4 Regular" pitchFamily="2" charset="-127"/>
              </a:rPr>
              <a:t> frequency shift &amp; signal distortion</a:t>
            </a:r>
          </a:p>
          <a:p>
            <a:pPr marL="685800" indent="-685800">
              <a:spcBef>
                <a:spcPts val="500"/>
              </a:spcBef>
              <a:buFont typeface="Wingdings" panose="05000000000000000000" pitchFamily="2" charset="2"/>
              <a:buChar char="Ø"/>
              <a:defRPr/>
            </a:pPr>
            <a:r>
              <a:rPr lang="en-US" sz="3000" b="1" dirty="0">
                <a:solidFill>
                  <a:srgbClr val="009900"/>
                </a:solidFill>
                <a:latin typeface="프리젠테이션 4 Regular" pitchFamily="2" charset="-127"/>
                <a:ea typeface="프리젠테이션 4 Regular" pitchFamily="2" charset="-127"/>
              </a:rPr>
              <a:t>Proposed dual RHBD strategy:</a:t>
            </a:r>
            <a:r>
              <a:rPr lang="en-US" sz="3000" dirty="0">
                <a:solidFill>
                  <a:srgbClr val="009900"/>
                </a:solidFill>
                <a:latin typeface="프리젠테이션 4 Regular" pitchFamily="2" charset="-127"/>
                <a:ea typeface="프리젠테이션 4 Regular" pitchFamily="2" charset="-127"/>
              </a:rPr>
              <a:t> feedback-based LNA + SEE-detection-assisted standby mixer</a:t>
            </a:r>
            <a:endParaRPr kumimoji="0" lang="en-US" altLang="ko-KR" sz="3000" b="0" i="0" u="none" strike="noStrike" kern="1200" cap="none" spc="0" normalizeH="0" baseline="0" noProof="0" dirty="0">
              <a:ln>
                <a:noFill/>
              </a:ln>
              <a:solidFill>
                <a:srgbClr val="009900"/>
              </a:solidFill>
              <a:effectLst/>
              <a:uLnTx/>
              <a:uFillTx/>
              <a:latin typeface="프리젠테이션 4 Regular" pitchFamily="2" charset="-127"/>
              <a:ea typeface="프리젠테이션 4 Regular" pitchFamily="2" charset="-127"/>
            </a:endParaRP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b="1" i="0" u="none" strike="noStrike" kern="1200" cap="none" spc="0" normalizeH="0" baseline="0" noProof="0" dirty="0">
                <a:ln>
                  <a:noFill/>
                </a:ln>
                <a:effectLst/>
                <a:uLnTx/>
                <a:uFillTx/>
                <a:latin typeface="프리젠테이션 4 Regular" pitchFamily="2" charset="-127"/>
                <a:ea typeface="프리젠테이션 4 Regular" pitchFamily="2" charset="-127"/>
              </a:rPr>
              <a:t>Goal: </a:t>
            </a:r>
            <a:r>
              <a:rPr kumimoji="0" lang="en-US" altLang="ko-KR" sz="3000" i="0" u="none" strike="noStrike" kern="1200" cap="none" spc="0" normalizeH="0" baseline="0" noProof="0" dirty="0">
                <a:ln>
                  <a:noFill/>
                </a:ln>
                <a:effectLst/>
                <a:uLnTx/>
                <a:uFillTx/>
                <a:latin typeface="프리젠테이션 4 Regular" pitchFamily="2" charset="-127"/>
                <a:ea typeface="프리젠테이션 4 Regular" pitchFamily="2" charset="-127"/>
              </a:rPr>
              <a:t>radiation-tolerant X-band receiver design validated at chip level</a:t>
            </a:r>
          </a:p>
          <a:p>
            <a:pPr marL="685800" marR="0" lvl="0" indent="-685800" algn="l" defTabSz="3507730" rtl="0" eaLnBrk="1" fontAlgn="auto" latinLnBrk="1" hangingPunct="1">
              <a:spcAft>
                <a:spcPts val="0"/>
              </a:spcAft>
              <a:buClrTx/>
              <a:buSzTx/>
              <a:buFont typeface="Wingdings" panose="05000000000000000000" pitchFamily="2" charset="2"/>
              <a:buChar char="v"/>
              <a:tabLst/>
              <a:defRPr/>
            </a:pPr>
            <a:r>
              <a:rPr kumimoji="0" lang="en-US" altLang="ko-KR" sz="4000" b="1" i="0" u="none" strike="noStrike" kern="1200" cap="none" spc="0" normalizeH="0" baseline="0" noProof="0" dirty="0">
                <a:ln>
                  <a:noFill/>
                </a:ln>
                <a:solidFill>
                  <a:prstClr val="black"/>
                </a:solidFill>
                <a:effectLst/>
                <a:uLnTx/>
                <a:uFillTx/>
                <a:latin typeface="프리젠테이션 7 Bold" pitchFamily="2" charset="-127"/>
                <a:ea typeface="프리젠테이션 7 Bold" pitchFamily="2" charset="-127"/>
              </a:rPr>
              <a:t>Key Challenges:</a:t>
            </a: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i="0" u="none" strike="noStrike" kern="1200" cap="none" spc="0" normalizeH="0" baseline="0" noProof="0" dirty="0">
                <a:ln w="28575">
                  <a:noFill/>
                  <a:prstDash val="dash"/>
                </a:ln>
                <a:solidFill>
                  <a:srgbClr val="FF0000"/>
                </a:solidFill>
                <a:effectLst/>
                <a:uLnTx/>
                <a:uFillTx/>
                <a:latin typeface="프리젠테이션 4 Regular" pitchFamily="2" charset="-127"/>
                <a:ea typeface="프리젠테이션 4 Regular" pitchFamily="2" charset="-127"/>
                <a:cs typeface="helvetica" panose="020B0604020202020204" pitchFamily="34" charset="0"/>
              </a:rPr>
              <a:t>TID → Vth shift → bias, gain, and matching degradation</a:t>
            </a: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i="0" u="none" strike="noStrike" kern="1200" cap="none" spc="0" normalizeH="0" baseline="0" noProof="0" dirty="0">
                <a:ln w="28575">
                  <a:noFill/>
                  <a:prstDash val="dash"/>
                </a:ln>
                <a:solidFill>
                  <a:srgbClr val="FF00FF"/>
                </a:solidFill>
                <a:effectLst/>
                <a:uLnTx/>
                <a:uFillTx/>
                <a:latin typeface="프리젠테이션 4 Regular" pitchFamily="2" charset="-127"/>
                <a:ea typeface="프리젠테이션 4 Regular" pitchFamily="2" charset="-127"/>
                <a:cs typeface="helvetica" panose="020B0604020202020204" pitchFamily="34" charset="0"/>
              </a:rPr>
              <a:t>SEE → transient current → VCO/mixer output distortion</a:t>
            </a:r>
          </a:p>
          <a:p>
            <a:pPr marL="685800" marR="0" lvl="0" indent="-685800" algn="l" defTabSz="3507730" rtl="0" eaLnBrk="1" fontAlgn="auto" latinLnBrk="1" hangingPunct="1">
              <a:spcBef>
                <a:spcPts val="500"/>
              </a:spcBef>
              <a:spcAft>
                <a:spcPts val="0"/>
              </a:spcAft>
              <a:buClrTx/>
              <a:buSzTx/>
              <a:buFont typeface="Wingdings" panose="05000000000000000000" pitchFamily="2" charset="2"/>
              <a:buChar char="Ø"/>
              <a:tabLst/>
              <a:defRPr/>
            </a:pPr>
            <a:r>
              <a:rPr kumimoji="0" lang="en-US" altLang="ko-KR" sz="3000" i="0" u="none" strike="noStrike" kern="1200" cap="none" spc="0" normalizeH="0" baseline="0" noProof="0" dirty="0">
                <a:ln w="28575">
                  <a:noFill/>
                  <a:prstDash val="dash"/>
                </a:ln>
                <a:effectLst/>
                <a:uLnTx/>
                <a:uFillTx/>
                <a:latin typeface="프리젠테이션 4 Regular" pitchFamily="2" charset="-127"/>
                <a:ea typeface="프리젠테이션 4 Regular" pitchFamily="2" charset="-127"/>
                <a:cs typeface="helvetica" panose="020B0604020202020204" pitchFamily="34" charset="0"/>
              </a:rPr>
              <a:t>RF circuits are highly sensitive to bias and impedance matching</a:t>
            </a:r>
          </a:p>
        </p:txBody>
      </p:sp>
      <p:pic>
        <p:nvPicPr>
          <p:cNvPr id="2" name="Picture 1">
            <a:extLst>
              <a:ext uri="{FF2B5EF4-FFF2-40B4-BE49-F238E27FC236}">
                <a16:creationId xmlns:a16="http://schemas.microsoft.com/office/drawing/2014/main" id="{8040AA61-C8CE-2B39-2D6C-E76309968145}"/>
              </a:ext>
            </a:extLst>
          </p:cNvPr>
          <p:cNvPicPr>
            <a:picLocks noChangeAspect="1"/>
          </p:cNvPicPr>
          <p:nvPr/>
        </p:nvPicPr>
        <p:blipFill>
          <a:blip r:embed="rId2"/>
          <a:stretch>
            <a:fillRect/>
          </a:stretch>
        </p:blipFill>
        <p:spPr>
          <a:xfrm>
            <a:off x="17279016" y="10592660"/>
            <a:ext cx="11959948" cy="6180057"/>
          </a:xfrm>
          <a:prstGeom prst="rect">
            <a:avLst/>
          </a:prstGeom>
        </p:spPr>
      </p:pic>
      <p:pic>
        <p:nvPicPr>
          <p:cNvPr id="10" name="Picture 9">
            <a:extLst>
              <a:ext uri="{FF2B5EF4-FFF2-40B4-BE49-F238E27FC236}">
                <a16:creationId xmlns:a16="http://schemas.microsoft.com/office/drawing/2014/main" id="{2BD71A88-81EB-03A8-4652-EC48A8D01E05}"/>
              </a:ext>
            </a:extLst>
          </p:cNvPr>
          <p:cNvPicPr>
            <a:picLocks noChangeAspect="1"/>
          </p:cNvPicPr>
          <p:nvPr/>
        </p:nvPicPr>
        <p:blipFill>
          <a:blip r:embed="rId3"/>
          <a:stretch>
            <a:fillRect/>
          </a:stretch>
        </p:blipFill>
        <p:spPr>
          <a:xfrm>
            <a:off x="1806967" y="19391569"/>
            <a:ext cx="3724751" cy="5029200"/>
          </a:xfrm>
          <a:prstGeom prst="rect">
            <a:avLst/>
          </a:prstGeom>
        </p:spPr>
      </p:pic>
      <p:pic>
        <p:nvPicPr>
          <p:cNvPr id="12" name="Picture 11">
            <a:extLst>
              <a:ext uri="{FF2B5EF4-FFF2-40B4-BE49-F238E27FC236}">
                <a16:creationId xmlns:a16="http://schemas.microsoft.com/office/drawing/2014/main" id="{EB05978F-BA54-5E78-5359-637E507ABD3C}"/>
              </a:ext>
            </a:extLst>
          </p:cNvPr>
          <p:cNvPicPr>
            <a:picLocks noChangeAspect="1"/>
          </p:cNvPicPr>
          <p:nvPr/>
        </p:nvPicPr>
        <p:blipFill>
          <a:blip r:embed="rId4"/>
          <a:stretch>
            <a:fillRect/>
          </a:stretch>
        </p:blipFill>
        <p:spPr>
          <a:xfrm>
            <a:off x="7701521" y="20077369"/>
            <a:ext cx="5924228" cy="3657600"/>
          </a:xfrm>
          <a:prstGeom prst="rect">
            <a:avLst/>
          </a:prstGeom>
        </p:spPr>
      </p:pic>
      <p:pic>
        <p:nvPicPr>
          <p:cNvPr id="19" name="Content Placeholder 36">
            <a:extLst>
              <a:ext uri="{FF2B5EF4-FFF2-40B4-BE49-F238E27FC236}">
                <a16:creationId xmlns:a16="http://schemas.microsoft.com/office/drawing/2014/main" id="{7AF61642-1DD0-5AEA-E78E-B740B7F82696}"/>
              </a:ext>
            </a:extLst>
          </p:cNvPr>
          <p:cNvPicPr>
            <a:picLocks noChangeAspect="1"/>
          </p:cNvPicPr>
          <p:nvPr/>
        </p:nvPicPr>
        <p:blipFill>
          <a:blip r:embed="rId5"/>
          <a:stretch>
            <a:fillRect/>
          </a:stretch>
        </p:blipFill>
        <p:spPr>
          <a:xfrm>
            <a:off x="9154365" y="31737400"/>
            <a:ext cx="4228767" cy="4189483"/>
          </a:xfrm>
          <a:prstGeom prst="rect">
            <a:avLst/>
          </a:prstGeom>
        </p:spPr>
      </p:pic>
      <p:sp>
        <p:nvSpPr>
          <p:cNvPr id="26" name="TextBox 25">
            <a:extLst>
              <a:ext uri="{FF2B5EF4-FFF2-40B4-BE49-F238E27FC236}">
                <a16:creationId xmlns:a16="http://schemas.microsoft.com/office/drawing/2014/main" id="{54DBB407-1880-3816-7F92-3B70BDD308F9}"/>
              </a:ext>
            </a:extLst>
          </p:cNvPr>
          <p:cNvSpPr txBox="1"/>
          <p:nvPr/>
        </p:nvSpPr>
        <p:spPr>
          <a:xfrm>
            <a:off x="3187455" y="24431905"/>
            <a:ext cx="963776" cy="553998"/>
          </a:xfrm>
          <a:prstGeom prst="rect">
            <a:avLst/>
          </a:prstGeom>
          <a:noFill/>
        </p:spPr>
        <p:txBody>
          <a:bodyPr wrap="square" rtlCol="0">
            <a:spAutoFit/>
          </a:bodyPr>
          <a:lstStyle/>
          <a:p>
            <a:pPr algn="ctr"/>
            <a:r>
              <a:rPr lang="en-US" altLang="ko-KR" sz="3000" b="1" dirty="0">
                <a:latin typeface="Arial" panose="020B0604020202020204" pitchFamily="34" charset="0"/>
                <a:cs typeface="Arial" panose="020B0604020202020204" pitchFamily="34" charset="0"/>
              </a:rPr>
              <a:t>(a)</a:t>
            </a:r>
            <a:endParaRPr lang="ko-KR" altLang="en-US" sz="3000" b="1" dirty="0">
              <a:latin typeface="Arial" panose="020B0604020202020204" pitchFamily="34" charset="0"/>
              <a:cs typeface="Arial" panose="020B0604020202020204" pitchFamily="34" charset="0"/>
            </a:endParaRPr>
          </a:p>
        </p:txBody>
      </p:sp>
      <p:sp>
        <p:nvSpPr>
          <p:cNvPr id="27" name="TextBox 26">
            <a:extLst>
              <a:ext uri="{FF2B5EF4-FFF2-40B4-BE49-F238E27FC236}">
                <a16:creationId xmlns:a16="http://schemas.microsoft.com/office/drawing/2014/main" id="{E802DFD2-16E0-8C23-9C4D-333A45745ED8}"/>
              </a:ext>
            </a:extLst>
          </p:cNvPr>
          <p:cNvSpPr txBox="1"/>
          <p:nvPr/>
        </p:nvSpPr>
        <p:spPr>
          <a:xfrm>
            <a:off x="10181747" y="24431905"/>
            <a:ext cx="963776" cy="553998"/>
          </a:xfrm>
          <a:prstGeom prst="rect">
            <a:avLst/>
          </a:prstGeom>
          <a:noFill/>
        </p:spPr>
        <p:txBody>
          <a:bodyPr wrap="square" rtlCol="0">
            <a:spAutoFit/>
          </a:bodyPr>
          <a:lstStyle/>
          <a:p>
            <a:pPr algn="ctr"/>
            <a:r>
              <a:rPr lang="en-US" altLang="ko-KR" sz="3000" b="1" dirty="0">
                <a:latin typeface="Arial" panose="020B0604020202020204" pitchFamily="34" charset="0"/>
                <a:cs typeface="Arial" panose="020B0604020202020204" pitchFamily="34" charset="0"/>
              </a:rPr>
              <a:t>(b)</a:t>
            </a:r>
            <a:endParaRPr lang="ko-KR" altLang="en-US" sz="3000" b="1" dirty="0">
              <a:latin typeface="Arial" panose="020B0604020202020204" pitchFamily="34" charset="0"/>
              <a:cs typeface="Arial" panose="020B0604020202020204" pitchFamily="34" charset="0"/>
            </a:endParaRPr>
          </a:p>
        </p:txBody>
      </p:sp>
      <p:sp>
        <p:nvSpPr>
          <p:cNvPr id="28" name="TextBox 27">
            <a:extLst>
              <a:ext uri="{FF2B5EF4-FFF2-40B4-BE49-F238E27FC236}">
                <a16:creationId xmlns:a16="http://schemas.microsoft.com/office/drawing/2014/main" id="{AF700FB0-BD42-D690-C5AF-097AFCB8F23B}"/>
              </a:ext>
            </a:extLst>
          </p:cNvPr>
          <p:cNvSpPr txBox="1"/>
          <p:nvPr/>
        </p:nvSpPr>
        <p:spPr>
          <a:xfrm>
            <a:off x="7411625" y="36125462"/>
            <a:ext cx="7714249" cy="553998"/>
          </a:xfrm>
          <a:prstGeom prst="rect">
            <a:avLst/>
          </a:prstGeom>
          <a:noFill/>
        </p:spPr>
        <p:txBody>
          <a:bodyPr wrap="square" rtlCol="0">
            <a:spAutoFit/>
          </a:bodyPr>
          <a:lstStyle/>
          <a:p>
            <a:pPr algn="ctr"/>
            <a:r>
              <a:rPr lang="en-US" sz="3000" dirty="0">
                <a:latin typeface="프리젠테이션 7 Bold" pitchFamily="2" charset="-127"/>
                <a:ea typeface="프리젠테이션 7 Bold" pitchFamily="2" charset="-127"/>
              </a:rPr>
              <a:t>Fig. 3. Layout of a process of the HM-2501</a:t>
            </a:r>
          </a:p>
        </p:txBody>
      </p:sp>
      <p:sp>
        <p:nvSpPr>
          <p:cNvPr id="29" name="TextBox 28">
            <a:extLst>
              <a:ext uri="{FF2B5EF4-FFF2-40B4-BE49-F238E27FC236}">
                <a16:creationId xmlns:a16="http://schemas.microsoft.com/office/drawing/2014/main" id="{5CD6BCB3-76C0-6EC2-B838-09520B7F046D}"/>
              </a:ext>
            </a:extLst>
          </p:cNvPr>
          <p:cNvSpPr txBox="1"/>
          <p:nvPr/>
        </p:nvSpPr>
        <p:spPr>
          <a:xfrm>
            <a:off x="1036249" y="28561305"/>
            <a:ext cx="14101357" cy="2811026"/>
          </a:xfrm>
          <a:prstGeom prst="rect">
            <a:avLst/>
          </a:prstGeom>
          <a:noFill/>
        </p:spPr>
        <p:txBody>
          <a:bodyPr wrap="square">
            <a:spAutoFit/>
          </a:bodyPr>
          <a:lstStyle/>
          <a:p>
            <a:pPr marL="571500" indent="-571500">
              <a:buFont typeface="Wingdings" panose="05000000000000000000" pitchFamily="2" charset="2"/>
              <a:buChar char="v"/>
            </a:pPr>
            <a:r>
              <a:rPr lang="en-US" altLang="ko-KR" sz="4000" dirty="0">
                <a:latin typeface="프리젠테이션 7 Bold" pitchFamily="2" charset="-127"/>
                <a:ea typeface="프리젠테이션 7 Bold" pitchFamily="2" charset="-127"/>
              </a:rPr>
              <a:t>SEE Detection and Compensation</a:t>
            </a:r>
          </a:p>
          <a:p>
            <a:pPr marL="571500" indent="-571500">
              <a:spcBef>
                <a:spcPts val="500"/>
              </a:spcBef>
              <a:buFont typeface="Wingdings" panose="05000000000000000000" pitchFamily="2" charset="2"/>
              <a:buChar char="Ø"/>
            </a:pPr>
            <a:r>
              <a:rPr lang="en-US" altLang="ko-KR" sz="3000" dirty="0">
                <a:solidFill>
                  <a:srgbClr val="FF0000"/>
                </a:solidFill>
                <a:latin typeface="프리젠테이션 4 Regular" pitchFamily="2" charset="-127"/>
                <a:ea typeface="프리젠테이션 4 Regular" pitchFamily="2" charset="-127"/>
              </a:rPr>
              <a:t>SEE causes imbalance in VCO differential outputs</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RF detector + SR latch detects transient events</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Standby mixers are activated for compensation</a:t>
            </a:r>
          </a:p>
          <a:p>
            <a:pPr>
              <a:spcBef>
                <a:spcPts val="500"/>
              </a:spcBef>
            </a:pPr>
            <a:r>
              <a:rPr lang="en-US" altLang="ko-KR" sz="3000" dirty="0">
                <a:solidFill>
                  <a:srgbClr val="0000FF"/>
                </a:solidFill>
                <a:latin typeface="프리젠테이션 4 Regular" pitchFamily="2" charset="-127"/>
                <a:ea typeface="프리젠테이션 4 Regular" pitchFamily="2" charset="-127"/>
                <a:sym typeface="Wingdings" panose="05000000000000000000" pitchFamily="2" charset="2"/>
              </a:rPr>
              <a:t> Output distortion is reduced to 1/N via signal averaging</a:t>
            </a:r>
            <a:endParaRPr lang="fr-FR" altLang="ko-KR" sz="3000" dirty="0">
              <a:solidFill>
                <a:srgbClr val="0000FF"/>
              </a:solidFill>
              <a:latin typeface="프리젠테이션 4 Regular" pitchFamily="2" charset="-127"/>
              <a:ea typeface="프리젠테이션 4 Regular" pitchFamily="2" charset="-127"/>
            </a:endParaRPr>
          </a:p>
        </p:txBody>
      </p:sp>
      <p:sp>
        <p:nvSpPr>
          <p:cNvPr id="30" name="TextBox 29">
            <a:extLst>
              <a:ext uri="{FF2B5EF4-FFF2-40B4-BE49-F238E27FC236}">
                <a16:creationId xmlns:a16="http://schemas.microsoft.com/office/drawing/2014/main" id="{6E969EDA-64EF-0763-898C-70EB2940F435}"/>
              </a:ext>
            </a:extLst>
          </p:cNvPr>
          <p:cNvSpPr txBox="1"/>
          <p:nvPr/>
        </p:nvSpPr>
        <p:spPr>
          <a:xfrm>
            <a:off x="1036249" y="31476940"/>
            <a:ext cx="7084400" cy="5183470"/>
          </a:xfrm>
          <a:prstGeom prst="rect">
            <a:avLst/>
          </a:prstGeom>
          <a:noFill/>
        </p:spPr>
        <p:txBody>
          <a:bodyPr wrap="square">
            <a:spAutoFit/>
          </a:bodyPr>
          <a:lstStyle/>
          <a:p>
            <a:pPr marL="571500" indent="-571500">
              <a:buFont typeface="Wingdings" panose="05000000000000000000" pitchFamily="2" charset="2"/>
              <a:buChar char="v"/>
            </a:pPr>
            <a:r>
              <a:rPr lang="en-US" altLang="ko-KR" sz="4000" dirty="0">
                <a:latin typeface="프리젠테이션 7 Bold" pitchFamily="2" charset="-127"/>
                <a:ea typeface="프리젠테이션 7 Bold" pitchFamily="2" charset="-127"/>
              </a:rPr>
              <a:t>Chip Implementation</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Fully integrated RF receiver in</a:t>
            </a:r>
            <a:br>
              <a:rPr lang="en-US" altLang="ko-KR" sz="3000" dirty="0">
                <a:latin typeface="프리젠테이션 4 Regular" pitchFamily="2" charset="-127"/>
                <a:ea typeface="프리젠테이션 4 Regular" pitchFamily="2" charset="-127"/>
              </a:rPr>
            </a:br>
            <a:r>
              <a:rPr lang="en-US" altLang="ko-KR" sz="3000" dirty="0">
                <a:solidFill>
                  <a:srgbClr val="009900"/>
                </a:solidFill>
                <a:latin typeface="프리젠테이션 4 Regular" pitchFamily="2" charset="-127"/>
                <a:ea typeface="프리젠테이션 4 Regular" pitchFamily="2" charset="-127"/>
              </a:rPr>
              <a:t>TSMC 180-nm CMOS</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Includes LNA, mixer, and RHBD circuits</a:t>
            </a:r>
          </a:p>
          <a:p>
            <a:pPr marL="571500" indent="-571500">
              <a:spcBef>
                <a:spcPts val="500"/>
              </a:spcBef>
              <a:buFont typeface="Wingdings" panose="05000000000000000000" pitchFamily="2" charset="2"/>
              <a:buChar char="Ø"/>
            </a:pPr>
            <a:r>
              <a:rPr lang="en-US" altLang="ko-KR" sz="3000" b="1" dirty="0">
                <a:latin typeface="프리젠테이션 4 Regular" pitchFamily="2" charset="-127"/>
                <a:ea typeface="프리젠테이션 4 Regular" pitchFamily="2" charset="-127"/>
              </a:rPr>
              <a:t>Chip area:</a:t>
            </a:r>
            <a:r>
              <a:rPr lang="en-US" altLang="ko-KR" sz="3000" dirty="0">
                <a:latin typeface="프리젠테이션 4 Regular" pitchFamily="2" charset="-127"/>
                <a:ea typeface="프리젠테이션 4 Regular" pitchFamily="2" charset="-127"/>
              </a:rPr>
              <a:t> </a:t>
            </a:r>
            <a:r>
              <a:rPr lang="en-US" altLang="ko-KR" sz="3000" dirty="0">
                <a:solidFill>
                  <a:srgbClr val="0000FF"/>
                </a:solidFill>
                <a:latin typeface="프리젠테이션 4 Regular" pitchFamily="2" charset="-127"/>
                <a:ea typeface="프리젠테이션 4 Regular" pitchFamily="2" charset="-127"/>
              </a:rPr>
              <a:t>25 mm</a:t>
            </a:r>
            <a:r>
              <a:rPr lang="en-US" altLang="ko-KR" sz="3000" baseline="30000" dirty="0">
                <a:solidFill>
                  <a:srgbClr val="0000FF"/>
                </a:solidFill>
                <a:latin typeface="프리젠테이션 4 Regular" pitchFamily="2" charset="-127"/>
                <a:ea typeface="프리젠테이션 4 Regular" pitchFamily="2" charset="-127"/>
              </a:rPr>
              <a:t>2</a:t>
            </a:r>
            <a:r>
              <a:rPr lang="en-US" altLang="ko-KR" sz="3000" dirty="0">
                <a:latin typeface="프리젠테이션 4 Regular" pitchFamily="2" charset="-127"/>
                <a:ea typeface="프리젠테이션 4 Regular" pitchFamily="2" charset="-127"/>
              </a:rPr>
              <a:t> including all RF and RHBD blocks</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Includes fully integrated receiver front-end with on-chip RF signal paths</a:t>
            </a:r>
          </a:p>
          <a:p>
            <a:pPr>
              <a:spcBef>
                <a:spcPts val="500"/>
              </a:spcBef>
            </a:pPr>
            <a:r>
              <a:rPr lang="en-US" altLang="ko-KR" sz="3000" dirty="0">
                <a:latin typeface="프리젠테이션 4 Regular" pitchFamily="2" charset="-127"/>
                <a:ea typeface="프리젠테이션 4 Regular" pitchFamily="2" charset="-127"/>
                <a:sym typeface="Wingdings" panose="05000000000000000000" pitchFamily="2" charset="2"/>
              </a:rPr>
              <a:t> Design validated at chip level with full integration</a:t>
            </a:r>
            <a:endParaRPr lang="en-US" altLang="ko-KR" sz="3000" dirty="0">
              <a:latin typeface="프리젠테이션 4 Regular" pitchFamily="2" charset="-127"/>
              <a:ea typeface="프리젠테이션 4 Regular" pitchFamily="2" charset="-127"/>
            </a:endParaRPr>
          </a:p>
        </p:txBody>
      </p:sp>
      <p:pic>
        <p:nvPicPr>
          <p:cNvPr id="39" name="Picture 38">
            <a:extLst>
              <a:ext uri="{FF2B5EF4-FFF2-40B4-BE49-F238E27FC236}">
                <a16:creationId xmlns:a16="http://schemas.microsoft.com/office/drawing/2014/main" id="{2A5B2822-BAE1-CE9D-A53B-8DD8997FD791}"/>
              </a:ext>
            </a:extLst>
          </p:cNvPr>
          <p:cNvPicPr>
            <a:picLocks noChangeAspect="1"/>
          </p:cNvPicPr>
          <p:nvPr/>
        </p:nvPicPr>
        <p:blipFill>
          <a:blip r:embed="rId6"/>
          <a:stretch>
            <a:fillRect/>
          </a:stretch>
        </p:blipFill>
        <p:spPr>
          <a:xfrm>
            <a:off x="16583074" y="19309517"/>
            <a:ext cx="5306745" cy="4572000"/>
          </a:xfrm>
          <a:prstGeom prst="rect">
            <a:avLst/>
          </a:prstGeom>
        </p:spPr>
      </p:pic>
      <p:pic>
        <p:nvPicPr>
          <p:cNvPr id="40" name="Picture 39">
            <a:extLst>
              <a:ext uri="{FF2B5EF4-FFF2-40B4-BE49-F238E27FC236}">
                <a16:creationId xmlns:a16="http://schemas.microsoft.com/office/drawing/2014/main" id="{6DF8287B-BD99-BE44-CE00-7538A951EC94}"/>
              </a:ext>
            </a:extLst>
          </p:cNvPr>
          <p:cNvPicPr>
            <a:picLocks noChangeAspect="1"/>
          </p:cNvPicPr>
          <p:nvPr/>
        </p:nvPicPr>
        <p:blipFill>
          <a:blip r:embed="rId7"/>
          <a:stretch>
            <a:fillRect/>
          </a:stretch>
        </p:blipFill>
        <p:spPr>
          <a:xfrm>
            <a:off x="23611632" y="19312669"/>
            <a:ext cx="5303520" cy="4572000"/>
          </a:xfrm>
          <a:prstGeom prst="rect">
            <a:avLst/>
          </a:prstGeom>
        </p:spPr>
      </p:pic>
      <p:sp>
        <p:nvSpPr>
          <p:cNvPr id="42" name="TextBox 41">
            <a:extLst>
              <a:ext uri="{FF2B5EF4-FFF2-40B4-BE49-F238E27FC236}">
                <a16:creationId xmlns:a16="http://schemas.microsoft.com/office/drawing/2014/main" id="{17C6138D-90F1-681F-704B-ADEE9D56B1CD}"/>
              </a:ext>
            </a:extLst>
          </p:cNvPr>
          <p:cNvSpPr txBox="1"/>
          <p:nvPr/>
        </p:nvSpPr>
        <p:spPr>
          <a:xfrm>
            <a:off x="15565026" y="24311085"/>
            <a:ext cx="14380953" cy="1015663"/>
          </a:xfrm>
          <a:prstGeom prst="rect">
            <a:avLst/>
          </a:prstGeom>
          <a:noFill/>
        </p:spPr>
        <p:txBody>
          <a:bodyPr wrap="square" rtlCol="0">
            <a:spAutoFit/>
          </a:bodyPr>
          <a:lstStyle/>
          <a:p>
            <a:pPr algn="ctr"/>
            <a:r>
              <a:rPr lang="en-US" altLang="ko-KR" sz="3000" b="1" dirty="0">
                <a:latin typeface="프리젠테이션 7 Bold" pitchFamily="2" charset="-127"/>
                <a:ea typeface="프리젠테이션 7 Bold" pitchFamily="2" charset="-127"/>
                <a:cs typeface="Arial" panose="020B0604020202020204" pitchFamily="34" charset="0"/>
              </a:rPr>
              <a:t>Fig. 5. Post-layout simulation and measurement results of S-parameter for </a:t>
            </a:r>
            <a:br>
              <a:rPr lang="en-US" altLang="ko-KR" sz="3000" b="1" dirty="0">
                <a:latin typeface="프리젠테이션 7 Bold" pitchFamily="2" charset="-127"/>
                <a:ea typeface="프리젠테이션 7 Bold" pitchFamily="2" charset="-127"/>
                <a:cs typeface="Arial" panose="020B0604020202020204" pitchFamily="34" charset="0"/>
              </a:rPr>
            </a:br>
            <a:r>
              <a:rPr lang="en-US" altLang="ko-KR" sz="3000" b="1" dirty="0">
                <a:latin typeface="프리젠테이션 7 Bold" pitchFamily="2" charset="-127"/>
                <a:ea typeface="프리젠테이션 7 Bold" pitchFamily="2" charset="-127"/>
                <a:cs typeface="Arial" panose="020B0604020202020204" pitchFamily="34" charset="0"/>
              </a:rPr>
              <a:t>(a) the reference LNA and (b) the proposed LNA</a:t>
            </a:r>
            <a:endParaRPr lang="ko-KR" altLang="en-US" sz="3000" b="1" dirty="0">
              <a:latin typeface="프리젠테이션 7 Bold" pitchFamily="2" charset="-127"/>
              <a:ea typeface="프리젠테이션 7 Bold" pitchFamily="2" charset="-127"/>
              <a:cs typeface="Arial" panose="020B0604020202020204" pitchFamily="34" charset="0"/>
            </a:endParaRPr>
          </a:p>
        </p:txBody>
      </p:sp>
      <p:sp>
        <p:nvSpPr>
          <p:cNvPr id="43" name="TextBox 42">
            <a:extLst>
              <a:ext uri="{FF2B5EF4-FFF2-40B4-BE49-F238E27FC236}">
                <a16:creationId xmlns:a16="http://schemas.microsoft.com/office/drawing/2014/main" id="{CE4FF012-BD8A-0DEE-65B4-1CAF86DECA47}"/>
              </a:ext>
            </a:extLst>
          </p:cNvPr>
          <p:cNvSpPr txBox="1"/>
          <p:nvPr/>
        </p:nvSpPr>
        <p:spPr>
          <a:xfrm>
            <a:off x="18754559" y="23896081"/>
            <a:ext cx="963776" cy="461665"/>
          </a:xfrm>
          <a:prstGeom prst="rect">
            <a:avLst/>
          </a:prstGeom>
          <a:noFill/>
        </p:spPr>
        <p:txBody>
          <a:bodyPr wrap="square" rtlCol="0">
            <a:spAutoFit/>
          </a:bodyPr>
          <a:lstStyle/>
          <a:p>
            <a:pPr algn="ctr"/>
            <a:r>
              <a:rPr lang="en-US" altLang="ko-KR" sz="2400" b="1" dirty="0">
                <a:latin typeface="프리젠테이션 7 Bold" pitchFamily="2" charset="-127"/>
                <a:ea typeface="프리젠테이션 7 Bold" pitchFamily="2" charset="-127"/>
                <a:cs typeface="Arial" panose="020B0604020202020204" pitchFamily="34" charset="0"/>
              </a:rPr>
              <a:t>(a)</a:t>
            </a:r>
            <a:endParaRPr lang="ko-KR" altLang="en-US" sz="2400" b="1" dirty="0">
              <a:latin typeface="프리젠테이션 7 Bold" pitchFamily="2" charset="-127"/>
              <a:ea typeface="프리젠테이션 7 Bold" pitchFamily="2" charset="-127"/>
              <a:cs typeface="Arial" panose="020B0604020202020204" pitchFamily="34" charset="0"/>
            </a:endParaRPr>
          </a:p>
        </p:txBody>
      </p:sp>
      <p:sp>
        <p:nvSpPr>
          <p:cNvPr id="44" name="TextBox 43">
            <a:extLst>
              <a:ext uri="{FF2B5EF4-FFF2-40B4-BE49-F238E27FC236}">
                <a16:creationId xmlns:a16="http://schemas.microsoft.com/office/drawing/2014/main" id="{74D37BB4-4380-45E1-FCF0-C6BD15ACEF20}"/>
              </a:ext>
            </a:extLst>
          </p:cNvPr>
          <p:cNvSpPr txBox="1"/>
          <p:nvPr/>
        </p:nvSpPr>
        <p:spPr>
          <a:xfrm>
            <a:off x="25794004" y="23896081"/>
            <a:ext cx="963776" cy="461665"/>
          </a:xfrm>
          <a:prstGeom prst="rect">
            <a:avLst/>
          </a:prstGeom>
          <a:noFill/>
        </p:spPr>
        <p:txBody>
          <a:bodyPr wrap="square" rtlCol="0">
            <a:spAutoFit/>
          </a:bodyPr>
          <a:lstStyle/>
          <a:p>
            <a:pPr algn="ctr"/>
            <a:r>
              <a:rPr lang="en-US" altLang="ko-KR" sz="2400" b="1" dirty="0">
                <a:latin typeface="프리젠테이션 7 Bold" pitchFamily="2" charset="-127"/>
                <a:ea typeface="프리젠테이션 7 Bold" pitchFamily="2" charset="-127"/>
                <a:cs typeface="Arial" panose="020B0604020202020204" pitchFamily="34" charset="0"/>
              </a:rPr>
              <a:t>(b)</a:t>
            </a:r>
            <a:endParaRPr lang="ko-KR" altLang="en-US" sz="2400" b="1" dirty="0">
              <a:latin typeface="프리젠테이션 7 Bold" pitchFamily="2" charset="-127"/>
              <a:ea typeface="프리젠테이션 7 Bold" pitchFamily="2" charset="-127"/>
              <a:cs typeface="Arial" panose="020B0604020202020204" pitchFamily="34" charset="0"/>
            </a:endParaRPr>
          </a:p>
        </p:txBody>
      </p:sp>
      <p:sp>
        <p:nvSpPr>
          <p:cNvPr id="46" name="TextBox 45">
            <a:extLst>
              <a:ext uri="{FF2B5EF4-FFF2-40B4-BE49-F238E27FC236}">
                <a16:creationId xmlns:a16="http://schemas.microsoft.com/office/drawing/2014/main" id="{CD4C9001-79FA-1254-C478-8E8DBFF6DF47}"/>
              </a:ext>
            </a:extLst>
          </p:cNvPr>
          <p:cNvSpPr txBox="1"/>
          <p:nvPr/>
        </p:nvSpPr>
        <p:spPr>
          <a:xfrm>
            <a:off x="15976637" y="31240790"/>
            <a:ext cx="13493187" cy="6632585"/>
          </a:xfrm>
          <a:prstGeom prst="rect">
            <a:avLst/>
          </a:prstGeom>
          <a:noFill/>
        </p:spPr>
        <p:txBody>
          <a:bodyPr wrap="square">
            <a:spAutoFit/>
          </a:bodyPr>
          <a:lstStyle/>
          <a:p>
            <a:pPr marL="571500" indent="-571500">
              <a:buFont typeface="Wingdings" panose="05000000000000000000" pitchFamily="2" charset="2"/>
              <a:buChar char="v"/>
            </a:pPr>
            <a:r>
              <a:rPr lang="en-US" altLang="ko-KR" sz="4000" dirty="0">
                <a:latin typeface="프리젠테이션 7 Bold" pitchFamily="2" charset="-127"/>
                <a:ea typeface="프리젠테이션 7 Bold" pitchFamily="2" charset="-127"/>
              </a:rPr>
              <a:t>Measurement Results</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On-wafer measurements were carried out using GSG probes, a VNA, DC power supply, and source meter (Fig. 4).</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The reference LNA showed a measured </a:t>
            </a:r>
            <a:r>
              <a:rPr lang="en-US" altLang="ko-KR" sz="3000" dirty="0">
                <a:solidFill>
                  <a:srgbClr val="FF00FF"/>
                </a:solidFill>
                <a:latin typeface="프리젠테이션 4 Regular" pitchFamily="2" charset="-127"/>
                <a:ea typeface="프리젠테이션 4 Regular" pitchFamily="2" charset="-127"/>
              </a:rPr>
              <a:t>peak gain of 11.39 dB</a:t>
            </a:r>
            <a:r>
              <a:rPr lang="en-US" altLang="ko-KR" sz="3000" dirty="0">
                <a:solidFill>
                  <a:srgbClr val="0000FF"/>
                </a:solidFill>
                <a:latin typeface="프리젠테이션 4 Regular" pitchFamily="2" charset="-127"/>
                <a:ea typeface="프리젠테이션 4 Regular" pitchFamily="2" charset="-127"/>
              </a:rPr>
              <a:t> </a:t>
            </a:r>
            <a:r>
              <a:rPr lang="en-US" altLang="ko-KR" sz="3000" dirty="0">
                <a:latin typeface="프리젠테이션 4 Regular" pitchFamily="2" charset="-127"/>
                <a:ea typeface="프리젠테이션 4 Regular" pitchFamily="2" charset="-127"/>
              </a:rPr>
              <a:t>and </a:t>
            </a:r>
            <a:r>
              <a:rPr lang="en-US" altLang="ko-KR" sz="3000" dirty="0">
                <a:solidFill>
                  <a:srgbClr val="FF00FF"/>
                </a:solidFill>
                <a:latin typeface="프리젠테이션 4 Regular" pitchFamily="2" charset="-127"/>
                <a:ea typeface="프리젠테이션 4 Regular" pitchFamily="2" charset="-127"/>
              </a:rPr>
              <a:t>a 3-dB</a:t>
            </a:r>
            <a:r>
              <a:rPr lang="en-US" altLang="ko-KR" sz="3000" b="1" dirty="0">
                <a:solidFill>
                  <a:srgbClr val="FF00FF"/>
                </a:solidFill>
                <a:latin typeface="프리젠테이션 4 Regular" pitchFamily="2" charset="-127"/>
                <a:ea typeface="프리젠테이션 4 Regular" pitchFamily="2" charset="-127"/>
              </a:rPr>
              <a:t> </a:t>
            </a:r>
            <a:r>
              <a:rPr lang="en-US" altLang="ko-KR" sz="3000" dirty="0">
                <a:solidFill>
                  <a:srgbClr val="FF00FF"/>
                </a:solidFill>
                <a:latin typeface="프리젠테이션 4 Regular" pitchFamily="2" charset="-127"/>
                <a:ea typeface="프리젠테이션 4 Regular" pitchFamily="2" charset="-127"/>
              </a:rPr>
              <a:t>bandwidth of 6.44–11.28 GHz.</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The proposed RHBD LNA achieved a measured </a:t>
            </a:r>
            <a:r>
              <a:rPr lang="en-US" altLang="ko-KR" sz="3000" dirty="0">
                <a:solidFill>
                  <a:srgbClr val="009900"/>
                </a:solidFill>
                <a:latin typeface="프리젠테이션 4 Regular" pitchFamily="2" charset="-127"/>
                <a:ea typeface="프리젠테이션 4 Regular" pitchFamily="2" charset="-127"/>
              </a:rPr>
              <a:t>peak gain of 10.79 dB </a:t>
            </a:r>
            <a:r>
              <a:rPr lang="en-US" altLang="ko-KR" sz="3000" dirty="0">
                <a:latin typeface="프리젠테이션 4 Regular" pitchFamily="2" charset="-127"/>
                <a:ea typeface="프리젠테이션 4 Regular" pitchFamily="2" charset="-127"/>
              </a:rPr>
              <a:t>and a </a:t>
            </a:r>
            <a:r>
              <a:rPr lang="en-US" altLang="ko-KR" sz="3000" dirty="0">
                <a:solidFill>
                  <a:srgbClr val="009900"/>
                </a:solidFill>
                <a:latin typeface="프리젠테이션 4 Regular" pitchFamily="2" charset="-127"/>
                <a:ea typeface="프리젠테이션 4 Regular" pitchFamily="2" charset="-127"/>
              </a:rPr>
              <a:t>3-dB bandwidth of 6.3–11.1 GHz.</a:t>
            </a:r>
          </a:p>
          <a:p>
            <a:pPr marL="571500" indent="-571500">
              <a:spcBef>
                <a:spcPts val="500"/>
              </a:spcBef>
              <a:buFont typeface="Wingdings" panose="05000000000000000000" pitchFamily="2" charset="2"/>
              <a:buChar char="Ø"/>
            </a:pPr>
            <a:r>
              <a:rPr lang="en-US" altLang="ko-KR" sz="3000" dirty="0">
                <a:solidFill>
                  <a:srgbClr val="0000FF"/>
                </a:solidFill>
                <a:latin typeface="프리젠테이션 4 Regular" pitchFamily="2" charset="-127"/>
                <a:ea typeface="프리젠테이션 4 Regular" pitchFamily="2" charset="-127"/>
              </a:rPr>
              <a:t>Despite frequency shifts from simulation, the proposed design maintained stable S-parameter characteristics after fabrication.</a:t>
            </a:r>
          </a:p>
          <a:p>
            <a:pPr marL="571500" indent="-571500">
              <a:spcBef>
                <a:spcPts val="500"/>
              </a:spcBef>
              <a:buFont typeface="Wingdings" panose="05000000000000000000" pitchFamily="2" charset="2"/>
              <a:buChar char="Ø"/>
            </a:pPr>
            <a:r>
              <a:rPr lang="en-US" altLang="ko-KR" sz="3000" dirty="0">
                <a:solidFill>
                  <a:srgbClr val="009900"/>
                </a:solidFill>
                <a:latin typeface="프리젠테이션 4 Regular" pitchFamily="2" charset="-127"/>
                <a:ea typeface="프리젠테이션 4 Regular" pitchFamily="2" charset="-127"/>
              </a:rPr>
              <a:t>Simulation results show that the proposed circuit maintains its original performance even after TID exposure (Fig. 6).</a:t>
            </a:r>
          </a:p>
          <a:p>
            <a:pPr marL="571500" indent="-571500">
              <a:spcBef>
                <a:spcPts val="500"/>
              </a:spcBef>
              <a:buFont typeface="Wingdings" panose="05000000000000000000" pitchFamily="2" charset="2"/>
              <a:buChar char="Ø"/>
            </a:pPr>
            <a:r>
              <a:rPr lang="en-US" altLang="ko-KR" sz="3000" dirty="0">
                <a:latin typeface="프리젠테이션 4 Regular" pitchFamily="2" charset="-127"/>
                <a:ea typeface="프리젠테이션 4 Regular" pitchFamily="2" charset="-127"/>
              </a:rPr>
              <a:t>The mixer and bidirectional blocks were also verified through DC bias and current monitoring.</a:t>
            </a:r>
          </a:p>
        </p:txBody>
      </p:sp>
      <p:sp>
        <p:nvSpPr>
          <p:cNvPr id="9" name="TextBox 8">
            <a:extLst>
              <a:ext uri="{FF2B5EF4-FFF2-40B4-BE49-F238E27FC236}">
                <a16:creationId xmlns:a16="http://schemas.microsoft.com/office/drawing/2014/main" id="{F7FB751F-31BC-AC55-B805-B8F3CDF75667}"/>
              </a:ext>
            </a:extLst>
          </p:cNvPr>
          <p:cNvSpPr txBox="1"/>
          <p:nvPr/>
        </p:nvSpPr>
        <p:spPr>
          <a:xfrm>
            <a:off x="15652345" y="37700403"/>
            <a:ext cx="14216466" cy="1107996"/>
          </a:xfrm>
          <a:prstGeom prst="rect">
            <a:avLst/>
          </a:prstGeom>
          <a:noFill/>
        </p:spPr>
        <p:txBody>
          <a:bodyPr wrap="square">
            <a:spAutoFit/>
          </a:bodyPr>
          <a:lstStyle/>
          <a:p>
            <a:r>
              <a:rPr lang="en-US" altLang="ko-KR" sz="6600" dirty="0">
                <a:ln w="28575">
                  <a:noFill/>
                  <a:prstDash val="dash"/>
                </a:ln>
                <a:latin typeface="프리젠테이션 7 Bold" pitchFamily="2" charset="-127"/>
                <a:ea typeface="프리젠테이션 7 Bold" pitchFamily="2" charset="-127"/>
                <a:cs typeface="helvetica" panose="020B0604020202020204" pitchFamily="34" charset="0"/>
              </a:rPr>
              <a:t>IV. Acknowledgement</a:t>
            </a:r>
          </a:p>
        </p:txBody>
      </p:sp>
      <p:sp>
        <p:nvSpPr>
          <p:cNvPr id="7" name="TextBox 6">
            <a:extLst>
              <a:ext uri="{FF2B5EF4-FFF2-40B4-BE49-F238E27FC236}">
                <a16:creationId xmlns:a16="http://schemas.microsoft.com/office/drawing/2014/main" id="{2D0E4AB3-E615-3867-161E-494E99D1C73F}"/>
              </a:ext>
            </a:extLst>
          </p:cNvPr>
          <p:cNvSpPr txBox="1"/>
          <p:nvPr/>
        </p:nvSpPr>
        <p:spPr>
          <a:xfrm>
            <a:off x="15976636" y="38712107"/>
            <a:ext cx="13493187" cy="1938992"/>
          </a:xfrm>
          <a:prstGeom prst="rect">
            <a:avLst/>
          </a:prstGeom>
          <a:noFill/>
        </p:spPr>
        <p:txBody>
          <a:bodyPr wrap="square">
            <a:spAutoFit/>
          </a:bodyPr>
          <a:lstStyle/>
          <a:p>
            <a:r>
              <a:rPr lang="en-US" altLang="ko-KR" sz="3000" dirty="0">
                <a:latin typeface="프리젠테이션 4 Regular" pitchFamily="2" charset="-127"/>
                <a:ea typeface="프리젠테이션 4 Regular" pitchFamily="2" charset="-127"/>
              </a:rPr>
              <a:t>The chip fabrication and EDA tool were supported by the IC Design Education Center(IDEC), Korea. In addition, this work was supported in part by the National Research Foundation of Korea (NRF) grant funded by the Korea government (MSIT) (No. RS-2024-00409492).</a:t>
            </a:r>
          </a:p>
        </p:txBody>
      </p:sp>
      <p:pic>
        <p:nvPicPr>
          <p:cNvPr id="11" name="Picture 10">
            <a:extLst>
              <a:ext uri="{FF2B5EF4-FFF2-40B4-BE49-F238E27FC236}">
                <a16:creationId xmlns:a16="http://schemas.microsoft.com/office/drawing/2014/main" id="{F90FD06B-AE33-FA15-12E9-AF08AC2F56FA}"/>
              </a:ext>
            </a:extLst>
          </p:cNvPr>
          <p:cNvPicPr>
            <a:picLocks noChangeAspect="1"/>
          </p:cNvPicPr>
          <p:nvPr/>
        </p:nvPicPr>
        <p:blipFill>
          <a:blip r:embed="rId8"/>
          <a:stretch>
            <a:fillRect/>
          </a:stretch>
        </p:blipFill>
        <p:spPr>
          <a:xfrm>
            <a:off x="16589986" y="25440859"/>
            <a:ext cx="5386647" cy="4572000"/>
          </a:xfrm>
          <a:prstGeom prst="rect">
            <a:avLst/>
          </a:prstGeom>
        </p:spPr>
      </p:pic>
      <p:pic>
        <p:nvPicPr>
          <p:cNvPr id="14" name="Picture 13">
            <a:extLst>
              <a:ext uri="{FF2B5EF4-FFF2-40B4-BE49-F238E27FC236}">
                <a16:creationId xmlns:a16="http://schemas.microsoft.com/office/drawing/2014/main" id="{272645E2-5CD4-C9B6-6052-DCA8BA64C5BA}"/>
              </a:ext>
            </a:extLst>
          </p:cNvPr>
          <p:cNvPicPr>
            <a:picLocks noChangeAspect="1"/>
          </p:cNvPicPr>
          <p:nvPr/>
        </p:nvPicPr>
        <p:blipFill>
          <a:blip r:embed="rId9"/>
          <a:stretch>
            <a:fillRect/>
          </a:stretch>
        </p:blipFill>
        <p:spPr>
          <a:xfrm>
            <a:off x="23569690" y="25440859"/>
            <a:ext cx="5387403" cy="4572000"/>
          </a:xfrm>
          <a:prstGeom prst="rect">
            <a:avLst/>
          </a:prstGeom>
        </p:spPr>
      </p:pic>
      <p:sp>
        <p:nvSpPr>
          <p:cNvPr id="15" name="TextBox 14">
            <a:extLst>
              <a:ext uri="{FF2B5EF4-FFF2-40B4-BE49-F238E27FC236}">
                <a16:creationId xmlns:a16="http://schemas.microsoft.com/office/drawing/2014/main" id="{AE3F9597-D576-8BD8-F643-DCA1A8178BA6}"/>
              </a:ext>
            </a:extLst>
          </p:cNvPr>
          <p:cNvSpPr txBox="1"/>
          <p:nvPr/>
        </p:nvSpPr>
        <p:spPr>
          <a:xfrm>
            <a:off x="1036249" y="18182158"/>
            <a:ext cx="5809924" cy="1015663"/>
          </a:xfrm>
          <a:prstGeom prst="rect">
            <a:avLst/>
          </a:prstGeom>
          <a:noFill/>
        </p:spPr>
        <p:txBody>
          <a:bodyPr wrap="none" rtlCol="0">
            <a:spAutoFit/>
          </a:bodyPr>
          <a:lstStyle/>
          <a:p>
            <a:r>
              <a:rPr lang="en-US" altLang="ko-KR" sz="6000" dirty="0">
                <a:ln w="28575">
                  <a:noFill/>
                  <a:prstDash val="dash"/>
                </a:ln>
                <a:latin typeface="프리젠테이션 7 Bold" pitchFamily="2" charset="-127"/>
                <a:ea typeface="프리젠테이션 7 Bold" pitchFamily="2" charset="-127"/>
                <a:cs typeface="helvetica" panose="020B0604020202020204" pitchFamily="34" charset="0"/>
              </a:rPr>
              <a:t> II. Circuit Design</a:t>
            </a:r>
          </a:p>
        </p:txBody>
      </p:sp>
      <p:sp>
        <p:nvSpPr>
          <p:cNvPr id="17" name="TextBox 16">
            <a:extLst>
              <a:ext uri="{FF2B5EF4-FFF2-40B4-BE49-F238E27FC236}">
                <a16:creationId xmlns:a16="http://schemas.microsoft.com/office/drawing/2014/main" id="{73AF5CD6-A733-353B-52A2-3D920D57C420}"/>
              </a:ext>
            </a:extLst>
          </p:cNvPr>
          <p:cNvSpPr txBox="1"/>
          <p:nvPr/>
        </p:nvSpPr>
        <p:spPr>
          <a:xfrm>
            <a:off x="15976636" y="18156744"/>
            <a:ext cx="3306674" cy="1015663"/>
          </a:xfrm>
          <a:prstGeom prst="rect">
            <a:avLst/>
          </a:prstGeom>
          <a:noFill/>
        </p:spPr>
        <p:txBody>
          <a:bodyPr wrap="none" rtlCol="0">
            <a:spAutoFit/>
          </a:bodyPr>
          <a:lstStyle/>
          <a:p>
            <a:r>
              <a:rPr lang="en-US" altLang="ko-KR" sz="6000" dirty="0">
                <a:ln w="28575">
                  <a:noFill/>
                  <a:prstDash val="dash"/>
                </a:ln>
                <a:latin typeface="프리젠테이션 7 Bold" pitchFamily="2" charset="-127"/>
                <a:ea typeface="프리젠테이션 7 Bold" pitchFamily="2" charset="-127"/>
                <a:cs typeface="helvetica" panose="020B0604020202020204" pitchFamily="34" charset="0"/>
              </a:rPr>
              <a:t>III. Result</a:t>
            </a:r>
          </a:p>
        </p:txBody>
      </p:sp>
      <p:pic>
        <p:nvPicPr>
          <p:cNvPr id="20" name="Picture 19">
            <a:extLst>
              <a:ext uri="{FF2B5EF4-FFF2-40B4-BE49-F238E27FC236}">
                <a16:creationId xmlns:a16="http://schemas.microsoft.com/office/drawing/2014/main" id="{8684B71E-96AA-F46A-130C-17F7F78589F9}"/>
              </a:ext>
            </a:extLst>
          </p:cNvPr>
          <p:cNvPicPr>
            <a:picLocks noChangeAspect="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908178" y="36867129"/>
            <a:ext cx="4861795" cy="2743200"/>
          </a:xfrm>
          <a:prstGeom prst="rect">
            <a:avLst/>
          </a:prstGeom>
          <a:noFill/>
          <a:ln>
            <a:noFill/>
          </a:ln>
        </p:spPr>
      </p:pic>
      <p:pic>
        <p:nvPicPr>
          <p:cNvPr id="22" name="Picture 21">
            <a:extLst>
              <a:ext uri="{FF2B5EF4-FFF2-40B4-BE49-F238E27FC236}">
                <a16:creationId xmlns:a16="http://schemas.microsoft.com/office/drawing/2014/main" id="{C0BD15B5-195D-9432-9CBD-74BC51E56501}"/>
              </a:ext>
            </a:extLst>
          </p:cNvPr>
          <p:cNvPicPr>
            <a:picLocks noChangeAspect="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8891941" y="36867129"/>
            <a:ext cx="4861795" cy="2743200"/>
          </a:xfrm>
          <a:prstGeom prst="rect">
            <a:avLst/>
          </a:prstGeom>
          <a:noFill/>
          <a:ln>
            <a:noFill/>
          </a:ln>
        </p:spPr>
      </p:pic>
      <p:sp>
        <p:nvSpPr>
          <p:cNvPr id="25" name="TextBox 24">
            <a:extLst>
              <a:ext uri="{FF2B5EF4-FFF2-40B4-BE49-F238E27FC236}">
                <a16:creationId xmlns:a16="http://schemas.microsoft.com/office/drawing/2014/main" id="{BDFD08D6-7AD9-C49A-F388-D5644E62A732}"/>
              </a:ext>
            </a:extLst>
          </p:cNvPr>
          <p:cNvSpPr txBox="1"/>
          <p:nvPr/>
        </p:nvSpPr>
        <p:spPr>
          <a:xfrm>
            <a:off x="687489" y="40150969"/>
            <a:ext cx="14380953" cy="553998"/>
          </a:xfrm>
          <a:prstGeom prst="rect">
            <a:avLst/>
          </a:prstGeom>
          <a:noFill/>
        </p:spPr>
        <p:txBody>
          <a:bodyPr wrap="square" rtlCol="0">
            <a:spAutoFit/>
          </a:bodyPr>
          <a:lstStyle/>
          <a:p>
            <a:pPr algn="ctr"/>
            <a:r>
              <a:rPr lang="en-US" altLang="ko-KR" sz="3000" b="1" dirty="0">
                <a:latin typeface="프리젠테이션 7 Bold" pitchFamily="2" charset="-127"/>
                <a:ea typeface="프리젠테이션 7 Bold" pitchFamily="2" charset="-127"/>
                <a:cs typeface="Arial" panose="020B0604020202020204" pitchFamily="34" charset="0"/>
              </a:rPr>
              <a:t>Fig. 4. On-chip measurement of a (a) Reference and (b) Proposed LNA</a:t>
            </a:r>
            <a:endParaRPr lang="ko-KR" altLang="en-US" sz="3000" b="1" dirty="0">
              <a:latin typeface="프리젠테이션 7 Bold" pitchFamily="2" charset="-127"/>
              <a:ea typeface="프리젠테이션 7 Bold" pitchFamily="2" charset="-127"/>
              <a:cs typeface="Arial" panose="020B0604020202020204" pitchFamily="34" charset="0"/>
            </a:endParaRPr>
          </a:p>
        </p:txBody>
      </p:sp>
      <p:sp>
        <p:nvSpPr>
          <p:cNvPr id="41" name="TextBox 40">
            <a:extLst>
              <a:ext uri="{FF2B5EF4-FFF2-40B4-BE49-F238E27FC236}">
                <a16:creationId xmlns:a16="http://schemas.microsoft.com/office/drawing/2014/main" id="{D45F3E39-7540-923E-EF2F-AA22A81DF625}"/>
              </a:ext>
            </a:extLst>
          </p:cNvPr>
          <p:cNvSpPr txBox="1"/>
          <p:nvPr/>
        </p:nvSpPr>
        <p:spPr>
          <a:xfrm>
            <a:off x="3862530" y="39609914"/>
            <a:ext cx="963776" cy="553998"/>
          </a:xfrm>
          <a:prstGeom prst="rect">
            <a:avLst/>
          </a:prstGeom>
          <a:noFill/>
        </p:spPr>
        <p:txBody>
          <a:bodyPr wrap="square" rtlCol="0">
            <a:spAutoFit/>
          </a:bodyPr>
          <a:lstStyle/>
          <a:p>
            <a:pPr algn="ctr"/>
            <a:r>
              <a:rPr lang="en-US" altLang="ko-KR" sz="3000" b="1" dirty="0">
                <a:latin typeface="Arial" panose="020B0604020202020204" pitchFamily="34" charset="0"/>
                <a:cs typeface="Arial" panose="020B0604020202020204" pitchFamily="34" charset="0"/>
              </a:rPr>
              <a:t>(a)</a:t>
            </a:r>
            <a:endParaRPr lang="ko-KR" altLang="en-US" sz="3000" b="1" dirty="0">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6C4FA288-42B8-E125-2E66-1EDB0C8AE804}"/>
              </a:ext>
            </a:extLst>
          </p:cNvPr>
          <p:cNvSpPr txBox="1"/>
          <p:nvPr/>
        </p:nvSpPr>
        <p:spPr>
          <a:xfrm>
            <a:off x="10840951" y="39609914"/>
            <a:ext cx="963776" cy="553998"/>
          </a:xfrm>
          <a:prstGeom prst="rect">
            <a:avLst/>
          </a:prstGeom>
          <a:noFill/>
        </p:spPr>
        <p:txBody>
          <a:bodyPr wrap="square" rtlCol="0">
            <a:spAutoFit/>
          </a:bodyPr>
          <a:lstStyle/>
          <a:p>
            <a:pPr algn="ctr"/>
            <a:r>
              <a:rPr lang="en-US" altLang="ko-KR" sz="3000" b="1" dirty="0">
                <a:latin typeface="Arial" panose="020B0604020202020204" pitchFamily="34" charset="0"/>
                <a:cs typeface="Arial" panose="020B0604020202020204" pitchFamily="34" charset="0"/>
              </a:rPr>
              <a:t>(b)</a:t>
            </a:r>
            <a:endParaRPr lang="ko-KR" altLang="en-US" sz="3000" b="1" dirty="0">
              <a:latin typeface="Arial" panose="020B0604020202020204" pitchFamily="34" charset="0"/>
              <a:cs typeface="Arial" panose="020B0604020202020204" pitchFamily="34" charset="0"/>
            </a:endParaRPr>
          </a:p>
        </p:txBody>
      </p:sp>
      <p:sp>
        <p:nvSpPr>
          <p:cNvPr id="50" name="TextBox 49">
            <a:extLst>
              <a:ext uri="{FF2B5EF4-FFF2-40B4-BE49-F238E27FC236}">
                <a16:creationId xmlns:a16="http://schemas.microsoft.com/office/drawing/2014/main" id="{6697C3DC-11A9-2556-72E8-A4C7D5842FFB}"/>
              </a:ext>
            </a:extLst>
          </p:cNvPr>
          <p:cNvSpPr txBox="1"/>
          <p:nvPr/>
        </p:nvSpPr>
        <p:spPr>
          <a:xfrm>
            <a:off x="15565026" y="30418314"/>
            <a:ext cx="14380953" cy="1015663"/>
          </a:xfrm>
          <a:prstGeom prst="rect">
            <a:avLst/>
          </a:prstGeom>
          <a:noFill/>
        </p:spPr>
        <p:txBody>
          <a:bodyPr wrap="square" rtlCol="0">
            <a:spAutoFit/>
          </a:bodyPr>
          <a:lstStyle/>
          <a:p>
            <a:pPr algn="ctr"/>
            <a:r>
              <a:rPr lang="en-US" altLang="ko-KR" sz="3000" b="1" dirty="0">
                <a:latin typeface="프리젠테이션 7 Bold" pitchFamily="2" charset="-127"/>
                <a:ea typeface="프리젠테이션 7 Bold" pitchFamily="2" charset="-127"/>
                <a:cs typeface="Arial" panose="020B0604020202020204" pitchFamily="34" charset="0"/>
              </a:rPr>
              <a:t>Fig. 6. (a) reference and (b) proposed LNAs; dashed lines denote TID-effect emulation.</a:t>
            </a:r>
            <a:endParaRPr lang="ko-KR" altLang="en-US" sz="3000" b="1" dirty="0">
              <a:latin typeface="프리젠테이션 7 Bold" pitchFamily="2" charset="-127"/>
              <a:ea typeface="프리젠테이션 7 Bold" pitchFamily="2" charset="-127"/>
              <a:cs typeface="Arial" panose="020B0604020202020204" pitchFamily="34" charset="0"/>
            </a:endParaRPr>
          </a:p>
        </p:txBody>
      </p:sp>
      <p:sp>
        <p:nvSpPr>
          <p:cNvPr id="52" name="TextBox 51">
            <a:extLst>
              <a:ext uri="{FF2B5EF4-FFF2-40B4-BE49-F238E27FC236}">
                <a16:creationId xmlns:a16="http://schemas.microsoft.com/office/drawing/2014/main" id="{025C4FA7-2DD8-FE45-E6F7-AFD40415F374}"/>
              </a:ext>
            </a:extLst>
          </p:cNvPr>
          <p:cNvSpPr txBox="1"/>
          <p:nvPr/>
        </p:nvSpPr>
        <p:spPr>
          <a:xfrm>
            <a:off x="18801421" y="30008767"/>
            <a:ext cx="963776" cy="461665"/>
          </a:xfrm>
          <a:prstGeom prst="rect">
            <a:avLst/>
          </a:prstGeom>
          <a:noFill/>
        </p:spPr>
        <p:txBody>
          <a:bodyPr wrap="square" rtlCol="0">
            <a:spAutoFit/>
          </a:bodyPr>
          <a:lstStyle/>
          <a:p>
            <a:pPr algn="ctr"/>
            <a:r>
              <a:rPr lang="en-US" altLang="ko-KR" sz="2400" b="1" dirty="0">
                <a:latin typeface="프리젠테이션 7 Bold" pitchFamily="2" charset="-127"/>
                <a:ea typeface="프리젠테이션 7 Bold" pitchFamily="2" charset="-127"/>
                <a:cs typeface="Arial" panose="020B0604020202020204" pitchFamily="34" charset="0"/>
              </a:rPr>
              <a:t>(a)</a:t>
            </a:r>
            <a:endParaRPr lang="ko-KR" altLang="en-US" sz="2400" b="1" dirty="0">
              <a:latin typeface="프리젠테이션 7 Bold" pitchFamily="2" charset="-127"/>
              <a:ea typeface="프리젠테이션 7 Bold" pitchFamily="2" charset="-127"/>
              <a:cs typeface="Arial" panose="020B0604020202020204" pitchFamily="34" charset="0"/>
            </a:endParaRPr>
          </a:p>
        </p:txBody>
      </p:sp>
      <p:sp>
        <p:nvSpPr>
          <p:cNvPr id="54" name="TextBox 53">
            <a:extLst>
              <a:ext uri="{FF2B5EF4-FFF2-40B4-BE49-F238E27FC236}">
                <a16:creationId xmlns:a16="http://schemas.microsoft.com/office/drawing/2014/main" id="{73EFD1C0-498E-6228-832A-1E8771AF8780}"/>
              </a:ext>
            </a:extLst>
          </p:cNvPr>
          <p:cNvSpPr txBox="1"/>
          <p:nvPr/>
        </p:nvSpPr>
        <p:spPr>
          <a:xfrm>
            <a:off x="25781503" y="30039996"/>
            <a:ext cx="963776" cy="461665"/>
          </a:xfrm>
          <a:prstGeom prst="rect">
            <a:avLst/>
          </a:prstGeom>
          <a:noFill/>
        </p:spPr>
        <p:txBody>
          <a:bodyPr wrap="square" rtlCol="0">
            <a:spAutoFit/>
          </a:bodyPr>
          <a:lstStyle/>
          <a:p>
            <a:pPr algn="ctr"/>
            <a:r>
              <a:rPr lang="en-US" altLang="ko-KR" sz="2400" b="1" dirty="0">
                <a:latin typeface="프리젠테이션 7 Bold" pitchFamily="2" charset="-127"/>
                <a:ea typeface="프리젠테이션 7 Bold" pitchFamily="2" charset="-127"/>
                <a:cs typeface="Arial" panose="020B0604020202020204" pitchFamily="34" charset="0"/>
              </a:rPr>
              <a:t>(b)</a:t>
            </a:r>
            <a:endParaRPr lang="ko-KR" altLang="en-US" sz="2400" b="1" dirty="0">
              <a:latin typeface="프리젠테이션 7 Bold" pitchFamily="2" charset="-127"/>
              <a:ea typeface="프리젠테이션 7 Bold" pitchFamily="2" charset="-127"/>
              <a:cs typeface="Arial" panose="020B0604020202020204" pitchFamily="34" charset="0"/>
            </a:endParaRPr>
          </a:p>
        </p:txBody>
      </p:sp>
    </p:spTree>
    <p:extLst>
      <p:ext uri="{BB962C8B-B14F-4D97-AF65-F5344CB8AC3E}">
        <p14:creationId xmlns:p14="http://schemas.microsoft.com/office/powerpoint/2010/main" val="1478258598"/>
      </p:ext>
    </p:extLst>
  </p:cSld>
  <p:clrMapOvr>
    <a:masterClrMapping/>
  </p:clrMapOvr>
</p:sld>
</file>

<file path=ppt/theme/theme1.xml><?xml version="1.0" encoding="utf-8"?>
<a:theme xmlns:a="http://schemas.openxmlformats.org/drawingml/2006/main" name="Office 테마">
  <a:themeElements>
    <a:clrScheme name="Office 테마">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테마">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테마">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4893</TotalTime>
  <Words>632</Words>
  <Application>Microsoft Office PowerPoint</Application>
  <PresentationFormat>Custom</PresentationFormat>
  <Paragraphs>130</Paragraphs>
  <Slides>1</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1</vt:i4>
      </vt:variant>
    </vt:vector>
  </HeadingPairs>
  <TitlesOfParts>
    <vt:vector size="10" baseType="lpstr">
      <vt:lpstr>프리젠테이션 4 Regular</vt:lpstr>
      <vt:lpstr>프리젠테이션 7 Bold</vt:lpstr>
      <vt:lpstr>프리젠테이션 8 ExtraBold</vt:lpstr>
      <vt:lpstr>Arial</vt:lpstr>
      <vt:lpstr>Calibri</vt:lpstr>
      <vt:lpstr>Calibri Light</vt:lpstr>
      <vt:lpstr>helvetica</vt:lpstr>
      <vt:lpstr>Wingdings</vt:lpstr>
      <vt:lpstr>Office 테마</vt:lpstr>
      <vt:lpstr>PowerPoint Presentation</vt:lpstr>
    </vt:vector>
  </TitlesOfParts>
  <Company>Microsoft Corporation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프레젠테이션</dc:title>
  <dc:creator>Registered User</dc:creator>
  <cp:lastModifiedBy>JONGHO LEE</cp:lastModifiedBy>
  <cp:revision>113</cp:revision>
  <dcterms:created xsi:type="dcterms:W3CDTF">2018-03-08T06:02:33Z</dcterms:created>
  <dcterms:modified xsi:type="dcterms:W3CDTF">2026-06-19T05:08:10Z</dcterms:modified>
</cp:coreProperties>
</file>