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56" r:id="rId2"/>
  </p:sldIdLst>
  <p:sldSz cx="30275213" cy="42803763"/>
  <p:notesSz cx="6858000" cy="9144000"/>
  <p:defaultTextStyle>
    <a:defPPr>
      <a:defRPr lang="ko-KR"/>
    </a:defPPr>
    <a:lvl1pPr marL="0" algn="l" defTabSz="3507730" rtl="0" eaLnBrk="1" latinLnBrk="1" hangingPunct="1">
      <a:defRPr sz="6905" kern="1200">
        <a:solidFill>
          <a:schemeClr val="tx1"/>
        </a:solidFill>
        <a:latin typeface="+mn-lt"/>
        <a:ea typeface="+mn-ea"/>
        <a:cs typeface="+mn-cs"/>
      </a:defRPr>
    </a:lvl1pPr>
    <a:lvl2pPr marL="1753865" algn="l" defTabSz="3507730" rtl="0" eaLnBrk="1" latinLnBrk="1" hangingPunct="1">
      <a:defRPr sz="6905" kern="1200">
        <a:solidFill>
          <a:schemeClr val="tx1"/>
        </a:solidFill>
        <a:latin typeface="+mn-lt"/>
        <a:ea typeface="+mn-ea"/>
        <a:cs typeface="+mn-cs"/>
      </a:defRPr>
    </a:lvl2pPr>
    <a:lvl3pPr marL="3507730" algn="l" defTabSz="3507730" rtl="0" eaLnBrk="1" latinLnBrk="1" hangingPunct="1">
      <a:defRPr sz="6905" kern="1200">
        <a:solidFill>
          <a:schemeClr val="tx1"/>
        </a:solidFill>
        <a:latin typeface="+mn-lt"/>
        <a:ea typeface="+mn-ea"/>
        <a:cs typeface="+mn-cs"/>
      </a:defRPr>
    </a:lvl3pPr>
    <a:lvl4pPr marL="5261595" algn="l" defTabSz="3507730" rtl="0" eaLnBrk="1" latinLnBrk="1" hangingPunct="1">
      <a:defRPr sz="6905" kern="1200">
        <a:solidFill>
          <a:schemeClr val="tx1"/>
        </a:solidFill>
        <a:latin typeface="+mn-lt"/>
        <a:ea typeface="+mn-ea"/>
        <a:cs typeface="+mn-cs"/>
      </a:defRPr>
    </a:lvl4pPr>
    <a:lvl5pPr marL="7015460" algn="l" defTabSz="3507730" rtl="0" eaLnBrk="1" latinLnBrk="1" hangingPunct="1">
      <a:defRPr sz="6905" kern="1200">
        <a:solidFill>
          <a:schemeClr val="tx1"/>
        </a:solidFill>
        <a:latin typeface="+mn-lt"/>
        <a:ea typeface="+mn-ea"/>
        <a:cs typeface="+mn-cs"/>
      </a:defRPr>
    </a:lvl5pPr>
    <a:lvl6pPr marL="8769325" algn="l" defTabSz="3507730" rtl="0" eaLnBrk="1" latinLnBrk="1" hangingPunct="1">
      <a:defRPr sz="6905" kern="1200">
        <a:solidFill>
          <a:schemeClr val="tx1"/>
        </a:solidFill>
        <a:latin typeface="+mn-lt"/>
        <a:ea typeface="+mn-ea"/>
        <a:cs typeface="+mn-cs"/>
      </a:defRPr>
    </a:lvl6pPr>
    <a:lvl7pPr marL="10523190" algn="l" defTabSz="3507730" rtl="0" eaLnBrk="1" latinLnBrk="1" hangingPunct="1">
      <a:defRPr sz="6905" kern="1200">
        <a:solidFill>
          <a:schemeClr val="tx1"/>
        </a:solidFill>
        <a:latin typeface="+mn-lt"/>
        <a:ea typeface="+mn-ea"/>
        <a:cs typeface="+mn-cs"/>
      </a:defRPr>
    </a:lvl7pPr>
    <a:lvl8pPr marL="12277054" algn="l" defTabSz="3507730" rtl="0" eaLnBrk="1" latinLnBrk="1" hangingPunct="1">
      <a:defRPr sz="6905" kern="1200">
        <a:solidFill>
          <a:schemeClr val="tx1"/>
        </a:solidFill>
        <a:latin typeface="+mn-lt"/>
        <a:ea typeface="+mn-ea"/>
        <a:cs typeface="+mn-cs"/>
      </a:defRPr>
    </a:lvl8pPr>
    <a:lvl9pPr marL="14030919" algn="l" defTabSz="3507730" rtl="0" eaLnBrk="1" latinLnBrk="1" hangingPunct="1">
      <a:defRPr sz="6905"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ED36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8" autoAdjust="0"/>
    <p:restoredTop sz="94660"/>
  </p:normalViewPr>
  <p:slideViewPr>
    <p:cSldViewPr snapToGrid="0">
      <p:cViewPr>
        <p:scale>
          <a:sx n="50" d="100"/>
          <a:sy n="50" d="100"/>
        </p:scale>
        <p:origin x="42" y="-2232"/>
      </p:cViewPr>
      <p:guideLst/>
    </p:cSldViewPr>
  </p:slideViewPr>
  <p:notesTextViewPr>
    <p:cViewPr>
      <p:scale>
        <a:sx n="1" d="1"/>
        <a:sy n="1" d="1"/>
      </p:scale>
      <p:origin x="0" y="0"/>
    </p:cViewPr>
  </p:notesTextViewPr>
  <p:notesViewPr>
    <p:cSldViewPr snapToGrid="0">
      <p:cViewPr varScale="1">
        <p:scale>
          <a:sx n="83" d="100"/>
          <a:sy n="83" d="100"/>
        </p:scale>
        <p:origin x="2994" y="96"/>
      </p:cViewPr>
      <p:guideLst/>
    </p:cSldViewPr>
  </p:notes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510A68-AB16-4475-AD20-48F52644D0F9}" type="datetimeFigureOut">
              <a:rPr lang="ko-KR" altLang="en-US" smtClean="0"/>
              <a:t>2026-06-22</a:t>
            </a:fld>
            <a:endParaRPr lang="ko-KR" altLang="en-US"/>
          </a:p>
        </p:txBody>
      </p:sp>
      <p:sp>
        <p:nvSpPr>
          <p:cNvPr id="4" name="슬라이드 이미지 개체 틀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EBD1C9-92BA-455D-A623-D3502659340E}" type="slidenum">
              <a:rPr lang="ko-KR" altLang="en-US" smtClean="0"/>
              <a:t>‹#›</a:t>
            </a:fld>
            <a:endParaRPr lang="ko-KR" altLang="en-US"/>
          </a:p>
        </p:txBody>
      </p:sp>
    </p:spTree>
    <p:extLst>
      <p:ext uri="{BB962C8B-B14F-4D97-AF65-F5344CB8AC3E}">
        <p14:creationId xmlns:p14="http://schemas.microsoft.com/office/powerpoint/2010/main" val="885524867"/>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E0CB4E-6FA7-43A9-8C9F-DD0C6E95B116}" type="datetimeFigureOut">
              <a:rPr lang="ko-KR" altLang="en-US" smtClean="0"/>
              <a:t>2026-06-22</a:t>
            </a:fld>
            <a:endParaRPr lang="ko-KR" altLang="en-US"/>
          </a:p>
        </p:txBody>
      </p:sp>
      <p:sp>
        <p:nvSpPr>
          <p:cNvPr id="3" name="Footer Placeholder 2"/>
          <p:cNvSpPr>
            <a:spLocks noGrp="1"/>
          </p:cNvSpPr>
          <p:nvPr>
            <p:ph type="ftr" sz="quarter" idx="11"/>
          </p:nvPr>
        </p:nvSpPr>
        <p:spPr/>
        <p:txBody>
          <a:bodyPr/>
          <a:lstStyle/>
          <a:p>
            <a:endParaRPr lang="ko-KR" altLang="en-US"/>
          </a:p>
        </p:txBody>
      </p:sp>
      <p:sp>
        <p:nvSpPr>
          <p:cNvPr id="4" name="Slide Number Placeholder 3"/>
          <p:cNvSpPr>
            <a:spLocks noGrp="1"/>
          </p:cNvSpPr>
          <p:nvPr>
            <p:ph type="sldNum" sz="quarter" idx="12"/>
          </p:nvPr>
        </p:nvSpPr>
        <p:spPr/>
        <p:txBody>
          <a:bodyPr/>
          <a:lstStyle/>
          <a:p>
            <a:fld id="{5555E340-21E0-402F-8489-5A9DC846A58E}" type="slidenum">
              <a:rPr lang="ko-KR" altLang="en-US" smtClean="0"/>
              <a:t>‹#›</a:t>
            </a:fld>
            <a:endParaRPr lang="ko-KR" altLang="en-US"/>
          </a:p>
        </p:txBody>
      </p:sp>
    </p:spTree>
    <p:extLst>
      <p:ext uri="{BB962C8B-B14F-4D97-AF65-F5344CB8AC3E}">
        <p14:creationId xmlns:p14="http://schemas.microsoft.com/office/powerpoint/2010/main" val="334292784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081421" y="2278913"/>
            <a:ext cx="26112371" cy="8273416"/>
          </a:xfrm>
          <a:prstGeom prst="rect">
            <a:avLst/>
          </a:prstGeom>
        </p:spPr>
        <p:txBody>
          <a:bodyPr vert="horz" lIns="91440" tIns="45720" rIns="91440" bIns="45720" rtlCol="0" anchor="ctr">
            <a:normAutofit/>
          </a:bodyPr>
          <a:lstStyle/>
          <a:p>
            <a:r>
              <a:rPr lang="ko-KR" altLang="en-US"/>
              <a:t>마스터 제목 스타일 편집</a:t>
            </a:r>
            <a:endParaRPr lang="en-US" dirty="0"/>
          </a:p>
        </p:txBody>
      </p:sp>
      <p:sp>
        <p:nvSpPr>
          <p:cNvPr id="3" name="Text Placeholder 2"/>
          <p:cNvSpPr>
            <a:spLocks noGrp="1"/>
          </p:cNvSpPr>
          <p:nvPr>
            <p:ph type="body" idx="1"/>
          </p:nvPr>
        </p:nvSpPr>
        <p:spPr>
          <a:xfrm>
            <a:off x="2081421" y="11394520"/>
            <a:ext cx="26112371" cy="27158594"/>
          </a:xfrm>
          <a:prstGeom prst="rect">
            <a:avLst/>
          </a:prstGeom>
        </p:spPr>
        <p:txBody>
          <a:bodyPr vert="horz" lIns="91440" tIns="45720" rIns="91440" bIns="45720" rtlCol="0">
            <a:normAutofit/>
          </a:body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endParaRPr lang="en-US" dirty="0"/>
          </a:p>
        </p:txBody>
      </p:sp>
      <p:sp>
        <p:nvSpPr>
          <p:cNvPr id="4" name="Date Placeholder 3"/>
          <p:cNvSpPr>
            <a:spLocks noGrp="1"/>
          </p:cNvSpPr>
          <p:nvPr>
            <p:ph type="dt" sz="half" idx="2"/>
          </p:nvPr>
        </p:nvSpPr>
        <p:spPr>
          <a:xfrm>
            <a:off x="2081421" y="39672756"/>
            <a:ext cx="6811923" cy="2278904"/>
          </a:xfrm>
          <a:prstGeom prst="rect">
            <a:avLst/>
          </a:prstGeom>
        </p:spPr>
        <p:txBody>
          <a:bodyPr vert="horz" lIns="91440" tIns="45720" rIns="91440" bIns="45720" rtlCol="0" anchor="ctr"/>
          <a:lstStyle>
            <a:lvl1pPr algn="l">
              <a:defRPr sz="3973">
                <a:solidFill>
                  <a:schemeClr val="tx1">
                    <a:tint val="75000"/>
                  </a:schemeClr>
                </a:solidFill>
              </a:defRPr>
            </a:lvl1pPr>
          </a:lstStyle>
          <a:p>
            <a:fld id="{20E0CB4E-6FA7-43A9-8C9F-DD0C6E95B116}" type="datetimeFigureOut">
              <a:rPr lang="ko-KR" altLang="en-US" smtClean="0"/>
              <a:t>2026-06-22</a:t>
            </a:fld>
            <a:endParaRPr lang="ko-KR" altLang="en-US"/>
          </a:p>
        </p:txBody>
      </p:sp>
      <p:sp>
        <p:nvSpPr>
          <p:cNvPr id="5" name="Footer Placeholder 4"/>
          <p:cNvSpPr>
            <a:spLocks noGrp="1"/>
          </p:cNvSpPr>
          <p:nvPr>
            <p:ph type="ftr" sz="quarter" idx="3"/>
          </p:nvPr>
        </p:nvSpPr>
        <p:spPr>
          <a:xfrm>
            <a:off x="10028665" y="39672756"/>
            <a:ext cx="10217884" cy="2278904"/>
          </a:xfrm>
          <a:prstGeom prst="rect">
            <a:avLst/>
          </a:prstGeom>
        </p:spPr>
        <p:txBody>
          <a:bodyPr vert="horz" lIns="91440" tIns="45720" rIns="91440" bIns="45720" rtlCol="0" anchor="ctr"/>
          <a:lstStyle>
            <a:lvl1pPr algn="ctr">
              <a:defRPr sz="3973">
                <a:solidFill>
                  <a:schemeClr val="tx1">
                    <a:tint val="75000"/>
                  </a:schemeClr>
                </a:solidFill>
              </a:defRPr>
            </a:lvl1pPr>
          </a:lstStyle>
          <a:p>
            <a:endParaRPr lang="ko-KR" altLang="en-US"/>
          </a:p>
        </p:txBody>
      </p:sp>
      <p:sp>
        <p:nvSpPr>
          <p:cNvPr id="6" name="Slide Number Placeholder 5"/>
          <p:cNvSpPr>
            <a:spLocks noGrp="1"/>
          </p:cNvSpPr>
          <p:nvPr>
            <p:ph type="sldNum" sz="quarter" idx="4"/>
          </p:nvPr>
        </p:nvSpPr>
        <p:spPr>
          <a:xfrm>
            <a:off x="21381869" y="39672756"/>
            <a:ext cx="6811923" cy="2278904"/>
          </a:xfrm>
          <a:prstGeom prst="rect">
            <a:avLst/>
          </a:prstGeom>
        </p:spPr>
        <p:txBody>
          <a:bodyPr vert="horz" lIns="91440" tIns="45720" rIns="91440" bIns="45720" rtlCol="0" anchor="ctr"/>
          <a:lstStyle>
            <a:lvl1pPr algn="r">
              <a:defRPr sz="3973">
                <a:solidFill>
                  <a:schemeClr val="tx1">
                    <a:tint val="75000"/>
                  </a:schemeClr>
                </a:solidFill>
              </a:defRPr>
            </a:lvl1pPr>
          </a:lstStyle>
          <a:p>
            <a:fld id="{5555E340-21E0-402F-8489-5A9DC846A58E}" type="slidenum">
              <a:rPr lang="ko-KR" altLang="en-US" smtClean="0"/>
              <a:t>‹#›</a:t>
            </a:fld>
            <a:endParaRPr lang="ko-KR" altLang="en-US"/>
          </a:p>
        </p:txBody>
      </p:sp>
      <p:grpSp>
        <p:nvGrpSpPr>
          <p:cNvPr id="9" name="그룹 8">
            <a:extLst>
              <a:ext uri="{FF2B5EF4-FFF2-40B4-BE49-F238E27FC236}">
                <a16:creationId xmlns:a16="http://schemas.microsoft.com/office/drawing/2014/main" id="{6FA6E480-90DC-448A-B642-311BA5A7BA30}"/>
              </a:ext>
            </a:extLst>
          </p:cNvPr>
          <p:cNvGrpSpPr/>
          <p:nvPr userDrawn="1"/>
        </p:nvGrpSpPr>
        <p:grpSpPr>
          <a:xfrm>
            <a:off x="0" y="1699"/>
            <a:ext cx="30276413" cy="42802064"/>
            <a:chOff x="0" y="1699"/>
            <a:chExt cx="30276413" cy="42802064"/>
          </a:xfrm>
        </p:grpSpPr>
        <p:pic>
          <p:nvPicPr>
            <p:cNvPr id="7" name="그림 6"/>
            <p:cNvPicPr>
              <a:picLocks noChangeAspect="1"/>
            </p:cNvPicPr>
            <p:nvPr userDrawn="1"/>
          </p:nvPicPr>
          <p:blipFill rotWithShape="1">
            <a:blip r:embed="rId3" cstate="print">
              <a:extLst>
                <a:ext uri="{28A0092B-C50C-407E-A947-70E740481C1C}">
                  <a14:useLocalDpi xmlns:a14="http://schemas.microsoft.com/office/drawing/2010/main" val="0"/>
                </a:ext>
              </a:extLst>
            </a:blip>
            <a:srcRect b="4246"/>
            <a:stretch/>
          </p:blipFill>
          <p:spPr>
            <a:xfrm>
              <a:off x="0" y="1699"/>
              <a:ext cx="30276413" cy="40984936"/>
            </a:xfrm>
            <a:prstGeom prst="rect">
              <a:avLst/>
            </a:prstGeom>
            <a:ln>
              <a:solidFill>
                <a:srgbClr val="92D050"/>
              </a:solidFill>
            </a:ln>
          </p:spPr>
        </p:pic>
        <p:sp>
          <p:nvSpPr>
            <p:cNvPr id="8" name="직사각형 7">
              <a:extLst>
                <a:ext uri="{FF2B5EF4-FFF2-40B4-BE49-F238E27FC236}">
                  <a16:creationId xmlns:a16="http://schemas.microsoft.com/office/drawing/2014/main" id="{CA267DDB-94F3-4E78-8D7C-06BF81870669}"/>
                </a:ext>
              </a:extLst>
            </p:cNvPr>
            <p:cNvSpPr/>
            <p:nvPr userDrawn="1"/>
          </p:nvSpPr>
          <p:spPr>
            <a:xfrm>
              <a:off x="0" y="40986635"/>
              <a:ext cx="30275213" cy="1817128"/>
            </a:xfrm>
            <a:prstGeom prst="rect">
              <a:avLst/>
            </a:prstGeom>
            <a:solidFill>
              <a:srgbClr val="AED3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Tree>
    <p:extLst>
      <p:ext uri="{BB962C8B-B14F-4D97-AF65-F5344CB8AC3E}">
        <p14:creationId xmlns:p14="http://schemas.microsoft.com/office/powerpoint/2010/main" val="2808792382"/>
      </p:ext>
    </p:extLst>
  </p:cSld>
  <p:clrMap bg1="lt1" tx1="dk1" bg2="lt2" tx2="dk2" accent1="accent1" accent2="accent2" accent3="accent3" accent4="accent4" accent5="accent5" accent6="accent6" hlink="hlink" folHlink="folHlink"/>
  <p:sldLayoutIdLst>
    <p:sldLayoutId id="2147483667" r:id="rId1"/>
  </p:sldLayoutIdLst>
  <p:txStyles>
    <p:titleStyle>
      <a:lvl1pPr algn="l" defTabSz="3027487" rtl="0" eaLnBrk="1" latinLnBrk="1" hangingPunct="1">
        <a:lnSpc>
          <a:spcPct val="90000"/>
        </a:lnSpc>
        <a:spcBef>
          <a:spcPct val="0"/>
        </a:spcBef>
        <a:buNone/>
        <a:defRPr sz="14568" kern="1200">
          <a:solidFill>
            <a:schemeClr val="tx1"/>
          </a:solidFill>
          <a:latin typeface="+mj-lt"/>
          <a:ea typeface="+mj-ea"/>
          <a:cs typeface="+mj-cs"/>
        </a:defRPr>
      </a:lvl1pPr>
    </p:titleStyle>
    <p:bodyStyle>
      <a:lvl1pPr marL="756872" indent="-756872" algn="l" defTabSz="3027487" rtl="0" eaLnBrk="1" latinLnBrk="1" hangingPunct="1">
        <a:lnSpc>
          <a:spcPct val="90000"/>
        </a:lnSpc>
        <a:spcBef>
          <a:spcPts val="3311"/>
        </a:spcBef>
        <a:buFont typeface="Arial" panose="020B0604020202020204" pitchFamily="34" charset="0"/>
        <a:buChar char="•"/>
        <a:defRPr sz="9271" kern="1200">
          <a:solidFill>
            <a:schemeClr val="tx1"/>
          </a:solidFill>
          <a:latin typeface="+mn-lt"/>
          <a:ea typeface="+mn-ea"/>
          <a:cs typeface="+mn-cs"/>
        </a:defRPr>
      </a:lvl1pPr>
      <a:lvl2pPr marL="2270615" indent="-756872" algn="l" defTabSz="3027487" rtl="0" eaLnBrk="1" latinLnBrk="1" hangingPunct="1">
        <a:lnSpc>
          <a:spcPct val="90000"/>
        </a:lnSpc>
        <a:spcBef>
          <a:spcPts val="1655"/>
        </a:spcBef>
        <a:buFont typeface="Arial" panose="020B0604020202020204" pitchFamily="34" charset="0"/>
        <a:buChar char="•"/>
        <a:defRPr sz="7946" kern="1200">
          <a:solidFill>
            <a:schemeClr val="tx1"/>
          </a:solidFill>
          <a:latin typeface="+mn-lt"/>
          <a:ea typeface="+mn-ea"/>
          <a:cs typeface="+mn-cs"/>
        </a:defRPr>
      </a:lvl2pPr>
      <a:lvl3pPr marL="3784359" indent="-756872" algn="l" defTabSz="3027487" rtl="0" eaLnBrk="1" latinLnBrk="1" hangingPunct="1">
        <a:lnSpc>
          <a:spcPct val="90000"/>
        </a:lnSpc>
        <a:spcBef>
          <a:spcPts val="1655"/>
        </a:spcBef>
        <a:buFont typeface="Arial" panose="020B0604020202020204" pitchFamily="34" charset="0"/>
        <a:buChar char="•"/>
        <a:defRPr sz="6622" kern="1200">
          <a:solidFill>
            <a:schemeClr val="tx1"/>
          </a:solidFill>
          <a:latin typeface="+mn-lt"/>
          <a:ea typeface="+mn-ea"/>
          <a:cs typeface="+mn-cs"/>
        </a:defRPr>
      </a:lvl3pPr>
      <a:lvl4pPr marL="5298102" indent="-756872" algn="l" defTabSz="3027487" rtl="0" eaLnBrk="1" latinLnBrk="1"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4pPr>
      <a:lvl5pPr marL="6811846" indent="-756872" algn="l" defTabSz="3027487" rtl="0" eaLnBrk="1" latinLnBrk="1"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5pPr>
      <a:lvl6pPr marL="8325589" indent="-756872" algn="l" defTabSz="3027487" rtl="0" eaLnBrk="1" latinLnBrk="1"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9333" indent="-756872" algn="l" defTabSz="3027487" rtl="0" eaLnBrk="1" latinLnBrk="1"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3076" indent="-756872" algn="l" defTabSz="3027487" rtl="0" eaLnBrk="1" latinLnBrk="1"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6820" indent="-756872" algn="l" defTabSz="3027487" rtl="0" eaLnBrk="1" latinLnBrk="1"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p:bodyStyle>
    <p:otherStyle>
      <a:defPPr>
        <a:defRPr lang="en-US"/>
      </a:defPPr>
      <a:lvl1pPr marL="0" algn="l" defTabSz="3027487" rtl="0" eaLnBrk="1" latinLnBrk="1" hangingPunct="1">
        <a:defRPr sz="5960" kern="1200">
          <a:solidFill>
            <a:schemeClr val="tx1"/>
          </a:solidFill>
          <a:latin typeface="+mn-lt"/>
          <a:ea typeface="+mn-ea"/>
          <a:cs typeface="+mn-cs"/>
        </a:defRPr>
      </a:lvl1pPr>
      <a:lvl2pPr marL="1513743" algn="l" defTabSz="3027487" rtl="0" eaLnBrk="1" latinLnBrk="1" hangingPunct="1">
        <a:defRPr sz="5960" kern="1200">
          <a:solidFill>
            <a:schemeClr val="tx1"/>
          </a:solidFill>
          <a:latin typeface="+mn-lt"/>
          <a:ea typeface="+mn-ea"/>
          <a:cs typeface="+mn-cs"/>
        </a:defRPr>
      </a:lvl2pPr>
      <a:lvl3pPr marL="3027487" algn="l" defTabSz="3027487" rtl="0" eaLnBrk="1" latinLnBrk="1" hangingPunct="1">
        <a:defRPr sz="5960" kern="1200">
          <a:solidFill>
            <a:schemeClr val="tx1"/>
          </a:solidFill>
          <a:latin typeface="+mn-lt"/>
          <a:ea typeface="+mn-ea"/>
          <a:cs typeface="+mn-cs"/>
        </a:defRPr>
      </a:lvl3pPr>
      <a:lvl4pPr marL="4541230" algn="l" defTabSz="3027487" rtl="0" eaLnBrk="1" latinLnBrk="1" hangingPunct="1">
        <a:defRPr sz="5960" kern="1200">
          <a:solidFill>
            <a:schemeClr val="tx1"/>
          </a:solidFill>
          <a:latin typeface="+mn-lt"/>
          <a:ea typeface="+mn-ea"/>
          <a:cs typeface="+mn-cs"/>
        </a:defRPr>
      </a:lvl4pPr>
      <a:lvl5pPr marL="6054974" algn="l" defTabSz="3027487" rtl="0" eaLnBrk="1" latinLnBrk="1" hangingPunct="1">
        <a:defRPr sz="5960" kern="1200">
          <a:solidFill>
            <a:schemeClr val="tx1"/>
          </a:solidFill>
          <a:latin typeface="+mn-lt"/>
          <a:ea typeface="+mn-ea"/>
          <a:cs typeface="+mn-cs"/>
        </a:defRPr>
      </a:lvl5pPr>
      <a:lvl6pPr marL="7568717" algn="l" defTabSz="3027487" rtl="0" eaLnBrk="1" latinLnBrk="1" hangingPunct="1">
        <a:defRPr sz="5960" kern="1200">
          <a:solidFill>
            <a:schemeClr val="tx1"/>
          </a:solidFill>
          <a:latin typeface="+mn-lt"/>
          <a:ea typeface="+mn-ea"/>
          <a:cs typeface="+mn-cs"/>
        </a:defRPr>
      </a:lvl6pPr>
      <a:lvl7pPr marL="9082461" algn="l" defTabSz="3027487" rtl="0" eaLnBrk="1" latinLnBrk="1" hangingPunct="1">
        <a:defRPr sz="5960" kern="1200">
          <a:solidFill>
            <a:schemeClr val="tx1"/>
          </a:solidFill>
          <a:latin typeface="+mn-lt"/>
          <a:ea typeface="+mn-ea"/>
          <a:cs typeface="+mn-cs"/>
        </a:defRPr>
      </a:lvl7pPr>
      <a:lvl8pPr marL="10596204" algn="l" defTabSz="3027487" rtl="0" eaLnBrk="1" latinLnBrk="1" hangingPunct="1">
        <a:defRPr sz="5960" kern="1200">
          <a:solidFill>
            <a:schemeClr val="tx1"/>
          </a:solidFill>
          <a:latin typeface="+mn-lt"/>
          <a:ea typeface="+mn-ea"/>
          <a:cs typeface="+mn-cs"/>
        </a:defRPr>
      </a:lvl8pPr>
      <a:lvl9pPr marL="12109948" algn="l" defTabSz="3027487" rtl="0" eaLnBrk="1" latinLnBrk="1" hangingPunct="1">
        <a:defRPr sz="59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그림 31">
            <a:extLst>
              <a:ext uri="{FF2B5EF4-FFF2-40B4-BE49-F238E27FC236}">
                <a16:creationId xmlns:a16="http://schemas.microsoft.com/office/drawing/2014/main" id="{97E9D117-D7B4-4822-A498-D636004AD7EE}"/>
              </a:ext>
            </a:extLst>
          </p:cNvPr>
          <p:cNvPicPr>
            <a:picLocks noChangeAspect="1"/>
          </p:cNvPicPr>
          <p:nvPr/>
        </p:nvPicPr>
        <p:blipFill rotWithShape="1">
          <a:blip r:embed="rId2"/>
          <a:srcRect t="44297"/>
          <a:stretch/>
        </p:blipFill>
        <p:spPr>
          <a:xfrm>
            <a:off x="21475299" y="8639985"/>
            <a:ext cx="6145465" cy="4076444"/>
          </a:xfrm>
          <a:prstGeom prst="rect">
            <a:avLst/>
          </a:prstGeom>
        </p:spPr>
      </p:pic>
      <p:pic>
        <p:nvPicPr>
          <p:cNvPr id="29" name="그림 28">
            <a:extLst>
              <a:ext uri="{FF2B5EF4-FFF2-40B4-BE49-F238E27FC236}">
                <a16:creationId xmlns:a16="http://schemas.microsoft.com/office/drawing/2014/main" id="{EFA5AF48-6DE5-4E63-B75B-9F53C651A304}"/>
              </a:ext>
            </a:extLst>
          </p:cNvPr>
          <p:cNvPicPr>
            <a:picLocks noChangeAspect="1"/>
          </p:cNvPicPr>
          <p:nvPr/>
        </p:nvPicPr>
        <p:blipFill rotWithShape="1">
          <a:blip r:embed="rId2"/>
          <a:srcRect b="55039"/>
          <a:stretch/>
        </p:blipFill>
        <p:spPr>
          <a:xfrm>
            <a:off x="15662151" y="8936436"/>
            <a:ext cx="6618367" cy="3543497"/>
          </a:xfrm>
          <a:prstGeom prst="rect">
            <a:avLst/>
          </a:prstGeom>
        </p:spPr>
      </p:pic>
      <p:sp>
        <p:nvSpPr>
          <p:cNvPr id="5" name="모서리가 둥근 직사각형 4"/>
          <p:cNvSpPr/>
          <p:nvPr/>
        </p:nvSpPr>
        <p:spPr>
          <a:xfrm>
            <a:off x="2946400" y="3654609"/>
            <a:ext cx="24841200" cy="4316413"/>
          </a:xfrm>
          <a:prstGeom prst="round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6000" b="1" dirty="0">
                <a:ln w="28575">
                  <a:noFill/>
                  <a:prstDash val="dash"/>
                </a:ln>
                <a:solidFill>
                  <a:schemeClr val="tx1"/>
                </a:solidFill>
                <a:latin typeface="+mn-ea"/>
              </a:rPr>
              <a:t>A Dual-Mode Comparator and Digital Time-Domain Reference in 2-Then-1b/Step SAR ADC Design</a:t>
            </a:r>
          </a:p>
          <a:p>
            <a:pPr algn="ctr"/>
            <a:r>
              <a:rPr lang="en-US" altLang="ko-KR" sz="3200" dirty="0" err="1">
                <a:ln w="28575">
                  <a:noFill/>
                  <a:prstDash val="dash"/>
                </a:ln>
                <a:solidFill>
                  <a:schemeClr val="tx1"/>
                </a:solidFill>
                <a:latin typeface="+mn-ea"/>
              </a:rPr>
              <a:t>Jeetaeck</a:t>
            </a:r>
            <a:r>
              <a:rPr lang="en-US" altLang="ko-KR" sz="3200" dirty="0">
                <a:ln w="28575">
                  <a:noFill/>
                  <a:prstDash val="dash"/>
                </a:ln>
                <a:solidFill>
                  <a:schemeClr val="tx1"/>
                </a:solidFill>
                <a:latin typeface="+mn-ea"/>
              </a:rPr>
              <a:t> Seo</a:t>
            </a:r>
            <a:r>
              <a:rPr lang="en-US" altLang="ko-KR" sz="3200" baseline="30000" dirty="0">
                <a:ln w="28575">
                  <a:noFill/>
                  <a:prstDash val="dash"/>
                </a:ln>
                <a:solidFill>
                  <a:schemeClr val="tx1"/>
                </a:solidFill>
                <a:latin typeface="+mn-ea"/>
              </a:rPr>
              <a:t>1</a:t>
            </a:r>
            <a:r>
              <a:rPr lang="en-US" altLang="ko-KR" sz="3200" dirty="0">
                <a:ln w="28575">
                  <a:noFill/>
                  <a:prstDash val="dash"/>
                </a:ln>
                <a:solidFill>
                  <a:schemeClr val="tx1"/>
                </a:solidFill>
                <a:latin typeface="+mn-ea"/>
              </a:rPr>
              <a:t>, </a:t>
            </a:r>
            <a:r>
              <a:rPr lang="en-US" altLang="ko-KR" sz="3200" dirty="0" err="1">
                <a:ln w="28575">
                  <a:noFill/>
                  <a:prstDash val="dash"/>
                </a:ln>
                <a:solidFill>
                  <a:schemeClr val="tx1"/>
                </a:solidFill>
                <a:latin typeface="+mn-ea"/>
              </a:rPr>
              <a:t>JongHyeon</a:t>
            </a:r>
            <a:r>
              <a:rPr lang="en-US" altLang="ko-KR" sz="3200" dirty="0">
                <a:ln w="28575">
                  <a:noFill/>
                  <a:prstDash val="dash"/>
                </a:ln>
                <a:solidFill>
                  <a:schemeClr val="tx1"/>
                </a:solidFill>
                <a:latin typeface="+mn-ea"/>
              </a:rPr>
              <a:t> Seo</a:t>
            </a:r>
            <a:r>
              <a:rPr lang="en-US" altLang="ko-KR" sz="3200" baseline="30000" dirty="0">
                <a:ln w="28575">
                  <a:noFill/>
                  <a:prstDash val="dash"/>
                </a:ln>
                <a:solidFill>
                  <a:schemeClr val="tx1"/>
                </a:solidFill>
                <a:latin typeface="+mn-ea"/>
              </a:rPr>
              <a:t>2</a:t>
            </a:r>
            <a:r>
              <a:rPr lang="en-US" altLang="ko-KR" sz="3200" dirty="0">
                <a:ln w="28575">
                  <a:noFill/>
                  <a:prstDash val="dash"/>
                </a:ln>
                <a:solidFill>
                  <a:schemeClr val="tx1"/>
                </a:solidFill>
                <a:latin typeface="+mn-ea"/>
              </a:rPr>
              <a:t>, Dong-Hyun Shin</a:t>
            </a:r>
            <a:r>
              <a:rPr lang="en-US" altLang="ko-KR" sz="3200" baseline="30000" dirty="0">
                <a:ln w="28575">
                  <a:noFill/>
                  <a:prstDash val="dash"/>
                </a:ln>
                <a:solidFill>
                  <a:schemeClr val="tx1"/>
                </a:solidFill>
                <a:latin typeface="+mn-ea"/>
              </a:rPr>
              <a:t>3</a:t>
            </a:r>
            <a:r>
              <a:rPr lang="en-US" altLang="ko-KR" sz="3200" dirty="0">
                <a:ln w="28575">
                  <a:noFill/>
                  <a:prstDash val="dash"/>
                </a:ln>
                <a:solidFill>
                  <a:schemeClr val="tx1"/>
                </a:solidFill>
                <a:latin typeface="+mn-ea"/>
              </a:rPr>
              <a:t>, </a:t>
            </a:r>
            <a:r>
              <a:rPr lang="en-US" altLang="ko-KR" sz="3200" dirty="0" err="1">
                <a:ln w="28575">
                  <a:noFill/>
                  <a:prstDash val="dash"/>
                </a:ln>
                <a:solidFill>
                  <a:schemeClr val="tx1"/>
                </a:solidFill>
                <a:latin typeface="+mn-ea"/>
              </a:rPr>
              <a:t>Chunghee</a:t>
            </a:r>
            <a:r>
              <a:rPr lang="en-US" altLang="ko-KR" sz="3200" dirty="0">
                <a:ln w="28575">
                  <a:noFill/>
                  <a:prstDash val="dash"/>
                </a:ln>
                <a:solidFill>
                  <a:schemeClr val="tx1"/>
                </a:solidFill>
                <a:latin typeface="+mn-ea"/>
              </a:rPr>
              <a:t> Jang</a:t>
            </a:r>
            <a:r>
              <a:rPr lang="en-US" altLang="ko-KR" sz="3200" baseline="30000" dirty="0">
                <a:ln w="28575">
                  <a:noFill/>
                  <a:prstDash val="dash"/>
                </a:ln>
                <a:solidFill>
                  <a:schemeClr val="tx1"/>
                </a:solidFill>
                <a:latin typeface="+mn-ea"/>
              </a:rPr>
              <a:t>4</a:t>
            </a:r>
            <a:r>
              <a:rPr lang="en-US" altLang="ko-KR" sz="3200" baseline="-25000" dirty="0">
                <a:ln w="28575">
                  <a:noFill/>
                  <a:prstDash val="dash"/>
                </a:ln>
                <a:solidFill>
                  <a:schemeClr val="tx1"/>
                </a:solidFill>
                <a:latin typeface="+mn-ea"/>
              </a:rPr>
              <a:t>,</a:t>
            </a:r>
            <a:r>
              <a:rPr lang="en-US" altLang="ko-KR" sz="3200" dirty="0">
                <a:ln w="28575">
                  <a:noFill/>
                  <a:prstDash val="dash"/>
                </a:ln>
                <a:solidFill>
                  <a:schemeClr val="tx1"/>
                </a:solidFill>
                <a:latin typeface="+mn-ea"/>
              </a:rPr>
              <a:t> </a:t>
            </a:r>
            <a:r>
              <a:rPr lang="en-US" altLang="ko-KR" sz="3200" dirty="0" err="1">
                <a:ln w="28575">
                  <a:noFill/>
                  <a:prstDash val="dash"/>
                </a:ln>
                <a:solidFill>
                  <a:schemeClr val="tx1"/>
                </a:solidFill>
                <a:latin typeface="+mn-ea"/>
              </a:rPr>
              <a:t>Jaesoub</a:t>
            </a:r>
            <a:r>
              <a:rPr lang="en-US" altLang="ko-KR" sz="3200" dirty="0">
                <a:ln w="28575">
                  <a:noFill/>
                  <a:prstDash val="dash"/>
                </a:ln>
                <a:solidFill>
                  <a:schemeClr val="tx1"/>
                </a:solidFill>
                <a:latin typeface="+mn-ea"/>
              </a:rPr>
              <a:t> Han</a:t>
            </a:r>
            <a:r>
              <a:rPr lang="en-US" altLang="ko-KR" sz="3200" baseline="30000" dirty="0">
                <a:ln w="28575">
                  <a:noFill/>
                  <a:prstDash val="dash"/>
                </a:ln>
                <a:solidFill>
                  <a:schemeClr val="tx1"/>
                </a:solidFill>
                <a:latin typeface="+mn-ea"/>
              </a:rPr>
              <a:t>5</a:t>
            </a:r>
            <a:r>
              <a:rPr lang="en-US" altLang="ko-KR" sz="3200" baseline="-25000" dirty="0">
                <a:ln w="28575">
                  <a:noFill/>
                  <a:prstDash val="dash"/>
                </a:ln>
                <a:solidFill>
                  <a:schemeClr val="tx1"/>
                </a:solidFill>
                <a:latin typeface="+mn-ea"/>
              </a:rPr>
              <a:t>, </a:t>
            </a:r>
            <a:r>
              <a:rPr lang="en-US" altLang="ko-KR" sz="3200" dirty="0" err="1">
                <a:ln w="28575">
                  <a:noFill/>
                  <a:prstDash val="dash"/>
                </a:ln>
                <a:solidFill>
                  <a:schemeClr val="tx1"/>
                </a:solidFill>
                <a:latin typeface="+mn-ea"/>
              </a:rPr>
              <a:t>Jeonghun</a:t>
            </a:r>
            <a:r>
              <a:rPr lang="en-US" altLang="ko-KR" sz="3200" dirty="0">
                <a:ln w="28575">
                  <a:noFill/>
                  <a:prstDash val="dash"/>
                </a:ln>
                <a:solidFill>
                  <a:schemeClr val="tx1"/>
                </a:solidFill>
                <a:latin typeface="+mn-ea"/>
              </a:rPr>
              <a:t> Lee</a:t>
            </a:r>
            <a:r>
              <a:rPr lang="en-US" altLang="ko-KR" sz="3200" baseline="30000" dirty="0">
                <a:ln w="28575">
                  <a:noFill/>
                  <a:prstDash val="dash"/>
                </a:ln>
                <a:solidFill>
                  <a:schemeClr val="tx1"/>
                </a:solidFill>
                <a:latin typeface="+mn-ea"/>
              </a:rPr>
              <a:t>6</a:t>
            </a:r>
            <a:r>
              <a:rPr lang="en-US" altLang="ko-KR" sz="3200" baseline="-25000" dirty="0">
                <a:ln w="28575">
                  <a:noFill/>
                  <a:prstDash val="dash"/>
                </a:ln>
                <a:solidFill>
                  <a:schemeClr val="tx1"/>
                </a:solidFill>
                <a:latin typeface="+mn-ea"/>
              </a:rPr>
              <a:t>,</a:t>
            </a:r>
            <a:r>
              <a:rPr lang="en-US" altLang="ko-KR" sz="3200" dirty="0">
                <a:ln w="28575">
                  <a:noFill/>
                  <a:prstDash val="dash"/>
                </a:ln>
                <a:solidFill>
                  <a:schemeClr val="tx1"/>
                </a:solidFill>
                <a:latin typeface="+mn-ea"/>
              </a:rPr>
              <a:t>and Tae-</a:t>
            </a:r>
            <a:r>
              <a:rPr lang="en-US" altLang="ko-KR" sz="3200" dirty="0" err="1">
                <a:ln w="28575">
                  <a:noFill/>
                  <a:prstDash val="dash"/>
                </a:ln>
                <a:solidFill>
                  <a:schemeClr val="tx1"/>
                </a:solidFill>
                <a:latin typeface="+mn-ea"/>
              </a:rPr>
              <a:t>hyun</a:t>
            </a:r>
            <a:r>
              <a:rPr lang="en-US" altLang="ko-KR" sz="3200" dirty="0">
                <a:ln w="28575">
                  <a:noFill/>
                  <a:prstDash val="dash"/>
                </a:ln>
                <a:solidFill>
                  <a:schemeClr val="tx1"/>
                </a:solidFill>
                <a:latin typeface="+mn-ea"/>
              </a:rPr>
              <a:t> Kim</a:t>
            </a:r>
            <a:r>
              <a:rPr lang="en-US" altLang="ko-KR" sz="3200" baseline="30000" dirty="0">
                <a:ln w="28575">
                  <a:noFill/>
                  <a:prstDash val="dash"/>
                </a:ln>
                <a:solidFill>
                  <a:schemeClr val="tx1"/>
                </a:solidFill>
                <a:latin typeface="+mn-ea"/>
              </a:rPr>
              <a:t>7</a:t>
            </a:r>
            <a:r>
              <a:rPr lang="en-US" altLang="ko-KR" sz="3200" dirty="0">
                <a:ln w="28575">
                  <a:noFill/>
                  <a:prstDash val="dash"/>
                </a:ln>
                <a:solidFill>
                  <a:schemeClr val="tx1"/>
                </a:solidFill>
                <a:latin typeface="+mn-ea"/>
              </a:rPr>
              <a:t> </a:t>
            </a:r>
          </a:p>
          <a:p>
            <a:pPr algn="ctr"/>
            <a:r>
              <a:rPr lang="en-US" altLang="ko-KR" sz="3200" baseline="30000" dirty="0">
                <a:ln w="28575">
                  <a:noFill/>
                  <a:prstDash val="dash"/>
                </a:ln>
                <a:solidFill>
                  <a:schemeClr val="tx1"/>
                </a:solidFill>
                <a:latin typeface="+mn-ea"/>
              </a:rPr>
              <a:t>1</a:t>
            </a:r>
            <a:r>
              <a:rPr lang="en-US" altLang="ko-KR" sz="3200" dirty="0">
                <a:ln w="28575">
                  <a:noFill/>
                  <a:prstDash val="dash"/>
                </a:ln>
                <a:solidFill>
                  <a:schemeClr val="tx1"/>
                </a:solidFill>
                <a:latin typeface="+mn-ea"/>
              </a:rPr>
              <a:t>Department of Intelligent Semiconductor Engineering, Chung-Ang University, Seoul, Korea</a:t>
            </a:r>
          </a:p>
          <a:p>
            <a:pPr algn="ctr"/>
            <a:r>
              <a:rPr lang="en-US" altLang="ko-KR" sz="3200" baseline="30000" dirty="0">
                <a:ln w="28575">
                  <a:noFill/>
                  <a:prstDash val="dash"/>
                </a:ln>
                <a:solidFill>
                  <a:schemeClr val="tx1"/>
                </a:solidFill>
                <a:latin typeface="+mn-ea"/>
              </a:rPr>
              <a:t>   2</a:t>
            </a:r>
            <a:r>
              <a:rPr lang="en-US" altLang="ko-KR" sz="3200" dirty="0">
                <a:ln w="28575">
                  <a:noFill/>
                  <a:prstDash val="dash"/>
                </a:ln>
                <a:solidFill>
                  <a:schemeClr val="tx1"/>
                </a:solidFill>
                <a:latin typeface="+mn-ea"/>
              </a:rPr>
              <a:t>Department of Intelligent Semiconductor Engineering, Chung-Ang University, Seoul, Korea</a:t>
            </a:r>
          </a:p>
          <a:p>
            <a:pPr algn="ctr"/>
            <a:r>
              <a:rPr lang="en-US" altLang="ko-KR" sz="3200" baseline="30000" dirty="0">
                <a:ln w="28575">
                  <a:noFill/>
                  <a:prstDash val="dash"/>
                </a:ln>
                <a:solidFill>
                  <a:schemeClr val="tx1"/>
                </a:solidFill>
                <a:latin typeface="+mn-ea"/>
              </a:rPr>
              <a:t>3</a:t>
            </a:r>
            <a:r>
              <a:rPr lang="en-US" altLang="ko-KR" sz="3200" dirty="0">
                <a:ln w="28575">
                  <a:noFill/>
                  <a:prstDash val="dash"/>
                </a:ln>
                <a:solidFill>
                  <a:schemeClr val="tx1"/>
                </a:solidFill>
                <a:latin typeface="+mn-ea"/>
              </a:rPr>
              <a:t>School of Electrical and Electronics Engineering, Chung-Ang University, Seoul, Korea</a:t>
            </a:r>
          </a:p>
        </p:txBody>
      </p:sp>
      <p:sp>
        <p:nvSpPr>
          <p:cNvPr id="6" name="모서리가 둥근 직사각형 5"/>
          <p:cNvSpPr/>
          <p:nvPr/>
        </p:nvSpPr>
        <p:spPr>
          <a:xfrm>
            <a:off x="2946401" y="8270963"/>
            <a:ext cx="12191205" cy="4316413"/>
          </a:xfrm>
          <a:prstGeom prst="round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3600" b="1" dirty="0">
                <a:ln w="28575">
                  <a:noFill/>
                  <a:prstDash val="dash"/>
                </a:ln>
                <a:solidFill>
                  <a:schemeClr val="tx1"/>
                </a:solidFill>
              </a:rPr>
              <a:t>Abstract</a:t>
            </a:r>
          </a:p>
          <a:p>
            <a:r>
              <a:rPr lang="en-US" altLang="ko-KR" sz="2400" dirty="0">
                <a:ln w="28575">
                  <a:noFill/>
                  <a:prstDash val="dash"/>
                </a:ln>
                <a:solidFill>
                  <a:schemeClr val="tx1"/>
                </a:solidFill>
              </a:rPr>
              <a:t>This proposal suggests a low-power asynchronous 10bit 2-then-1b/cycle successive approximation register(SAR) analog-to-digital converter(ADC) architecture. By partially applying the 2b/cycle mode to only the higher-order bit conversions, the design aims to reduce both area and power consumption while sustaining a high conversion rate. Unlike conventional 2b/cycle conversion approaches that require two capacitive digital-to-analog converters(C-DACs) and multiple analog comparators, the proposed architecture leverages a digital-based time-domain reference to implement the 2-then-1b/cycle operation with only a single C-DAC and one analog comparator. Furthermore, the speed of 1b/cycle conversion for lower-order bits is enhanced through the integration of a dual-mode comparator, ensuring faster and more efficient conversion.</a:t>
            </a:r>
          </a:p>
        </p:txBody>
      </p:sp>
      <p:sp>
        <p:nvSpPr>
          <p:cNvPr id="2" name="모서리가 둥근 직사각형 5">
            <a:extLst>
              <a:ext uri="{FF2B5EF4-FFF2-40B4-BE49-F238E27FC236}">
                <a16:creationId xmlns:a16="http://schemas.microsoft.com/office/drawing/2014/main" id="{7E9D3D04-90F2-77A9-BCFD-5A4E5D5E7E09}"/>
              </a:ext>
            </a:extLst>
          </p:cNvPr>
          <p:cNvSpPr/>
          <p:nvPr/>
        </p:nvSpPr>
        <p:spPr>
          <a:xfrm>
            <a:off x="2946401" y="12754529"/>
            <a:ext cx="12191205" cy="2555787"/>
          </a:xfrm>
          <a:prstGeom prst="round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3600" b="1" dirty="0">
                <a:ln w="28575">
                  <a:noFill/>
                  <a:prstDash val="dash"/>
                </a:ln>
                <a:solidFill>
                  <a:schemeClr val="tx1"/>
                </a:solidFill>
              </a:rPr>
              <a:t>Introduction</a:t>
            </a:r>
          </a:p>
          <a:p>
            <a:r>
              <a:rPr lang="en-US" altLang="ko-KR" sz="2400" dirty="0">
                <a:ln w="28575">
                  <a:noFill/>
                  <a:prstDash val="dash"/>
                </a:ln>
                <a:solidFill>
                  <a:schemeClr val="tx1"/>
                </a:solidFill>
              </a:rPr>
              <a:t> This work proposes an asynchronous 2-then-1b/cycle SAR ADC designed for low-voltage IoT applications. By integrating time-domain reference and a dual-mode comparator, the proposed architecture achieves a high conversion rate and area efficiency without the hardware overhead typically found in multi-bit-per-cycle designs.</a:t>
            </a:r>
          </a:p>
        </p:txBody>
      </p:sp>
      <p:sp>
        <p:nvSpPr>
          <p:cNvPr id="4" name="모서리가 둥근 직사각형 5">
            <a:extLst>
              <a:ext uri="{FF2B5EF4-FFF2-40B4-BE49-F238E27FC236}">
                <a16:creationId xmlns:a16="http://schemas.microsoft.com/office/drawing/2014/main" id="{6D2D6B29-874A-33A6-8A5E-598A4BE98058}"/>
              </a:ext>
            </a:extLst>
          </p:cNvPr>
          <p:cNvSpPr/>
          <p:nvPr/>
        </p:nvSpPr>
        <p:spPr>
          <a:xfrm>
            <a:off x="15596395" y="38743077"/>
            <a:ext cx="12191205" cy="1986566"/>
          </a:xfrm>
          <a:prstGeom prst="round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3600" b="1" dirty="0">
                <a:ln w="28575">
                  <a:noFill/>
                  <a:prstDash val="dash"/>
                </a:ln>
                <a:solidFill>
                  <a:schemeClr val="tx1"/>
                </a:solidFill>
              </a:rPr>
              <a:t>Acknowledgement</a:t>
            </a:r>
          </a:p>
          <a:p>
            <a:r>
              <a:rPr lang="en-US" altLang="ko-KR" sz="2400" dirty="0">
                <a:ln w="28575">
                  <a:noFill/>
                  <a:prstDash val="dash"/>
                </a:ln>
                <a:solidFill>
                  <a:schemeClr val="tx1"/>
                </a:solidFill>
              </a:rPr>
              <a:t> The chip fabrication and EDA tool were supported by the IC Design Education Center(IDEC), Korea. This (paper/research/work/...) was supported by Korea Institute for Advancement of Technology(KIAT) grant funded by the Korea Government(MOTIE)</a:t>
            </a:r>
          </a:p>
        </p:txBody>
      </p:sp>
      <p:sp>
        <p:nvSpPr>
          <p:cNvPr id="7" name="모서리가 둥근 직사각형 5">
            <a:extLst>
              <a:ext uri="{FF2B5EF4-FFF2-40B4-BE49-F238E27FC236}">
                <a16:creationId xmlns:a16="http://schemas.microsoft.com/office/drawing/2014/main" id="{EDF0BA3B-8502-BFE9-B0B7-C2DA72D223D8}"/>
              </a:ext>
            </a:extLst>
          </p:cNvPr>
          <p:cNvSpPr/>
          <p:nvPr/>
        </p:nvSpPr>
        <p:spPr>
          <a:xfrm>
            <a:off x="15596393" y="34939767"/>
            <a:ext cx="12191205" cy="3477393"/>
          </a:xfrm>
          <a:prstGeom prst="round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3600" b="1" dirty="0">
                <a:ln w="28575">
                  <a:noFill/>
                  <a:prstDash val="dash"/>
                </a:ln>
                <a:solidFill>
                  <a:schemeClr val="tx1"/>
                </a:solidFill>
              </a:rPr>
              <a:t>Conclusions</a:t>
            </a:r>
          </a:p>
          <a:p>
            <a:r>
              <a:rPr lang="en-US" altLang="ko-KR" sz="2400" dirty="0">
                <a:ln w="28575">
                  <a:noFill/>
                  <a:prstDash val="dash"/>
                </a:ln>
                <a:solidFill>
                  <a:schemeClr val="tx1"/>
                </a:solidFill>
              </a:rPr>
              <a:t>This work proposes a low-power and area-efficient 10-bit 2-then-1b/cycle SAR ADC. By applying 2b/cycle conversion only to higher-order bits and switching to 1b/cycle conversion for lower-order bits, the proposed architecture achieves high conversion speed with reduced hardware overhead. A digital time-domain reference (T-REF) and on-chip calibration scheme improve area efficiency and robustness against PVT variations, while a dual-mode comparator accelerates lower-bit conversions. As a result, the proposed ADC achieves both high-speed and energy-efficient operation.</a:t>
            </a:r>
          </a:p>
        </p:txBody>
      </p:sp>
      <p:sp>
        <p:nvSpPr>
          <p:cNvPr id="12" name="모서리가 둥근 직사각형 5">
            <a:extLst>
              <a:ext uri="{FF2B5EF4-FFF2-40B4-BE49-F238E27FC236}">
                <a16:creationId xmlns:a16="http://schemas.microsoft.com/office/drawing/2014/main" id="{0711877F-58C6-E2AC-51B7-75019526B441}"/>
              </a:ext>
            </a:extLst>
          </p:cNvPr>
          <p:cNvSpPr/>
          <p:nvPr/>
        </p:nvSpPr>
        <p:spPr>
          <a:xfrm>
            <a:off x="15596395" y="8270963"/>
            <a:ext cx="12191205" cy="9131338"/>
          </a:xfrm>
          <a:prstGeom prst="round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ko-KR" sz="2400" dirty="0">
              <a:ln w="28575">
                <a:noFill/>
                <a:prstDash val="dash"/>
              </a:ln>
              <a:solidFill>
                <a:schemeClr val="tx1"/>
              </a:solidFill>
            </a:endParaRPr>
          </a:p>
          <a:p>
            <a:pPr algn="ctr"/>
            <a:endParaRPr lang="en-US" altLang="ko-KR" sz="2400" dirty="0">
              <a:ln w="28575">
                <a:noFill/>
                <a:prstDash val="dash"/>
              </a:ln>
              <a:solidFill>
                <a:schemeClr val="tx1"/>
              </a:solidFill>
            </a:endParaRPr>
          </a:p>
          <a:p>
            <a:pPr algn="ctr"/>
            <a:endParaRPr lang="en-US" altLang="ko-KR" sz="2400" dirty="0">
              <a:ln w="28575">
                <a:noFill/>
                <a:prstDash val="dash"/>
              </a:ln>
              <a:solidFill>
                <a:schemeClr val="tx1"/>
              </a:solidFill>
            </a:endParaRPr>
          </a:p>
          <a:p>
            <a:pPr algn="ctr"/>
            <a:endParaRPr lang="en-US" altLang="ko-KR" sz="2400" dirty="0">
              <a:ln w="28575">
                <a:noFill/>
                <a:prstDash val="dash"/>
              </a:ln>
              <a:solidFill>
                <a:schemeClr val="tx1"/>
              </a:solidFill>
            </a:endParaRPr>
          </a:p>
          <a:p>
            <a:pPr algn="ctr"/>
            <a:endParaRPr lang="en-US" altLang="ko-KR" sz="2400" dirty="0">
              <a:ln w="28575">
                <a:noFill/>
                <a:prstDash val="dash"/>
              </a:ln>
              <a:solidFill>
                <a:schemeClr val="tx1"/>
              </a:solidFill>
            </a:endParaRPr>
          </a:p>
          <a:p>
            <a:pPr algn="ctr"/>
            <a:endParaRPr lang="en-US" altLang="ko-KR" sz="2400" dirty="0">
              <a:ln w="28575">
                <a:noFill/>
                <a:prstDash val="dash"/>
              </a:ln>
              <a:solidFill>
                <a:schemeClr val="tx1"/>
              </a:solidFill>
            </a:endParaRPr>
          </a:p>
          <a:p>
            <a:pPr algn="ctr"/>
            <a:endParaRPr lang="en-US" altLang="ko-KR" sz="2400" dirty="0">
              <a:ln w="28575">
                <a:noFill/>
                <a:prstDash val="dash"/>
              </a:ln>
              <a:solidFill>
                <a:schemeClr val="tx1"/>
              </a:solidFill>
            </a:endParaRPr>
          </a:p>
          <a:p>
            <a:pPr algn="ctr"/>
            <a:endParaRPr lang="en-US" altLang="ko-KR" sz="2400" dirty="0">
              <a:ln w="28575">
                <a:noFill/>
                <a:prstDash val="dash"/>
              </a:ln>
              <a:solidFill>
                <a:schemeClr val="tx1"/>
              </a:solidFill>
            </a:endParaRPr>
          </a:p>
          <a:p>
            <a:pPr algn="ctr"/>
            <a:endParaRPr lang="en-US" altLang="ko-KR" sz="2400" dirty="0">
              <a:ln w="28575">
                <a:noFill/>
                <a:prstDash val="dash"/>
              </a:ln>
              <a:solidFill>
                <a:schemeClr val="tx1"/>
              </a:solidFill>
            </a:endParaRPr>
          </a:p>
          <a:p>
            <a:pPr algn="ctr"/>
            <a:endParaRPr lang="en-US" altLang="ko-KR" sz="2400" dirty="0">
              <a:ln w="28575">
                <a:noFill/>
                <a:prstDash val="dash"/>
              </a:ln>
              <a:solidFill>
                <a:schemeClr val="tx1"/>
              </a:solidFill>
            </a:endParaRPr>
          </a:p>
          <a:p>
            <a:pPr algn="ctr"/>
            <a:endParaRPr lang="en-US" altLang="ko-KR" sz="2400" dirty="0">
              <a:ln w="28575">
                <a:noFill/>
                <a:prstDash val="dash"/>
              </a:ln>
              <a:solidFill>
                <a:schemeClr val="tx1"/>
              </a:solidFill>
            </a:endParaRPr>
          </a:p>
          <a:p>
            <a:pPr algn="ctr"/>
            <a:endParaRPr lang="en-US" altLang="ko-KR" sz="2400" dirty="0">
              <a:ln w="28575">
                <a:noFill/>
                <a:prstDash val="dash"/>
              </a:ln>
              <a:solidFill>
                <a:schemeClr val="tx1"/>
              </a:solidFill>
            </a:endParaRPr>
          </a:p>
          <a:p>
            <a:pPr algn="ctr"/>
            <a:endParaRPr lang="en-US" altLang="ko-KR" sz="2400" dirty="0">
              <a:ln w="28575">
                <a:noFill/>
                <a:prstDash val="dash"/>
              </a:ln>
              <a:solidFill>
                <a:schemeClr val="tx1"/>
              </a:solidFill>
            </a:endParaRPr>
          </a:p>
          <a:p>
            <a:pPr algn="ctr"/>
            <a:r>
              <a:rPr lang="en-US" altLang="ko-KR" sz="2400" dirty="0">
                <a:ln w="28575">
                  <a:noFill/>
                  <a:prstDash val="dash"/>
                </a:ln>
                <a:solidFill>
                  <a:schemeClr val="tx1"/>
                </a:solidFill>
              </a:rPr>
              <a:t>Fig. 3. (a) Block diagram of the proposed architecture </a:t>
            </a:r>
          </a:p>
          <a:p>
            <a:pPr algn="ctr"/>
            <a:r>
              <a:rPr lang="en-US" altLang="ko-KR" sz="2400" dirty="0">
                <a:ln w="28575">
                  <a:noFill/>
                  <a:prstDash val="dash"/>
                </a:ln>
                <a:solidFill>
                  <a:schemeClr val="tx1"/>
                </a:solidFill>
              </a:rPr>
              <a:t>(b) timing diagram for the calibration mode</a:t>
            </a:r>
          </a:p>
          <a:p>
            <a:pPr algn="ctr"/>
            <a:endParaRPr lang="en-US" altLang="ko-KR" sz="2400" dirty="0">
              <a:ln w="28575">
                <a:noFill/>
                <a:prstDash val="dash"/>
              </a:ln>
              <a:solidFill>
                <a:schemeClr val="tx1"/>
              </a:solidFill>
            </a:endParaRPr>
          </a:p>
          <a:p>
            <a:r>
              <a:rPr lang="en-US" altLang="ko-KR" sz="2400" dirty="0">
                <a:ln w="28575">
                  <a:noFill/>
                  <a:prstDash val="dash"/>
                </a:ln>
                <a:solidFill>
                  <a:schemeClr val="tx1"/>
                </a:solidFill>
              </a:rPr>
              <a:t> To compensate for PVT-induced delay mismatch, we proposed an on-chip foreground calibration scheme. Fig. 3(a) illustrates the block diagram of the proposed architecture, highlighting the T-REF unit and its associated calibration circuitry that sequentially tunes T9, T7, and T5 until the generated TREF matches the comparator delay. The calibration procedure is executed sequentially from T9 to T5 to compensate for the delay offset in each path. A 5-bit capacitor bank, controlled by and UP/DOWN counter, is utilized to fine-tune the delay of each path. The calibration sequence is indicated by the circled numbers in the figure.</a:t>
            </a:r>
          </a:p>
          <a:p>
            <a:endParaRPr lang="en-US" altLang="ko-KR" sz="2400" dirty="0">
              <a:ln w="28575">
                <a:noFill/>
                <a:prstDash val="dash"/>
              </a:ln>
              <a:solidFill>
                <a:schemeClr val="tx1"/>
              </a:solidFill>
            </a:endParaRPr>
          </a:p>
        </p:txBody>
      </p:sp>
      <mc:AlternateContent xmlns:mc="http://schemas.openxmlformats.org/markup-compatibility/2006">
        <mc:Choice xmlns:a14="http://schemas.microsoft.com/office/drawing/2010/main" Requires="a14">
          <p:sp>
            <p:nvSpPr>
              <p:cNvPr id="41" name="모서리가 둥근 직사각형 5">
                <a:extLst>
                  <a:ext uri="{FF2B5EF4-FFF2-40B4-BE49-F238E27FC236}">
                    <a16:creationId xmlns:a16="http://schemas.microsoft.com/office/drawing/2014/main" id="{7C5EA6BC-3F2A-6C2C-02B0-58FF774006BA}"/>
                  </a:ext>
                </a:extLst>
              </p:cNvPr>
              <p:cNvSpPr/>
              <p:nvPr/>
            </p:nvSpPr>
            <p:spPr>
              <a:xfrm>
                <a:off x="15596393" y="17664804"/>
                <a:ext cx="12191205" cy="16993868"/>
              </a:xfrm>
              <a:prstGeom prst="round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3600" b="1" dirty="0">
                    <a:ln w="28575">
                      <a:noFill/>
                      <a:prstDash val="dash"/>
                    </a:ln>
                    <a:solidFill>
                      <a:schemeClr val="tx1"/>
                    </a:solidFill>
                  </a:rPr>
                  <a:t>Simulation Result</a:t>
                </a:r>
                <a:endParaRPr lang="en-US" altLang="ko-KR" sz="2400" dirty="0">
                  <a:ln w="28575">
                    <a:noFill/>
                    <a:prstDash val="dash"/>
                  </a:ln>
                  <a:solidFill>
                    <a:schemeClr val="tx1"/>
                  </a:solidFill>
                </a:endParaRPr>
              </a:p>
              <a:p>
                <a:endParaRPr lang="en-US" altLang="ko-KR" sz="2400" dirty="0">
                  <a:ln w="28575">
                    <a:noFill/>
                    <a:prstDash val="dash"/>
                  </a:ln>
                  <a:solidFill>
                    <a:schemeClr val="tx1"/>
                  </a:solidFill>
                </a:endParaRPr>
              </a:p>
              <a:p>
                <a:endParaRPr lang="en-US" altLang="ko-KR" sz="2400" dirty="0">
                  <a:ln w="28575">
                    <a:noFill/>
                    <a:prstDash val="dash"/>
                  </a:ln>
                  <a:solidFill>
                    <a:schemeClr val="tx1"/>
                  </a:solidFill>
                </a:endParaRPr>
              </a:p>
              <a:p>
                <a:endParaRPr lang="en-US" altLang="ko-KR" sz="2400" dirty="0">
                  <a:ln w="28575">
                    <a:noFill/>
                    <a:prstDash val="dash"/>
                  </a:ln>
                  <a:solidFill>
                    <a:schemeClr val="tx1"/>
                  </a:solidFill>
                </a:endParaRPr>
              </a:p>
              <a:p>
                <a:endParaRPr lang="en-US" altLang="ko-KR" sz="2400" dirty="0">
                  <a:ln w="28575">
                    <a:noFill/>
                    <a:prstDash val="dash"/>
                  </a:ln>
                  <a:solidFill>
                    <a:schemeClr val="tx1"/>
                  </a:solidFill>
                </a:endParaRPr>
              </a:p>
              <a:p>
                <a:endParaRPr lang="en-US" altLang="ko-KR" sz="2400" dirty="0">
                  <a:ln w="28575">
                    <a:noFill/>
                    <a:prstDash val="dash"/>
                  </a:ln>
                  <a:solidFill>
                    <a:schemeClr val="tx1"/>
                  </a:solidFill>
                </a:endParaRPr>
              </a:p>
              <a:p>
                <a:endParaRPr lang="en-US" altLang="ko-KR" sz="2400" dirty="0">
                  <a:ln w="28575">
                    <a:noFill/>
                    <a:prstDash val="dash"/>
                  </a:ln>
                  <a:solidFill>
                    <a:schemeClr val="tx1"/>
                  </a:solidFill>
                </a:endParaRPr>
              </a:p>
              <a:p>
                <a:endParaRPr lang="en-US" altLang="ko-KR" sz="2400" dirty="0">
                  <a:ln w="28575">
                    <a:noFill/>
                    <a:prstDash val="dash"/>
                  </a:ln>
                  <a:solidFill>
                    <a:schemeClr val="tx1"/>
                  </a:solidFill>
                </a:endParaRPr>
              </a:p>
              <a:p>
                <a:pPr algn="ctr"/>
                <a:endParaRPr lang="en-US" altLang="ko-KR" sz="2400" dirty="0">
                  <a:ln w="28575">
                    <a:noFill/>
                    <a:prstDash val="dash"/>
                  </a:ln>
                  <a:solidFill>
                    <a:schemeClr val="tx1"/>
                  </a:solidFill>
                </a:endParaRPr>
              </a:p>
              <a:p>
                <a:pPr algn="ctr"/>
                <a:endParaRPr lang="en-US" altLang="ko-KR" sz="2400" dirty="0">
                  <a:ln w="28575">
                    <a:noFill/>
                    <a:prstDash val="dash"/>
                  </a:ln>
                  <a:solidFill>
                    <a:schemeClr val="tx1"/>
                  </a:solidFill>
                </a:endParaRPr>
              </a:p>
              <a:p>
                <a:pPr algn="ctr"/>
                <a:r>
                  <a:rPr lang="en-US" altLang="ko-KR" sz="2400" dirty="0">
                    <a:ln w="28575">
                      <a:noFill/>
                      <a:prstDash val="dash"/>
                    </a:ln>
                    <a:solidFill>
                      <a:schemeClr val="tx1"/>
                    </a:solidFill>
                  </a:rPr>
                  <a:t>Fig. 4. Measured DNL and INL (a) before and (b) after calibration</a:t>
                </a:r>
              </a:p>
              <a:p>
                <a:endParaRPr lang="en-US" altLang="ko-KR" sz="2400" dirty="0">
                  <a:ln w="28575">
                    <a:noFill/>
                    <a:prstDash val="dash"/>
                  </a:ln>
                  <a:solidFill>
                    <a:schemeClr val="tx1"/>
                  </a:solidFill>
                </a:endParaRPr>
              </a:p>
              <a:p>
                <a:endParaRPr lang="en-US" altLang="ko-KR" sz="2400" dirty="0">
                  <a:ln w="28575">
                    <a:noFill/>
                    <a:prstDash val="dash"/>
                  </a:ln>
                  <a:solidFill>
                    <a:schemeClr val="tx1"/>
                  </a:solidFill>
                </a:endParaRPr>
              </a:p>
              <a:p>
                <a:endParaRPr lang="en-US" altLang="ko-KR" sz="2400" dirty="0">
                  <a:ln w="28575">
                    <a:noFill/>
                    <a:prstDash val="dash"/>
                  </a:ln>
                  <a:solidFill>
                    <a:schemeClr val="tx1"/>
                  </a:solidFill>
                </a:endParaRPr>
              </a:p>
              <a:p>
                <a:endParaRPr lang="en-US" altLang="ko-KR" sz="2400" dirty="0">
                  <a:ln w="28575">
                    <a:noFill/>
                    <a:prstDash val="dash"/>
                  </a:ln>
                  <a:solidFill>
                    <a:schemeClr val="tx1"/>
                  </a:solidFill>
                </a:endParaRPr>
              </a:p>
              <a:p>
                <a:endParaRPr lang="en-US" altLang="ko-KR" sz="2400" dirty="0">
                  <a:ln w="28575">
                    <a:noFill/>
                    <a:prstDash val="dash"/>
                  </a:ln>
                  <a:solidFill>
                    <a:schemeClr val="tx1"/>
                  </a:solidFill>
                </a:endParaRPr>
              </a:p>
              <a:p>
                <a:pPr algn="ctr"/>
                <a:endParaRPr lang="en-US" altLang="ko-KR" sz="2400" dirty="0">
                  <a:ln w="28575">
                    <a:noFill/>
                    <a:prstDash val="dash"/>
                  </a:ln>
                  <a:solidFill>
                    <a:schemeClr val="tx1"/>
                  </a:solidFill>
                </a:endParaRPr>
              </a:p>
              <a:p>
                <a:pPr algn="ctr"/>
                <a:endParaRPr lang="en-US" altLang="ko-KR" sz="2400" dirty="0">
                  <a:ln w="28575">
                    <a:noFill/>
                    <a:prstDash val="dash"/>
                  </a:ln>
                  <a:solidFill>
                    <a:schemeClr val="tx1"/>
                  </a:solidFill>
                </a:endParaRPr>
              </a:p>
              <a:p>
                <a:pPr algn="ctr"/>
                <a:endParaRPr lang="en-US" altLang="ko-KR" sz="2400" dirty="0">
                  <a:ln w="28575">
                    <a:noFill/>
                    <a:prstDash val="dash"/>
                  </a:ln>
                  <a:solidFill>
                    <a:schemeClr val="tx1"/>
                  </a:solidFill>
                </a:endParaRPr>
              </a:p>
              <a:p>
                <a:pPr algn="ctr"/>
                <a:endParaRPr lang="en-US" altLang="ko-KR" sz="2400" dirty="0">
                  <a:ln w="28575">
                    <a:noFill/>
                    <a:prstDash val="dash"/>
                  </a:ln>
                  <a:solidFill>
                    <a:schemeClr val="tx1"/>
                  </a:solidFill>
                </a:endParaRPr>
              </a:p>
              <a:p>
                <a:pPr algn="ctr"/>
                <a:r>
                  <a:rPr lang="en-US" altLang="ko-KR" sz="2400" dirty="0">
                    <a:ln w="28575">
                      <a:noFill/>
                      <a:prstDash val="dash"/>
                    </a:ln>
                    <a:solidFill>
                      <a:schemeClr val="tx1"/>
                    </a:solidFill>
                  </a:rPr>
                  <a:t>Fig. 5. Measured FFT spectrum (a) before and (b) after calibration</a:t>
                </a:r>
              </a:p>
              <a:p>
                <a:r>
                  <a:rPr lang="en-US" altLang="ko-KR" sz="2400" dirty="0">
                    <a:ln w="28575">
                      <a:noFill/>
                      <a:prstDash val="dash"/>
                    </a:ln>
                    <a:solidFill>
                      <a:schemeClr val="tx1"/>
                    </a:solidFill>
                  </a:rPr>
                  <a:t>Fig. 4(a, b). shows static performance measured DNL and INL with and without calibration. As shown in Fig. 4(a, b), the static performance, DNL and INL using the proposed calibration technique were significantly reduced from 5.9 and 6.29 LSB to 0.54 and 0.53 LSB, respectively. Fig. 5(a, b). shows dynamic performance measured at different input frequencies with and without calibration. The proposed calibration effectively suppresses noise floor and spurs, resulting in significant improvements in dynamic performance. As can be seen in Fig. 5(b)., SNDR and SFDR at Nyquist-frequency inputs are improved to 56.41dB and 67.80dBc from 48.84dB and 62.12dB, respectively.</a:t>
                </a:r>
              </a:p>
              <a:p>
                <a:endParaRPr lang="en-US" altLang="ko-KR" sz="2400" dirty="0">
                  <a:ln w="28575">
                    <a:noFill/>
                    <a:prstDash val="dash"/>
                  </a:ln>
                  <a:solidFill>
                    <a:schemeClr val="tx1"/>
                  </a:solidFill>
                </a:endParaRPr>
              </a:p>
              <a:p>
                <a:endParaRPr lang="en-US" altLang="ko-KR" sz="2400" dirty="0">
                  <a:ln w="28575">
                    <a:noFill/>
                    <a:prstDash val="dash"/>
                  </a:ln>
                  <a:solidFill>
                    <a:schemeClr val="tx1"/>
                  </a:solidFill>
                </a:endParaRPr>
              </a:p>
              <a:p>
                <a:endParaRPr lang="en-US" altLang="ko-KR" sz="2400" dirty="0">
                  <a:ln w="28575">
                    <a:noFill/>
                    <a:prstDash val="dash"/>
                  </a:ln>
                  <a:solidFill>
                    <a:schemeClr val="tx1"/>
                  </a:solidFill>
                </a:endParaRPr>
              </a:p>
              <a:p>
                <a:endParaRPr lang="en-US" altLang="ko-KR" sz="2400" dirty="0">
                  <a:ln w="28575">
                    <a:noFill/>
                    <a:prstDash val="dash"/>
                  </a:ln>
                  <a:solidFill>
                    <a:schemeClr val="tx1"/>
                  </a:solidFill>
                </a:endParaRPr>
              </a:p>
              <a:p>
                <a:endParaRPr lang="en-US" altLang="ko-KR" sz="2400" dirty="0">
                  <a:ln w="28575">
                    <a:noFill/>
                    <a:prstDash val="dash"/>
                  </a:ln>
                  <a:solidFill>
                    <a:schemeClr val="tx1"/>
                  </a:solidFill>
                </a:endParaRPr>
              </a:p>
              <a:p>
                <a:endParaRPr lang="en-US" altLang="ko-KR" sz="2400" dirty="0">
                  <a:ln w="28575">
                    <a:noFill/>
                    <a:prstDash val="dash"/>
                  </a:ln>
                  <a:solidFill>
                    <a:schemeClr val="tx1"/>
                  </a:solidFill>
                </a:endParaRPr>
              </a:p>
              <a:p>
                <a:endParaRPr lang="en-US" altLang="ko-KR" sz="2400" dirty="0">
                  <a:ln w="28575">
                    <a:noFill/>
                    <a:prstDash val="dash"/>
                  </a:ln>
                  <a:solidFill>
                    <a:schemeClr val="tx1"/>
                  </a:solidFill>
                </a:endParaRPr>
              </a:p>
              <a:p>
                <a:r>
                  <a:rPr lang="en-US" altLang="ko-KR" sz="2400" dirty="0">
                    <a:ln w="28575">
                      <a:noFill/>
                      <a:prstDash val="dash"/>
                    </a:ln>
                    <a:solidFill>
                      <a:schemeClr val="tx1"/>
                    </a:solidFill>
                  </a:rPr>
                  <a:t>Fig. 6. Chip microphotograph and power breakdown 	                      Table II</a:t>
                </a:r>
              </a:p>
              <a:p>
                <a:endParaRPr lang="en-US" altLang="ko-KR" sz="2400" dirty="0">
                  <a:ln w="28575">
                    <a:noFill/>
                    <a:prstDash val="dash"/>
                  </a:ln>
                  <a:solidFill>
                    <a:schemeClr val="tx1"/>
                  </a:solidFill>
                </a:endParaRPr>
              </a:p>
              <a:p>
                <a:r>
                  <a:rPr lang="en-US" altLang="ko-KR" sz="2400" dirty="0">
                    <a:ln w="28575">
                      <a:noFill/>
                      <a:prstDash val="dash"/>
                    </a:ln>
                    <a:solidFill>
                      <a:schemeClr val="tx1"/>
                    </a:solidFill>
                  </a:rPr>
                  <a:t>Fig.6 presents the chip microphotograph, showing an active area of 0.0142</a:t>
                </a:r>
                <a14:m>
                  <m:oMath xmlns:m="http://schemas.openxmlformats.org/officeDocument/2006/math">
                    <m:sSup>
                      <m:sSupPr>
                        <m:ctrlPr>
                          <a:rPr lang="en-US" altLang="ko-KR" sz="2400" i="1" smtClean="0">
                            <a:ln w="28575">
                              <a:noFill/>
                              <a:prstDash val="dash"/>
                            </a:ln>
                            <a:solidFill>
                              <a:schemeClr val="tx1"/>
                            </a:solidFill>
                            <a:latin typeface="Cambria Math" panose="02040503050406030204" pitchFamily="18" charset="0"/>
                          </a:rPr>
                        </m:ctrlPr>
                      </m:sSupPr>
                      <m:e>
                        <m:r>
                          <a:rPr lang="en-US" altLang="ko-KR" sz="2400" b="0" i="1" smtClean="0">
                            <a:ln w="28575">
                              <a:noFill/>
                              <a:prstDash val="dash"/>
                            </a:ln>
                            <a:solidFill>
                              <a:schemeClr val="tx1"/>
                            </a:solidFill>
                            <a:latin typeface="Cambria Math" panose="02040503050406030204" pitchFamily="18" charset="0"/>
                          </a:rPr>
                          <m:t>𝑚𝑚</m:t>
                        </m:r>
                      </m:e>
                      <m:sup>
                        <m:r>
                          <a:rPr lang="en-US" altLang="ko-KR" sz="2400" b="0" i="1" smtClean="0">
                            <a:ln w="28575">
                              <a:noFill/>
                              <a:prstDash val="dash"/>
                            </a:ln>
                            <a:solidFill>
                              <a:schemeClr val="tx1"/>
                            </a:solidFill>
                            <a:latin typeface="Cambria Math" panose="02040503050406030204" pitchFamily="18" charset="0"/>
                          </a:rPr>
                          <m:t>2</m:t>
                        </m:r>
                      </m:sup>
                    </m:sSup>
                  </m:oMath>
                </a14:m>
                <a:r>
                  <a:rPr lang="en-US" altLang="ko-KR" sz="2400" dirty="0">
                    <a:ln w="28575">
                      <a:noFill/>
                      <a:prstDash val="dash"/>
                    </a:ln>
                    <a:solidFill>
                      <a:schemeClr val="tx1"/>
                    </a:solidFill>
                  </a:rPr>
                  <a:t>, alongside the power breakdown analysis. The additional digital circuitry, including the proposed calibration logic, accounts for 9.1% of the total area and 19.25% of the total power consumption during normal operation. Table  II shows smallest area and best </a:t>
                </a:r>
                <a:r>
                  <a:rPr lang="en-US" altLang="ko-KR" sz="2400" dirty="0" err="1">
                    <a:ln w="28575">
                      <a:noFill/>
                      <a:prstDash val="dash"/>
                    </a:ln>
                    <a:solidFill>
                      <a:schemeClr val="tx1"/>
                    </a:solidFill>
                  </a:rPr>
                  <a:t>FoM</a:t>
                </a:r>
                <a:r>
                  <a:rPr lang="en-US" altLang="ko-KR" sz="2400" dirty="0">
                    <a:ln w="28575">
                      <a:noFill/>
                      <a:prstDash val="dash"/>
                    </a:ln>
                    <a:solidFill>
                      <a:schemeClr val="tx1"/>
                    </a:solidFill>
                  </a:rPr>
                  <a:t> among prior 10-bit SAR ADCs.</a:t>
                </a:r>
              </a:p>
              <a:p>
                <a:endParaRPr lang="en-US" altLang="ko-KR" sz="2400" dirty="0">
                  <a:ln w="28575">
                    <a:noFill/>
                    <a:prstDash val="dash"/>
                  </a:ln>
                  <a:solidFill>
                    <a:schemeClr val="tx1"/>
                  </a:solidFill>
                </a:endParaRPr>
              </a:p>
              <a:p>
                <a:endParaRPr lang="en-US" altLang="ko-KR" sz="2400" dirty="0">
                  <a:ln w="28575">
                    <a:noFill/>
                    <a:prstDash val="dash"/>
                  </a:ln>
                  <a:solidFill>
                    <a:schemeClr val="tx1"/>
                  </a:solidFill>
                </a:endParaRPr>
              </a:p>
            </p:txBody>
          </p:sp>
        </mc:Choice>
        <mc:Fallback>
          <p:sp>
            <p:nvSpPr>
              <p:cNvPr id="41" name="모서리가 둥근 직사각형 5">
                <a:extLst>
                  <a:ext uri="{FF2B5EF4-FFF2-40B4-BE49-F238E27FC236}">
                    <a16:creationId xmlns:a16="http://schemas.microsoft.com/office/drawing/2014/main" id="{7C5EA6BC-3F2A-6C2C-02B0-58FF774006BA}"/>
                  </a:ext>
                </a:extLst>
              </p:cNvPr>
              <p:cNvSpPr>
                <a:spLocks noRot="1" noChangeAspect="1" noMove="1" noResize="1" noEditPoints="1" noAdjustHandles="1" noChangeArrowheads="1" noChangeShapeType="1" noTextEdit="1"/>
              </p:cNvSpPr>
              <p:nvPr/>
            </p:nvSpPr>
            <p:spPr>
              <a:xfrm>
                <a:off x="15596393" y="17664804"/>
                <a:ext cx="12191205" cy="16993868"/>
              </a:xfrm>
              <a:prstGeom prst="roundRect">
                <a:avLst/>
              </a:prstGeom>
              <a:blipFill>
                <a:blip r:embed="rId3"/>
                <a:stretch>
                  <a:fillRect t="-825"/>
                </a:stretch>
              </a:blipFill>
              <a:ln>
                <a:solidFill>
                  <a:schemeClr val="tx1"/>
                </a:solidFill>
                <a:prstDash val="dash"/>
              </a:ln>
            </p:spPr>
            <p:txBody>
              <a:bodyPr/>
              <a:lstStyle/>
              <a:p>
                <a:r>
                  <a:rPr lang="ko-KR" altLang="en-US">
                    <a:noFill/>
                  </a:rPr>
                  <a:t> </a:t>
                </a:r>
              </a:p>
            </p:txBody>
          </p:sp>
        </mc:Fallback>
      </mc:AlternateContent>
      <p:sp>
        <p:nvSpPr>
          <p:cNvPr id="10" name="모서리가 둥근 직사각형 5">
            <a:extLst>
              <a:ext uri="{FF2B5EF4-FFF2-40B4-BE49-F238E27FC236}">
                <a16:creationId xmlns:a16="http://schemas.microsoft.com/office/drawing/2014/main" id="{4069835B-2B32-F740-80BC-50B51FBF57C5}"/>
              </a:ext>
            </a:extLst>
          </p:cNvPr>
          <p:cNvSpPr/>
          <p:nvPr/>
        </p:nvSpPr>
        <p:spPr>
          <a:xfrm>
            <a:off x="2946401" y="15477469"/>
            <a:ext cx="12191205" cy="25252174"/>
          </a:xfrm>
          <a:prstGeom prst="round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3600" b="1" dirty="0">
                <a:ln w="28575">
                  <a:noFill/>
                  <a:prstDash val="dash"/>
                </a:ln>
                <a:solidFill>
                  <a:schemeClr val="tx1"/>
                </a:solidFill>
              </a:rPr>
              <a:t>Proposed TI SAR ADC with WD</a:t>
            </a:r>
            <a:endParaRPr lang="en-US" altLang="ko-KR" sz="2400" dirty="0">
              <a:ln w="28575">
                <a:noFill/>
                <a:prstDash val="dash"/>
              </a:ln>
              <a:solidFill>
                <a:schemeClr val="tx1"/>
              </a:solidFill>
            </a:endParaRPr>
          </a:p>
          <a:p>
            <a:endParaRPr lang="en-US" altLang="ko-KR" sz="2400" dirty="0">
              <a:ln w="28575">
                <a:noFill/>
                <a:prstDash val="dash"/>
              </a:ln>
              <a:solidFill>
                <a:schemeClr val="tx1"/>
              </a:solidFill>
            </a:endParaRPr>
          </a:p>
          <a:p>
            <a:endParaRPr lang="en-US" altLang="ko-KR" sz="2400" dirty="0">
              <a:ln w="28575">
                <a:noFill/>
                <a:prstDash val="dash"/>
              </a:ln>
              <a:solidFill>
                <a:schemeClr val="tx1"/>
              </a:solidFill>
            </a:endParaRPr>
          </a:p>
          <a:p>
            <a:endParaRPr lang="en-US" altLang="ko-KR" sz="2400" dirty="0">
              <a:ln w="28575">
                <a:noFill/>
                <a:prstDash val="dash"/>
              </a:ln>
              <a:solidFill>
                <a:schemeClr val="tx1"/>
              </a:solidFill>
            </a:endParaRPr>
          </a:p>
          <a:p>
            <a:endParaRPr lang="en-US" altLang="ko-KR" sz="2400" dirty="0">
              <a:ln w="28575">
                <a:noFill/>
                <a:prstDash val="dash"/>
              </a:ln>
              <a:solidFill>
                <a:schemeClr val="tx1"/>
              </a:solidFill>
            </a:endParaRPr>
          </a:p>
          <a:p>
            <a:endParaRPr lang="en-US" altLang="ko-KR" sz="2400" dirty="0">
              <a:ln w="28575">
                <a:noFill/>
                <a:prstDash val="dash"/>
              </a:ln>
              <a:solidFill>
                <a:schemeClr val="tx1"/>
              </a:solidFill>
            </a:endParaRPr>
          </a:p>
          <a:p>
            <a:endParaRPr lang="en-US" altLang="ko-KR" sz="2400" dirty="0">
              <a:ln w="28575">
                <a:noFill/>
                <a:prstDash val="dash"/>
              </a:ln>
              <a:solidFill>
                <a:schemeClr val="tx1"/>
              </a:solidFill>
            </a:endParaRPr>
          </a:p>
          <a:p>
            <a:endParaRPr lang="en-US" altLang="ko-KR" sz="2400" dirty="0">
              <a:ln w="28575">
                <a:noFill/>
                <a:prstDash val="dash"/>
              </a:ln>
              <a:solidFill>
                <a:schemeClr val="tx1"/>
              </a:solidFill>
            </a:endParaRPr>
          </a:p>
          <a:p>
            <a:endParaRPr lang="en-US" altLang="ko-KR" sz="2400" dirty="0">
              <a:ln w="28575">
                <a:noFill/>
                <a:prstDash val="dash"/>
              </a:ln>
              <a:solidFill>
                <a:schemeClr val="tx1"/>
              </a:solidFill>
            </a:endParaRPr>
          </a:p>
          <a:p>
            <a:endParaRPr lang="en-US" altLang="ko-KR" sz="2400" dirty="0">
              <a:ln w="28575">
                <a:noFill/>
                <a:prstDash val="dash"/>
              </a:ln>
              <a:solidFill>
                <a:schemeClr val="tx1"/>
              </a:solidFill>
            </a:endParaRPr>
          </a:p>
          <a:p>
            <a:pPr algn="ctr"/>
            <a:endParaRPr lang="en-US" altLang="ko-KR" sz="2400" dirty="0">
              <a:ln w="28575">
                <a:noFill/>
                <a:prstDash val="dash"/>
              </a:ln>
              <a:solidFill>
                <a:schemeClr val="tx1"/>
              </a:solidFill>
            </a:endParaRPr>
          </a:p>
          <a:p>
            <a:pPr algn="ctr"/>
            <a:endParaRPr lang="en-US" altLang="ko-KR" sz="2400" dirty="0">
              <a:ln w="28575">
                <a:noFill/>
                <a:prstDash val="dash"/>
              </a:ln>
              <a:solidFill>
                <a:schemeClr val="tx1"/>
              </a:solidFill>
            </a:endParaRPr>
          </a:p>
          <a:p>
            <a:pPr algn="ctr"/>
            <a:endParaRPr lang="en-US" altLang="ko-KR" sz="2400" dirty="0">
              <a:ln w="28575">
                <a:noFill/>
                <a:prstDash val="dash"/>
              </a:ln>
              <a:solidFill>
                <a:schemeClr val="tx1"/>
              </a:solidFill>
            </a:endParaRPr>
          </a:p>
          <a:p>
            <a:pPr algn="ctr"/>
            <a:r>
              <a:rPr lang="en-US" altLang="ko-KR" sz="2400" dirty="0">
                <a:ln w="28575">
                  <a:noFill/>
                  <a:prstDash val="dash"/>
                </a:ln>
                <a:solidFill>
                  <a:schemeClr val="tx1"/>
                </a:solidFill>
              </a:rPr>
              <a:t>    </a:t>
            </a:r>
          </a:p>
          <a:p>
            <a:pPr algn="ctr"/>
            <a:endParaRPr lang="en-US" altLang="ko-KR" sz="2400" dirty="0">
              <a:ln w="28575">
                <a:noFill/>
                <a:prstDash val="dash"/>
              </a:ln>
              <a:solidFill>
                <a:schemeClr val="tx1"/>
              </a:solidFill>
            </a:endParaRPr>
          </a:p>
          <a:p>
            <a:pPr algn="ctr"/>
            <a:endParaRPr lang="en-US" altLang="ko-KR" sz="2400" dirty="0">
              <a:ln w="28575">
                <a:noFill/>
                <a:prstDash val="dash"/>
              </a:ln>
              <a:solidFill>
                <a:schemeClr val="tx1"/>
              </a:solidFill>
            </a:endParaRPr>
          </a:p>
          <a:p>
            <a:pPr algn="ctr"/>
            <a:endParaRPr lang="en-US" altLang="ko-KR" sz="2400" dirty="0">
              <a:ln w="28575">
                <a:noFill/>
                <a:prstDash val="dash"/>
              </a:ln>
              <a:solidFill>
                <a:schemeClr val="tx1"/>
              </a:solidFill>
            </a:endParaRPr>
          </a:p>
          <a:p>
            <a:pPr algn="just"/>
            <a:r>
              <a:rPr lang="en-US" altLang="ko-KR" sz="2400" dirty="0">
                <a:ln w="28575">
                  <a:noFill/>
                  <a:prstDash val="dash"/>
                </a:ln>
                <a:solidFill>
                  <a:schemeClr val="tx1"/>
                </a:solidFill>
              </a:rPr>
              <a:t>                               (a)		             (b)</a:t>
            </a:r>
          </a:p>
          <a:p>
            <a:pPr algn="ctr"/>
            <a:endParaRPr lang="en-US" altLang="ko-KR" sz="2400" dirty="0">
              <a:ln w="28575">
                <a:noFill/>
                <a:prstDash val="dash"/>
              </a:ln>
              <a:solidFill>
                <a:schemeClr val="tx1"/>
              </a:solidFill>
            </a:endParaRPr>
          </a:p>
          <a:p>
            <a:pPr algn="ctr"/>
            <a:r>
              <a:rPr lang="en-US" altLang="ko-KR" sz="2400" dirty="0">
                <a:ln w="28575">
                  <a:noFill/>
                  <a:prstDash val="dash"/>
                </a:ln>
                <a:solidFill>
                  <a:schemeClr val="tx1"/>
                </a:solidFill>
              </a:rPr>
              <a:t>Fig. 1. (a) Architecture and timing diagrams proposed 2-then-1b/cycle</a:t>
            </a:r>
          </a:p>
          <a:p>
            <a:pPr algn="ctr"/>
            <a:r>
              <a:rPr lang="en-US" altLang="ko-KR" sz="2400" dirty="0">
                <a:ln w="28575">
                  <a:noFill/>
                  <a:prstDash val="dash"/>
                </a:ln>
                <a:solidFill>
                  <a:schemeClr val="tx1"/>
                </a:solidFill>
              </a:rPr>
              <a:t>(b) Concept of 2b/cycle using comparator delay</a:t>
            </a:r>
          </a:p>
          <a:p>
            <a:endParaRPr lang="en-US" altLang="ko-KR" sz="2400" dirty="0">
              <a:ln w="28575">
                <a:noFill/>
                <a:prstDash val="dash"/>
              </a:ln>
              <a:solidFill>
                <a:schemeClr val="tx1"/>
              </a:solidFill>
            </a:endParaRPr>
          </a:p>
          <a:p>
            <a:r>
              <a:rPr lang="en-US" altLang="ko-KR" sz="2400" dirty="0">
                <a:ln w="28575">
                  <a:noFill/>
                  <a:prstDash val="dash"/>
                </a:ln>
                <a:solidFill>
                  <a:schemeClr val="tx1"/>
                </a:solidFill>
              </a:rPr>
              <a:t>Fig. 1(a) shows the proposed 2-then-1b/cycle SAR ADC, which improves conversion speed while reducing the area and power overhead of conventional 2b/cycle architectures. Unlike conventional 2b/cycle SAR ADCs that require additional analog blocks such as extra comparators and C-DACs, the proposed architecture performs 2b/cycle conversion for the higher-order bits using a digital time-domain reference (T-REF) and a time comparator, significantly reducing hardware complexity. For the remaining lower-order bits, a dual-mode comparator with an acceleration mode is employed to shorten comparison delay and enhance conversion speed. As a result, the proposed architecture achieves high-speed and energy-efficient operation with minimal analog overhead.</a:t>
            </a:r>
          </a:p>
          <a:p>
            <a:endParaRPr lang="en-US" altLang="ko-KR" sz="2400" dirty="0">
              <a:ln w="28575">
                <a:noFill/>
                <a:prstDash val="dash"/>
              </a:ln>
              <a:solidFill>
                <a:schemeClr val="tx1"/>
              </a:solidFill>
            </a:endParaRPr>
          </a:p>
          <a:p>
            <a:endParaRPr lang="en-US" altLang="ko-KR" sz="2400" dirty="0">
              <a:ln w="28575">
                <a:noFill/>
                <a:prstDash val="dash"/>
              </a:ln>
              <a:solidFill>
                <a:schemeClr val="tx1"/>
              </a:solidFill>
            </a:endParaRPr>
          </a:p>
          <a:p>
            <a:endParaRPr lang="en-US" altLang="ko-KR" sz="2400" dirty="0">
              <a:ln w="28575">
                <a:noFill/>
                <a:prstDash val="dash"/>
              </a:ln>
              <a:solidFill>
                <a:schemeClr val="tx1"/>
              </a:solidFill>
            </a:endParaRPr>
          </a:p>
          <a:p>
            <a:endParaRPr lang="en-US" altLang="ko-KR" sz="2400" dirty="0">
              <a:ln w="28575">
                <a:noFill/>
                <a:prstDash val="dash"/>
              </a:ln>
              <a:solidFill>
                <a:schemeClr val="tx1"/>
              </a:solidFill>
            </a:endParaRPr>
          </a:p>
          <a:p>
            <a:endParaRPr lang="en-US" altLang="ko-KR" sz="2400" dirty="0">
              <a:ln w="28575">
                <a:noFill/>
                <a:prstDash val="dash"/>
              </a:ln>
              <a:solidFill>
                <a:schemeClr val="tx1"/>
              </a:solidFill>
            </a:endParaRPr>
          </a:p>
          <a:p>
            <a:endParaRPr lang="en-US" altLang="ko-KR" sz="2400" dirty="0">
              <a:ln w="28575">
                <a:noFill/>
                <a:prstDash val="dash"/>
              </a:ln>
              <a:solidFill>
                <a:schemeClr val="tx1"/>
              </a:solidFill>
            </a:endParaRPr>
          </a:p>
          <a:p>
            <a:endParaRPr lang="en-US" altLang="ko-KR" sz="2400" dirty="0">
              <a:ln w="28575">
                <a:noFill/>
                <a:prstDash val="dash"/>
              </a:ln>
              <a:solidFill>
                <a:schemeClr val="tx1"/>
              </a:solidFill>
            </a:endParaRPr>
          </a:p>
          <a:p>
            <a:endParaRPr lang="en-US" altLang="ko-KR" sz="2400" dirty="0">
              <a:ln w="28575">
                <a:noFill/>
                <a:prstDash val="dash"/>
              </a:ln>
              <a:solidFill>
                <a:schemeClr val="tx1"/>
              </a:solidFill>
            </a:endParaRPr>
          </a:p>
          <a:p>
            <a:endParaRPr lang="en-US" altLang="ko-KR" sz="2400" dirty="0">
              <a:ln w="28575">
                <a:noFill/>
                <a:prstDash val="dash"/>
              </a:ln>
              <a:solidFill>
                <a:schemeClr val="tx1"/>
              </a:solidFill>
            </a:endParaRPr>
          </a:p>
          <a:p>
            <a:pPr algn="ctr"/>
            <a:endParaRPr lang="en-US" altLang="ko-KR" sz="2400" dirty="0">
              <a:ln w="28575">
                <a:noFill/>
                <a:prstDash val="dash"/>
              </a:ln>
              <a:solidFill>
                <a:schemeClr val="tx1"/>
              </a:solidFill>
            </a:endParaRPr>
          </a:p>
          <a:p>
            <a:pPr algn="ctr"/>
            <a:endParaRPr lang="en-US" altLang="ko-KR" sz="2400" dirty="0">
              <a:ln w="28575">
                <a:noFill/>
                <a:prstDash val="dash"/>
              </a:ln>
              <a:solidFill>
                <a:schemeClr val="tx1"/>
              </a:solidFill>
            </a:endParaRPr>
          </a:p>
          <a:p>
            <a:pPr algn="ctr"/>
            <a:endParaRPr lang="en-US" altLang="ko-KR" sz="2400" dirty="0">
              <a:ln w="28575">
                <a:noFill/>
                <a:prstDash val="dash"/>
              </a:ln>
              <a:solidFill>
                <a:schemeClr val="tx1"/>
              </a:solidFill>
            </a:endParaRPr>
          </a:p>
          <a:p>
            <a:pPr algn="ctr"/>
            <a:endParaRPr lang="en-US" altLang="ko-KR" sz="2400" dirty="0">
              <a:ln w="28575">
                <a:noFill/>
                <a:prstDash val="dash"/>
              </a:ln>
              <a:solidFill>
                <a:schemeClr val="tx1"/>
              </a:solidFill>
            </a:endParaRPr>
          </a:p>
          <a:p>
            <a:pPr algn="ctr"/>
            <a:endParaRPr lang="en-US" altLang="ko-KR" sz="2400" dirty="0">
              <a:ln w="28575">
                <a:noFill/>
                <a:prstDash val="dash"/>
              </a:ln>
              <a:solidFill>
                <a:schemeClr val="tx1"/>
              </a:solidFill>
            </a:endParaRPr>
          </a:p>
          <a:p>
            <a:pPr algn="ctr"/>
            <a:endParaRPr lang="en-US" altLang="ko-KR" sz="2400" dirty="0">
              <a:ln w="28575">
                <a:noFill/>
                <a:prstDash val="dash"/>
              </a:ln>
              <a:solidFill>
                <a:schemeClr val="tx1"/>
              </a:solidFill>
            </a:endParaRPr>
          </a:p>
          <a:p>
            <a:pPr algn="just"/>
            <a:r>
              <a:rPr lang="en-US" altLang="ko-KR" sz="2400" dirty="0">
                <a:ln w="28575">
                  <a:noFill/>
                  <a:prstDash val="dash"/>
                </a:ln>
                <a:solidFill>
                  <a:schemeClr val="tx1"/>
                </a:solidFill>
              </a:rPr>
              <a:t>                                 Fig.2                                                                       Table I</a:t>
            </a:r>
          </a:p>
          <a:p>
            <a:pPr algn="ctr"/>
            <a:endParaRPr lang="en-US" altLang="ko-KR" sz="2400" dirty="0">
              <a:ln w="28575">
                <a:noFill/>
                <a:prstDash val="dash"/>
              </a:ln>
              <a:solidFill>
                <a:schemeClr val="tx1"/>
              </a:solidFill>
            </a:endParaRPr>
          </a:p>
          <a:p>
            <a:pPr algn="ctr"/>
            <a:r>
              <a:rPr lang="en-US" altLang="ko-KR" sz="2400" dirty="0">
                <a:ln w="28575">
                  <a:noFill/>
                  <a:prstDash val="dash"/>
                </a:ln>
                <a:solidFill>
                  <a:schemeClr val="tx1"/>
                </a:solidFill>
              </a:rPr>
              <a:t>Fig. 2. Background window width control for window detector</a:t>
            </a:r>
          </a:p>
          <a:p>
            <a:pPr algn="ctr"/>
            <a:r>
              <a:rPr lang="en-US" altLang="ko-KR" sz="2400" dirty="0">
                <a:ln w="28575">
                  <a:noFill/>
                  <a:prstDash val="dash"/>
                </a:ln>
                <a:solidFill>
                  <a:schemeClr val="tx1"/>
                </a:solidFill>
              </a:rPr>
              <a:t>Table I. Summary of conversion at different phase</a:t>
            </a:r>
          </a:p>
          <a:p>
            <a:endParaRPr lang="en-US" altLang="ko-KR" sz="2400" dirty="0">
              <a:ln w="28575">
                <a:noFill/>
                <a:prstDash val="dash"/>
              </a:ln>
              <a:solidFill>
                <a:schemeClr val="tx1"/>
              </a:solidFill>
            </a:endParaRPr>
          </a:p>
          <a:p>
            <a:r>
              <a:rPr lang="en-US" altLang="ko-KR" sz="2400" dirty="0">
                <a:ln w="28575">
                  <a:noFill/>
                  <a:prstDash val="dash"/>
                </a:ln>
                <a:solidFill>
                  <a:schemeClr val="tx1"/>
                </a:solidFill>
              </a:rPr>
              <a:t>The proposed architecture partitions the conversion sequence into 2b/cycle and 1b/cycle regions, applying 2b/cycle to the first three cycles and 1b/cycle to the remaining five cycles for an efficient speed-overhead tradeoff. Fig. 2. shows the reduction in conversion time achieved by the proposed 2-then-1b/cycle scheme(red) relative to the conventional 1b/cycle mode(black). The higher-order bit region operating in 2b/cycle mode(dashed green)-calculated as half the sum of the conventional 1b/cycle conversion time and the 2b/cycle logic delay-and the lower-order bit region utilizing 1b/cycle conversion with the comparator acceleration mode(dashed blue). A 1-bit redundancy scheme is introduced to tolerate TREF variations, and the redundant 11-bit output is converted into a binary-weighted 10-bit code through digital error correction logic. Table I details the weights, redundancy ranges, comparison domains, and conversion methodologies for each successive cycle. </a:t>
            </a:r>
          </a:p>
          <a:p>
            <a:endParaRPr lang="en-US" altLang="ko-KR" sz="2400" dirty="0">
              <a:ln w="28575">
                <a:noFill/>
                <a:prstDash val="dash"/>
              </a:ln>
              <a:solidFill>
                <a:schemeClr val="tx1"/>
              </a:solidFill>
            </a:endParaRPr>
          </a:p>
        </p:txBody>
      </p:sp>
      <p:pic>
        <p:nvPicPr>
          <p:cNvPr id="8" name="그림 7">
            <a:extLst>
              <a:ext uri="{FF2B5EF4-FFF2-40B4-BE49-F238E27FC236}">
                <a16:creationId xmlns:a16="http://schemas.microsoft.com/office/drawing/2014/main" id="{EE9CEA91-1F52-49AC-883B-C0E3BB1DDD37}"/>
              </a:ext>
            </a:extLst>
          </p:cNvPr>
          <p:cNvPicPr>
            <a:picLocks noChangeAspect="1"/>
          </p:cNvPicPr>
          <p:nvPr/>
        </p:nvPicPr>
        <p:blipFill>
          <a:blip r:embed="rId4"/>
          <a:stretch>
            <a:fillRect/>
          </a:stretch>
        </p:blipFill>
        <p:spPr>
          <a:xfrm>
            <a:off x="18827216" y="18364187"/>
            <a:ext cx="5693763" cy="3201575"/>
          </a:xfrm>
          <a:prstGeom prst="rect">
            <a:avLst/>
          </a:prstGeom>
        </p:spPr>
      </p:pic>
      <p:pic>
        <p:nvPicPr>
          <p:cNvPr id="15" name="그림 14">
            <a:extLst>
              <a:ext uri="{FF2B5EF4-FFF2-40B4-BE49-F238E27FC236}">
                <a16:creationId xmlns:a16="http://schemas.microsoft.com/office/drawing/2014/main" id="{BCFA1CC8-664D-453B-A210-68DBB1E97A5E}"/>
              </a:ext>
            </a:extLst>
          </p:cNvPr>
          <p:cNvPicPr>
            <a:picLocks noChangeAspect="1"/>
          </p:cNvPicPr>
          <p:nvPr/>
        </p:nvPicPr>
        <p:blipFill>
          <a:blip r:embed="rId5"/>
          <a:stretch>
            <a:fillRect/>
          </a:stretch>
        </p:blipFill>
        <p:spPr>
          <a:xfrm>
            <a:off x="18827216" y="22057888"/>
            <a:ext cx="6034361" cy="3153880"/>
          </a:xfrm>
          <a:prstGeom prst="rect">
            <a:avLst/>
          </a:prstGeom>
        </p:spPr>
      </p:pic>
      <p:pic>
        <p:nvPicPr>
          <p:cNvPr id="17" name="그림 16">
            <a:extLst>
              <a:ext uri="{FF2B5EF4-FFF2-40B4-BE49-F238E27FC236}">
                <a16:creationId xmlns:a16="http://schemas.microsoft.com/office/drawing/2014/main" id="{89E0F91D-6267-4917-B14B-B7E64EC450A1}"/>
              </a:ext>
            </a:extLst>
          </p:cNvPr>
          <p:cNvPicPr>
            <a:picLocks noChangeAspect="1"/>
          </p:cNvPicPr>
          <p:nvPr/>
        </p:nvPicPr>
        <p:blipFill>
          <a:blip r:embed="rId6"/>
          <a:stretch>
            <a:fillRect/>
          </a:stretch>
        </p:blipFill>
        <p:spPr>
          <a:xfrm>
            <a:off x="16389547" y="29121298"/>
            <a:ext cx="6024011" cy="2025225"/>
          </a:xfrm>
          <a:prstGeom prst="rect">
            <a:avLst/>
          </a:prstGeom>
        </p:spPr>
      </p:pic>
      <p:pic>
        <p:nvPicPr>
          <p:cNvPr id="21" name="그림 20">
            <a:extLst>
              <a:ext uri="{FF2B5EF4-FFF2-40B4-BE49-F238E27FC236}">
                <a16:creationId xmlns:a16="http://schemas.microsoft.com/office/drawing/2014/main" id="{ED7F197F-084C-4777-A45B-C79BC9B52730}"/>
              </a:ext>
            </a:extLst>
          </p:cNvPr>
          <p:cNvPicPr>
            <a:picLocks noChangeAspect="1"/>
          </p:cNvPicPr>
          <p:nvPr/>
        </p:nvPicPr>
        <p:blipFill>
          <a:blip r:embed="rId7"/>
          <a:stretch>
            <a:fillRect/>
          </a:stretch>
        </p:blipFill>
        <p:spPr>
          <a:xfrm>
            <a:off x="3059559" y="17239465"/>
            <a:ext cx="5790720" cy="4899839"/>
          </a:xfrm>
          <a:prstGeom prst="rect">
            <a:avLst/>
          </a:prstGeom>
        </p:spPr>
      </p:pic>
      <p:pic>
        <p:nvPicPr>
          <p:cNvPr id="23" name="그림 22">
            <a:extLst>
              <a:ext uri="{FF2B5EF4-FFF2-40B4-BE49-F238E27FC236}">
                <a16:creationId xmlns:a16="http://schemas.microsoft.com/office/drawing/2014/main" id="{8D26391F-29AF-400D-A970-90E1A8BC3075}"/>
              </a:ext>
            </a:extLst>
          </p:cNvPr>
          <p:cNvPicPr>
            <a:picLocks noChangeAspect="1"/>
          </p:cNvPicPr>
          <p:nvPr/>
        </p:nvPicPr>
        <p:blipFill>
          <a:blip r:embed="rId8"/>
          <a:stretch>
            <a:fillRect/>
          </a:stretch>
        </p:blipFill>
        <p:spPr>
          <a:xfrm>
            <a:off x="3002409" y="28535549"/>
            <a:ext cx="6321864" cy="4260386"/>
          </a:xfrm>
          <a:prstGeom prst="rect">
            <a:avLst/>
          </a:prstGeom>
        </p:spPr>
      </p:pic>
      <p:pic>
        <p:nvPicPr>
          <p:cNvPr id="25" name="그림 24">
            <a:extLst>
              <a:ext uri="{FF2B5EF4-FFF2-40B4-BE49-F238E27FC236}">
                <a16:creationId xmlns:a16="http://schemas.microsoft.com/office/drawing/2014/main" id="{EC1EF11E-42F4-4FC5-98D8-F5A44D4A29F4}"/>
              </a:ext>
            </a:extLst>
          </p:cNvPr>
          <p:cNvPicPr>
            <a:picLocks noChangeAspect="1"/>
          </p:cNvPicPr>
          <p:nvPr/>
        </p:nvPicPr>
        <p:blipFill>
          <a:blip r:embed="rId9"/>
          <a:stretch>
            <a:fillRect/>
          </a:stretch>
        </p:blipFill>
        <p:spPr>
          <a:xfrm>
            <a:off x="8517300" y="18558894"/>
            <a:ext cx="6620306" cy="3068215"/>
          </a:xfrm>
          <a:prstGeom prst="rect">
            <a:avLst/>
          </a:prstGeom>
        </p:spPr>
      </p:pic>
      <p:pic>
        <p:nvPicPr>
          <p:cNvPr id="27" name="그림 26">
            <a:extLst>
              <a:ext uri="{FF2B5EF4-FFF2-40B4-BE49-F238E27FC236}">
                <a16:creationId xmlns:a16="http://schemas.microsoft.com/office/drawing/2014/main" id="{D4097603-E9E7-4EFA-BE1B-BDD201E72752}"/>
              </a:ext>
            </a:extLst>
          </p:cNvPr>
          <p:cNvPicPr>
            <a:picLocks noChangeAspect="1"/>
          </p:cNvPicPr>
          <p:nvPr/>
        </p:nvPicPr>
        <p:blipFill>
          <a:blip r:embed="rId10"/>
          <a:stretch>
            <a:fillRect/>
          </a:stretch>
        </p:blipFill>
        <p:spPr>
          <a:xfrm>
            <a:off x="8850279" y="27928331"/>
            <a:ext cx="6268276" cy="5058933"/>
          </a:xfrm>
          <a:prstGeom prst="rect">
            <a:avLst/>
          </a:prstGeom>
        </p:spPr>
      </p:pic>
      <p:pic>
        <p:nvPicPr>
          <p:cNvPr id="3" name="그림 2">
            <a:extLst>
              <a:ext uri="{FF2B5EF4-FFF2-40B4-BE49-F238E27FC236}">
                <a16:creationId xmlns:a16="http://schemas.microsoft.com/office/drawing/2014/main" id="{15DA00A6-31E0-45DD-A5D4-3D3EC64ED44F}"/>
              </a:ext>
            </a:extLst>
          </p:cNvPr>
          <p:cNvPicPr>
            <a:picLocks noChangeAspect="1"/>
          </p:cNvPicPr>
          <p:nvPr/>
        </p:nvPicPr>
        <p:blipFill>
          <a:blip r:embed="rId11"/>
          <a:stretch>
            <a:fillRect/>
          </a:stretch>
        </p:blipFill>
        <p:spPr>
          <a:xfrm>
            <a:off x="25713082" y="6327286"/>
            <a:ext cx="1362641" cy="1362641"/>
          </a:xfrm>
          <a:prstGeom prst="rect">
            <a:avLst/>
          </a:prstGeom>
        </p:spPr>
      </p:pic>
      <p:pic>
        <p:nvPicPr>
          <p:cNvPr id="20" name="그림 19">
            <a:extLst>
              <a:ext uri="{FF2B5EF4-FFF2-40B4-BE49-F238E27FC236}">
                <a16:creationId xmlns:a16="http://schemas.microsoft.com/office/drawing/2014/main" id="{0D67B387-FC28-4991-BE00-2BAF9AA6EBDB}"/>
              </a:ext>
            </a:extLst>
          </p:cNvPr>
          <p:cNvPicPr>
            <a:picLocks noChangeAspect="1"/>
          </p:cNvPicPr>
          <p:nvPr/>
        </p:nvPicPr>
        <p:blipFill>
          <a:blip r:embed="rId12"/>
          <a:stretch>
            <a:fillRect/>
          </a:stretch>
        </p:blipFill>
        <p:spPr>
          <a:xfrm>
            <a:off x="23206711" y="28413598"/>
            <a:ext cx="4414053" cy="2942702"/>
          </a:xfrm>
          <a:prstGeom prst="rect">
            <a:avLst/>
          </a:prstGeom>
        </p:spPr>
      </p:pic>
    </p:spTree>
    <p:extLst>
      <p:ext uri="{BB962C8B-B14F-4D97-AF65-F5344CB8AC3E}">
        <p14:creationId xmlns:p14="http://schemas.microsoft.com/office/powerpoint/2010/main" val="612776008"/>
      </p:ext>
    </p:extLst>
  </p:cSld>
  <p:clrMapOvr>
    <a:masterClrMapping/>
  </p:clrMapOvr>
</p:sld>
</file>

<file path=ppt/theme/theme1.xml><?xml version="1.0" encoding="utf-8"?>
<a:theme xmlns:a="http://schemas.openxmlformats.org/drawingml/2006/main" name="Office 테마">
  <a:themeElements>
    <a:clrScheme name="Office 테마">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테마">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테마">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12310</TotalTime>
  <Words>1139</Words>
  <Application>Microsoft Office PowerPoint</Application>
  <PresentationFormat>사용자 지정</PresentationFormat>
  <Paragraphs>106</Paragraphs>
  <Slides>1</Slides>
  <Notes>0</Notes>
  <HiddenSlides>0</HiddenSlides>
  <MMClips>0</MMClips>
  <ScaleCrop>false</ScaleCrop>
  <HeadingPairs>
    <vt:vector size="6" baseType="variant">
      <vt:variant>
        <vt:lpstr>사용한 글꼴</vt:lpstr>
      </vt:variant>
      <vt:variant>
        <vt:i4>5</vt:i4>
      </vt:variant>
      <vt:variant>
        <vt:lpstr>테마</vt:lpstr>
      </vt:variant>
      <vt:variant>
        <vt:i4>1</vt:i4>
      </vt:variant>
      <vt:variant>
        <vt:lpstr>슬라이드 제목</vt:lpstr>
      </vt:variant>
      <vt:variant>
        <vt:i4>1</vt:i4>
      </vt:variant>
    </vt:vector>
  </HeadingPairs>
  <TitlesOfParts>
    <vt:vector size="7" baseType="lpstr">
      <vt:lpstr>맑은 고딕</vt:lpstr>
      <vt:lpstr>Arial</vt:lpstr>
      <vt:lpstr>Calibri</vt:lpstr>
      <vt:lpstr>Calibri Light</vt:lpstr>
      <vt:lpstr>Cambria Math</vt:lpstr>
      <vt:lpstr>Office 테마</vt:lpstr>
      <vt:lpstr>PowerPoint 프레젠테이션</vt:lpstr>
    </vt:vector>
  </TitlesOfParts>
  <Company>Microsoft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프레젠테이션</dc:title>
  <dc:creator>Registered User</dc:creator>
  <cp:lastModifiedBy>길남수</cp:lastModifiedBy>
  <cp:revision>54</cp:revision>
  <dcterms:created xsi:type="dcterms:W3CDTF">2018-03-08T06:02:33Z</dcterms:created>
  <dcterms:modified xsi:type="dcterms:W3CDTF">2026-06-22T11:33:32Z</dcterms:modified>
</cp:coreProperties>
</file>