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 varScale="1">
        <p:scale>
          <a:sx n="17" d="100"/>
          <a:sy n="17" d="100"/>
        </p:scale>
        <p:origin x="226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림 32" descr="스크린샷, 사각형, 직사각형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E67D4E8-9F86-D505-2692-7E61886B3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0040" y="18710455"/>
            <a:ext cx="7616288" cy="5539439"/>
          </a:xfrm>
          <a:prstGeom prst="rect">
            <a:avLst/>
          </a:prstGeom>
        </p:spPr>
      </p:pic>
      <p:grpSp>
        <p:nvGrpSpPr>
          <p:cNvPr id="74" name="그룹 73">
            <a:extLst>
              <a:ext uri="{FF2B5EF4-FFF2-40B4-BE49-F238E27FC236}">
                <a16:creationId xmlns:a16="http://schemas.microsoft.com/office/drawing/2014/main" id="{5A5CDA55-3E38-48D3-D208-881BDBAEB24A}"/>
              </a:ext>
            </a:extLst>
          </p:cNvPr>
          <p:cNvGrpSpPr/>
          <p:nvPr/>
        </p:nvGrpSpPr>
        <p:grpSpPr>
          <a:xfrm>
            <a:off x="16391982" y="18901799"/>
            <a:ext cx="6539222" cy="4807475"/>
            <a:chOff x="2718290" y="999065"/>
            <a:chExt cx="3291140" cy="2536862"/>
          </a:xfrm>
        </p:grpSpPr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5371B284-08E1-59BB-90CF-48E09169DEA6}"/>
                </a:ext>
              </a:extLst>
            </p:cNvPr>
            <p:cNvGrpSpPr/>
            <p:nvPr/>
          </p:nvGrpSpPr>
          <p:grpSpPr>
            <a:xfrm>
              <a:off x="2718290" y="1808968"/>
              <a:ext cx="3291140" cy="1726959"/>
              <a:chOff x="756959" y="4114725"/>
              <a:chExt cx="3291140" cy="1726959"/>
            </a:xfrm>
          </p:grpSpPr>
          <p:grpSp>
            <p:nvGrpSpPr>
              <p:cNvPr id="77" name="그룹 76">
                <a:extLst>
                  <a:ext uri="{FF2B5EF4-FFF2-40B4-BE49-F238E27FC236}">
                    <a16:creationId xmlns:a16="http://schemas.microsoft.com/office/drawing/2014/main" id="{0A3B84F5-53E1-B69D-6B7A-0EF74B2D0598}"/>
                  </a:ext>
                </a:extLst>
              </p:cNvPr>
              <p:cNvGrpSpPr/>
              <p:nvPr/>
            </p:nvGrpSpPr>
            <p:grpSpPr>
              <a:xfrm>
                <a:off x="756959" y="4114725"/>
                <a:ext cx="2519999" cy="1726959"/>
                <a:chOff x="713281" y="4092609"/>
                <a:chExt cx="2406834" cy="1649407"/>
              </a:xfrm>
            </p:grpSpPr>
            <p:pic>
              <p:nvPicPr>
                <p:cNvPr id="82" name="그림 81">
                  <a:extLst>
                    <a:ext uri="{FF2B5EF4-FFF2-40B4-BE49-F238E27FC236}">
                      <a16:creationId xmlns:a16="http://schemas.microsoft.com/office/drawing/2014/main" id="{CBD90B78-AB4E-13FF-9E14-532DF48093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t="6103"/>
                <a:stretch>
                  <a:fillRect/>
                </a:stretch>
              </p:blipFill>
              <p:spPr>
                <a:xfrm>
                  <a:off x="713281" y="4092609"/>
                  <a:ext cx="2406834" cy="1528783"/>
                </a:xfrm>
                <a:prstGeom prst="rect">
                  <a:avLst/>
                </a:prstGeom>
              </p:spPr>
            </p:pic>
            <p:pic>
              <p:nvPicPr>
                <p:cNvPr id="83" name="그림 82" descr="스케치, 라인, 디자인, 흑백이(가) 표시된 사진&#10;&#10;AI 생성 콘텐츠는 정확하지 않을 수 있습니다.">
                  <a:extLst>
                    <a:ext uri="{FF2B5EF4-FFF2-40B4-BE49-F238E27FC236}">
                      <a16:creationId xmlns:a16="http://schemas.microsoft.com/office/drawing/2014/main" id="{F50CC769-F191-D6B6-F090-5CCC6A25B5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11341006">
                  <a:off x="2180652" y="4891574"/>
                  <a:ext cx="214498" cy="608001"/>
                </a:xfrm>
                <a:prstGeom prst="rect">
                  <a:avLst/>
                </a:prstGeom>
              </p:spPr>
            </p:pic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660C4D6D-0BC0-DB03-6C2F-191F76F27BE9}"/>
                    </a:ext>
                  </a:extLst>
                </p:cNvPr>
                <p:cNvSpPr txBox="1"/>
                <p:nvPr/>
              </p:nvSpPr>
              <p:spPr>
                <a:xfrm>
                  <a:off x="1950446" y="5385246"/>
                  <a:ext cx="1062715" cy="3567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4000" b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V</a:t>
                  </a:r>
                  <a:r>
                    <a:rPr lang="en-US" altLang="ko-KR" sz="4000" b="1" baseline="-25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switch</a:t>
                  </a:r>
                  <a:endParaRPr lang="ko-KR" altLang="en-US" sz="4000" b="1" baseline="-25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BF7464D3-11C5-30CB-63DB-87120DED5F36}"/>
                  </a:ext>
                </a:extLst>
              </p:cNvPr>
              <p:cNvSpPr txBox="1"/>
              <p:nvPr/>
            </p:nvSpPr>
            <p:spPr>
              <a:xfrm>
                <a:off x="3266208" y="4683471"/>
                <a:ext cx="781891" cy="373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Z</a:t>
                </a:r>
                <a:r>
                  <a:rPr lang="en-US" altLang="ko-KR" sz="40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in</a:t>
                </a:r>
                <a:endParaRPr lang="ko-KR" altLang="en-US" sz="4000" b="1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79" name="그룹 78">
                <a:extLst>
                  <a:ext uri="{FF2B5EF4-FFF2-40B4-BE49-F238E27FC236}">
                    <a16:creationId xmlns:a16="http://schemas.microsoft.com/office/drawing/2014/main" id="{21A5B54B-5E72-58A4-C525-F0336FA1EBD3}"/>
                  </a:ext>
                </a:extLst>
              </p:cNvPr>
              <p:cNvGrpSpPr/>
              <p:nvPr/>
            </p:nvGrpSpPr>
            <p:grpSpPr>
              <a:xfrm rot="16200000">
                <a:off x="3046926" y="4845466"/>
                <a:ext cx="133386" cy="258911"/>
                <a:chOff x="3122601" y="4568504"/>
                <a:chExt cx="133386" cy="258911"/>
              </a:xfrm>
            </p:grpSpPr>
            <p:cxnSp>
              <p:nvCxnSpPr>
                <p:cNvPr id="80" name="직선 연결선 79">
                  <a:extLst>
                    <a:ext uri="{FF2B5EF4-FFF2-40B4-BE49-F238E27FC236}">
                      <a16:creationId xmlns:a16="http://schemas.microsoft.com/office/drawing/2014/main" id="{425AD393-FFDC-3E35-DB79-4E1938DBA3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H="1">
                  <a:off x="3126531" y="4697960"/>
                  <a:ext cx="258911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직선 연결선 80">
                  <a:extLst>
                    <a:ext uri="{FF2B5EF4-FFF2-40B4-BE49-F238E27FC236}">
                      <a16:creationId xmlns:a16="http://schemas.microsoft.com/office/drawing/2014/main" id="{E8D4129F-DC1F-4329-9503-0C829E8E3E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122601" y="4583063"/>
                  <a:ext cx="124440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  <a:prstDash val="solid"/>
                  <a:tailEnd type="arrow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83235EE-6C0C-9D21-A8EA-12FF8627561D}"/>
                </a:ext>
              </a:extLst>
            </p:cNvPr>
            <p:cNvSpPr txBox="1"/>
            <p:nvPr/>
          </p:nvSpPr>
          <p:spPr>
            <a:xfrm rot="18285217">
              <a:off x="2069890" y="1873641"/>
              <a:ext cx="2105426" cy="356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000" b="1" dirty="0">
                  <a:solidFill>
                    <a:srgbClr val="CF060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GND on PCB</a:t>
              </a:r>
              <a:endParaRPr lang="ko-KR" altLang="en-US" sz="4000" b="1" baseline="-25000" dirty="0">
                <a:solidFill>
                  <a:srgbClr val="CF060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F1C2F727-A186-AA2D-2138-22F72B0B3BBA}"/>
              </a:ext>
            </a:extLst>
          </p:cNvPr>
          <p:cNvSpPr txBox="1"/>
          <p:nvPr/>
        </p:nvSpPr>
        <p:spPr>
          <a:xfrm>
            <a:off x="22964584" y="24421372"/>
            <a:ext cx="6111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&lt;PCB + IC</a:t>
            </a:r>
            <a:r>
              <a:rPr lang="ko-KR" altLang="en-US" sz="40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40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Bump</a:t>
            </a:r>
            <a:r>
              <a:rPr lang="ko-KR" altLang="en-US" sz="40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40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Map&gt;</a:t>
            </a:r>
            <a:endParaRPr lang="ko-KR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B20EBF3-F6A4-D8A8-6026-49D11535C938}"/>
              </a:ext>
            </a:extLst>
          </p:cNvPr>
          <p:cNvSpPr txBox="1"/>
          <p:nvPr/>
        </p:nvSpPr>
        <p:spPr>
          <a:xfrm>
            <a:off x="21125366" y="19696938"/>
            <a:ext cx="1197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IC</a:t>
            </a:r>
            <a:endParaRPr lang="ko-KR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22336C3-5488-2BEB-65BE-096DF7CCCF87}"/>
              </a:ext>
            </a:extLst>
          </p:cNvPr>
          <p:cNvSpPr txBox="1"/>
          <p:nvPr/>
        </p:nvSpPr>
        <p:spPr>
          <a:xfrm>
            <a:off x="21115203" y="24010805"/>
            <a:ext cx="1608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PCB</a:t>
            </a:r>
            <a:endParaRPr lang="ko-KR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5" name="직선 화살표 연결선 94">
            <a:extLst>
              <a:ext uri="{FF2B5EF4-FFF2-40B4-BE49-F238E27FC236}">
                <a16:creationId xmlns:a16="http://schemas.microsoft.com/office/drawing/2014/main" id="{A33354EB-C930-9412-F723-8D6D7104E526}"/>
              </a:ext>
            </a:extLst>
          </p:cNvPr>
          <p:cNvCxnSpPr>
            <a:cxnSpLocks/>
          </p:cNvCxnSpPr>
          <p:nvPr/>
        </p:nvCxnSpPr>
        <p:spPr>
          <a:xfrm flipH="1">
            <a:off x="22065020" y="20079654"/>
            <a:ext cx="923239" cy="0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화살표 연결선 95">
            <a:extLst>
              <a:ext uri="{FF2B5EF4-FFF2-40B4-BE49-F238E27FC236}">
                <a16:creationId xmlns:a16="http://schemas.microsoft.com/office/drawing/2014/main" id="{79F6C593-D026-A8DB-B8B4-CAD62F6420F6}"/>
              </a:ext>
            </a:extLst>
          </p:cNvPr>
          <p:cNvCxnSpPr>
            <a:cxnSpLocks/>
          </p:cNvCxnSpPr>
          <p:nvPr/>
        </p:nvCxnSpPr>
        <p:spPr>
          <a:xfrm flipH="1">
            <a:off x="22065019" y="23351108"/>
            <a:ext cx="733539" cy="659697"/>
          </a:xfrm>
          <a:prstGeom prst="straightConnector1">
            <a:avLst/>
          </a:prstGeom>
          <a:ln w="76200">
            <a:solidFill>
              <a:srgbClr val="FAD8CA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124324AE-9E42-9044-C995-438492581C75}"/>
              </a:ext>
            </a:extLst>
          </p:cNvPr>
          <p:cNvSpPr/>
          <p:nvPr/>
        </p:nvSpPr>
        <p:spPr>
          <a:xfrm>
            <a:off x="22931204" y="21628830"/>
            <a:ext cx="819030" cy="1634389"/>
          </a:xfrm>
          <a:prstGeom prst="rect">
            <a:avLst/>
          </a:prstGeom>
          <a:solidFill>
            <a:srgbClr val="7030A0">
              <a:alpha val="20000"/>
            </a:srgbClr>
          </a:solidFill>
          <a:ln w="127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8" name="직선 화살표 연결선 97">
            <a:extLst>
              <a:ext uri="{FF2B5EF4-FFF2-40B4-BE49-F238E27FC236}">
                <a16:creationId xmlns:a16="http://schemas.microsoft.com/office/drawing/2014/main" id="{9E085310-30AF-3CA8-C24D-F9359C721CAF}"/>
              </a:ext>
            </a:extLst>
          </p:cNvPr>
          <p:cNvCxnSpPr>
            <a:cxnSpLocks/>
          </p:cNvCxnSpPr>
          <p:nvPr/>
        </p:nvCxnSpPr>
        <p:spPr>
          <a:xfrm flipH="1">
            <a:off x="21141780" y="21430094"/>
            <a:ext cx="1846479" cy="0"/>
          </a:xfrm>
          <a:prstGeom prst="straightConnector1">
            <a:avLst/>
          </a:prstGeom>
          <a:ln w="76200">
            <a:solidFill>
              <a:srgbClr val="7030A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295CB63-B1BD-C3A3-0E7E-F71D5B95DF62}"/>
              </a:ext>
            </a:extLst>
          </p:cNvPr>
          <p:cNvGrpSpPr>
            <a:grpSpLocks noChangeAspect="1"/>
          </p:cNvGrpSpPr>
          <p:nvPr/>
        </p:nvGrpSpPr>
        <p:grpSpPr>
          <a:xfrm>
            <a:off x="17003471" y="16135672"/>
            <a:ext cx="11845187" cy="2493460"/>
            <a:chOff x="18780613" y="16540826"/>
            <a:chExt cx="8031955" cy="1690760"/>
          </a:xfrm>
        </p:grpSpPr>
        <p:pic>
          <p:nvPicPr>
            <p:cNvPr id="105" name="그래픽 104">
              <a:extLst>
                <a:ext uri="{FF2B5EF4-FFF2-40B4-BE49-F238E27FC236}">
                  <a16:creationId xmlns:a16="http://schemas.microsoft.com/office/drawing/2014/main" id="{F7BB7EED-D4F6-57B7-FC99-7C3E44353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55606" t="5390"/>
            <a:stretch>
              <a:fillRect/>
            </a:stretch>
          </p:blipFill>
          <p:spPr>
            <a:xfrm rot="5400000">
              <a:off x="21131414" y="14849040"/>
              <a:ext cx="807334" cy="5154935"/>
            </a:xfrm>
            <a:prstGeom prst="rect">
              <a:avLst/>
            </a:prstGeom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00F79C47-F130-D696-D1EE-EC2E9405D5A7}"/>
                </a:ext>
              </a:extLst>
            </p:cNvPr>
            <p:cNvSpPr txBox="1"/>
            <p:nvPr/>
          </p:nvSpPr>
          <p:spPr>
            <a:xfrm>
              <a:off x="25471977" y="17155881"/>
              <a:ext cx="1340591" cy="865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Z</a:t>
              </a:r>
              <a:r>
                <a:rPr lang="en-US" altLang="ko-KR" sz="40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in</a:t>
              </a:r>
              <a:endParaRPr lang="ko-KR" altLang="en-US" sz="40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1680CC4-B7D5-CDFA-D43D-2EAC5CD2DCBA}"/>
                </a:ext>
              </a:extLst>
            </p:cNvPr>
            <p:cNvSpPr txBox="1"/>
            <p:nvPr/>
          </p:nvSpPr>
          <p:spPr>
            <a:xfrm>
              <a:off x="18826239" y="17855932"/>
              <a:ext cx="3593739" cy="37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Transmission line</a:t>
              </a:r>
              <a:endParaRPr lang="ko-KR" altLang="en-US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5C5909F-C2B7-67E0-EDE4-80D5B8E101C6}"/>
                </a:ext>
              </a:extLst>
            </p:cNvPr>
            <p:cNvSpPr txBox="1"/>
            <p:nvPr/>
          </p:nvSpPr>
          <p:spPr>
            <a:xfrm>
              <a:off x="21821868" y="17821884"/>
              <a:ext cx="3593739" cy="375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Transmission line</a:t>
              </a:r>
              <a:endParaRPr lang="ko-KR" altLang="en-US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9" name="직선 연결선 108">
              <a:extLst>
                <a:ext uri="{FF2B5EF4-FFF2-40B4-BE49-F238E27FC236}">
                  <a16:creationId xmlns:a16="http://schemas.microsoft.com/office/drawing/2014/main" id="{F1F81443-F439-430C-761A-1ED4BE6FC62A}"/>
                </a:ext>
              </a:extLst>
            </p:cNvPr>
            <p:cNvCxnSpPr>
              <a:cxnSpLocks/>
            </p:cNvCxnSpPr>
            <p:nvPr/>
          </p:nvCxnSpPr>
          <p:spPr>
            <a:xfrm>
              <a:off x="24091036" y="17676735"/>
              <a:ext cx="105211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DB32143-A7C1-DC61-2ECB-1A519B90577B}"/>
                </a:ext>
              </a:extLst>
            </p:cNvPr>
            <p:cNvSpPr txBox="1"/>
            <p:nvPr/>
          </p:nvSpPr>
          <p:spPr>
            <a:xfrm>
              <a:off x="18780613" y="16540826"/>
              <a:ext cx="2083194" cy="865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r>
                <a:rPr lang="en-US" altLang="ko-KR" sz="4000" b="1" baseline="-25000" dirty="0" err="1">
                  <a:latin typeface="Arial" panose="020B0604020202020204" pitchFamily="34" charset="0"/>
                  <a:cs typeface="Arial" panose="020B0604020202020204" pitchFamily="34" charset="0"/>
                </a:rPr>
                <a:t>switch</a:t>
              </a:r>
              <a:endParaRPr lang="ko-KR" altLang="en-US" sz="40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1" name="직선 연결선 110">
              <a:extLst>
                <a:ext uri="{FF2B5EF4-FFF2-40B4-BE49-F238E27FC236}">
                  <a16:creationId xmlns:a16="http://schemas.microsoft.com/office/drawing/2014/main" id="{365F9F2B-26B0-7E46-40DF-1241639E89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263378" y="17485884"/>
              <a:ext cx="0" cy="461529"/>
            </a:xfrm>
            <a:prstGeom prst="line">
              <a:avLst/>
            </a:prstGeom>
            <a:ln w="571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>
              <a:extLst>
                <a:ext uri="{FF2B5EF4-FFF2-40B4-BE49-F238E27FC236}">
                  <a16:creationId xmlns:a16="http://schemas.microsoft.com/office/drawing/2014/main" id="{BDD8159D-6844-68C2-D729-022031194E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851089" y="17491087"/>
              <a:ext cx="421547" cy="0"/>
            </a:xfrm>
            <a:prstGeom prst="line">
              <a:avLst/>
            </a:prstGeom>
            <a:ln w="57150">
              <a:solidFill>
                <a:schemeClr val="tx1"/>
              </a:solidFill>
              <a:prstDash val="solid"/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3" name="그래픽 112">
              <a:extLst>
                <a:ext uri="{FF2B5EF4-FFF2-40B4-BE49-F238E27FC236}">
                  <a16:creationId xmlns:a16="http://schemas.microsoft.com/office/drawing/2014/main" id="{EED6C084-1CDA-9F24-299C-54F13889EE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-10339" t="44118" r="41550" b="44688"/>
            <a:stretch>
              <a:fillRect/>
            </a:stretch>
          </p:blipFill>
          <p:spPr>
            <a:xfrm>
              <a:off x="20379176" y="16732025"/>
              <a:ext cx="1292420" cy="590360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363867F-3DA5-1E85-947D-5087053C3737}"/>
              </a:ext>
            </a:extLst>
          </p:cNvPr>
          <p:cNvSpPr txBox="1"/>
          <p:nvPr/>
        </p:nvSpPr>
        <p:spPr>
          <a:xfrm>
            <a:off x="612232" y="14800816"/>
            <a:ext cx="13926086" cy="2017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00" b="1" dirty="0">
                <a:latin typeface="Arial" panose="020B0604020202020204" pitchFamily="34" charset="0"/>
                <a:cs typeface="Arial" panose="020B0604020202020204" pitchFamily="34" charset="0"/>
              </a:rPr>
              <a:t>- 120GHz On-Chip Antenna</a:t>
            </a: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en-US" altLang="ko-KR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Tx/>
              <a:buChar char="-"/>
            </a:pPr>
            <a:endParaRPr lang="ko-KR" alt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0" name="그림 119" descr="스크린샷, 다채로움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032F188-45BB-757B-95CC-EB0E1EF594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199" y="20813715"/>
            <a:ext cx="6487728" cy="3133902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372665" y="3860187"/>
            <a:ext cx="29529881" cy="4540863"/>
          </a:xfrm>
          <a:prstGeom prst="roundRect">
            <a:avLst>
              <a:gd name="adj" fmla="val 0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en-US" altLang="ko-K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D-band on-chip antennas and switches </a:t>
            </a:r>
            <a:endParaRPr lang="ko-KR" altLang="ko-K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latinLnBrk="0"/>
            <a:r>
              <a:rPr lang="en-US" altLang="ko-K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B5G communication and radar systems</a:t>
            </a:r>
          </a:p>
          <a:p>
            <a:pPr algn="ctr" latinLnBrk="0"/>
            <a:endParaRPr lang="ko-KR" altLang="ko-KR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ko-KR" sz="4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JIMIN YANG, KYUNGBIN YOO, SEHOON PARK </a:t>
            </a:r>
            <a:r>
              <a:rPr lang="ko-KR" altLang="en-US" sz="4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4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ko-KR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 Engineering, Kyungpook National University</a:t>
            </a:r>
            <a:endParaRPr lang="ko-KR" altLang="ko-KR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ko-KR" altLang="en-US" sz="5500" b="1" dirty="0">
              <a:ln w="28575">
                <a:noFill/>
                <a:prstDash val="dash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06488" y="8078428"/>
            <a:ext cx="29529880" cy="5165038"/>
          </a:xfrm>
          <a:prstGeom prst="roundRect">
            <a:avLst>
              <a:gd name="adj" fmla="val 0"/>
            </a:avLst>
          </a:prstGeom>
          <a:noFill/>
          <a:ln w="57150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b="1" dirty="0">
              <a:ln w="28575">
                <a:noFill/>
                <a:prstDash val="dash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72666" y="13362241"/>
            <a:ext cx="14405219" cy="20513293"/>
          </a:xfrm>
          <a:prstGeom prst="roundRect">
            <a:avLst>
              <a:gd name="adj" fmla="val 0"/>
            </a:avLst>
          </a:prstGeom>
          <a:noFill/>
          <a:ln w="57150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ln w="28575">
                <a:noFill/>
                <a:prstDash val="dash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2946400" y="4127500"/>
            <a:ext cx="24841200" cy="3276600"/>
          </a:xfrm>
          <a:prstGeom prst="roundRect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 w="28575">
                <a:noFill/>
                <a:prstDash val="dash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341677" y="34183345"/>
            <a:ext cx="29529880" cy="4068785"/>
          </a:xfrm>
          <a:prstGeom prst="roundRect">
            <a:avLst>
              <a:gd name="adj" fmla="val 0"/>
            </a:avLst>
          </a:prstGeom>
          <a:noFill/>
          <a:ln w="57150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 w="28575">
                <a:noFill/>
                <a:prstDash val="dash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3CBA746-256F-4EB5-36F4-F4FB39F4D498}"/>
              </a:ext>
            </a:extLst>
          </p:cNvPr>
          <p:cNvSpPr/>
          <p:nvPr/>
        </p:nvSpPr>
        <p:spPr>
          <a:xfrm>
            <a:off x="306488" y="8078428"/>
            <a:ext cx="29529880" cy="10655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6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Introduction</a:t>
            </a:r>
            <a:endParaRPr lang="ko-KR" alt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787EAB9-D1FD-7C24-22E0-0E5B7DC194E5}"/>
              </a:ext>
            </a:extLst>
          </p:cNvPr>
          <p:cNvSpPr/>
          <p:nvPr/>
        </p:nvSpPr>
        <p:spPr>
          <a:xfrm>
            <a:off x="306488" y="8078428"/>
            <a:ext cx="578415" cy="1065572"/>
          </a:xfrm>
          <a:prstGeom prst="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162A099-988E-025F-5EB2-7C79116C1490}"/>
              </a:ext>
            </a:extLst>
          </p:cNvPr>
          <p:cNvSpPr/>
          <p:nvPr/>
        </p:nvSpPr>
        <p:spPr>
          <a:xfrm>
            <a:off x="372667" y="13362241"/>
            <a:ext cx="14405218" cy="10655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6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Design 1</a:t>
            </a:r>
            <a:endParaRPr lang="ko-KR" alt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모서리가 둥근 직사각형 7">
            <a:extLst>
              <a:ext uri="{FF2B5EF4-FFF2-40B4-BE49-F238E27FC236}">
                <a16:creationId xmlns:a16="http://schemas.microsoft.com/office/drawing/2014/main" id="{CC7483AB-DB2D-E085-6F87-54B20FB20D1E}"/>
              </a:ext>
            </a:extLst>
          </p:cNvPr>
          <p:cNvSpPr/>
          <p:nvPr/>
        </p:nvSpPr>
        <p:spPr>
          <a:xfrm>
            <a:off x="15106618" y="13362241"/>
            <a:ext cx="14729752" cy="20513293"/>
          </a:xfrm>
          <a:prstGeom prst="roundRect">
            <a:avLst>
              <a:gd name="adj" fmla="val 0"/>
            </a:avLst>
          </a:prstGeom>
          <a:noFill/>
          <a:ln w="57150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b="1" dirty="0">
              <a:ln w="28575">
                <a:noFill/>
                <a:prstDash val="dash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EF3C05F-F0D1-BD07-148C-EC70C134C3CE}"/>
              </a:ext>
            </a:extLst>
          </p:cNvPr>
          <p:cNvSpPr/>
          <p:nvPr/>
        </p:nvSpPr>
        <p:spPr>
          <a:xfrm>
            <a:off x="15137606" y="13362241"/>
            <a:ext cx="14698763" cy="10655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6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Design 2</a:t>
            </a:r>
            <a:endParaRPr lang="ko-KR" alt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447EF0E-3C88-7AA9-589C-A754F34B3B71}"/>
              </a:ext>
            </a:extLst>
          </p:cNvPr>
          <p:cNvSpPr/>
          <p:nvPr/>
        </p:nvSpPr>
        <p:spPr>
          <a:xfrm>
            <a:off x="372665" y="13362241"/>
            <a:ext cx="578415" cy="1065572"/>
          </a:xfrm>
          <a:prstGeom prst="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25A91B8-AFA0-03C9-8744-54861D76175C}"/>
              </a:ext>
            </a:extLst>
          </p:cNvPr>
          <p:cNvSpPr/>
          <p:nvPr/>
        </p:nvSpPr>
        <p:spPr>
          <a:xfrm>
            <a:off x="15071428" y="13362240"/>
            <a:ext cx="578415" cy="1065572"/>
          </a:xfrm>
          <a:prstGeom prst="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5C43475-380C-4ACE-7968-49BE063BDB3D}"/>
              </a:ext>
            </a:extLst>
          </p:cNvPr>
          <p:cNvSpPr/>
          <p:nvPr/>
        </p:nvSpPr>
        <p:spPr>
          <a:xfrm>
            <a:off x="341678" y="34183346"/>
            <a:ext cx="29529880" cy="10655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6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Conclusion</a:t>
            </a:r>
            <a:endParaRPr lang="ko-KR" alt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91C1B8C-5B45-A9D2-AD02-AA80C58D6407}"/>
              </a:ext>
            </a:extLst>
          </p:cNvPr>
          <p:cNvSpPr/>
          <p:nvPr/>
        </p:nvSpPr>
        <p:spPr>
          <a:xfrm>
            <a:off x="341678" y="34183346"/>
            <a:ext cx="578415" cy="1065572"/>
          </a:xfrm>
          <a:prstGeom prst="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F49266-B278-1A41-9BC7-4FF186675D7D}"/>
              </a:ext>
            </a:extLst>
          </p:cNvPr>
          <p:cNvSpPr txBox="1"/>
          <p:nvPr/>
        </p:nvSpPr>
        <p:spPr>
          <a:xfrm>
            <a:off x="15722596" y="14850580"/>
            <a:ext cx="139260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00" b="1" dirty="0">
                <a:latin typeface="Arial" panose="020B0604020202020204" pitchFamily="34" charset="0"/>
                <a:cs typeface="Arial" panose="020B0604020202020204" pitchFamily="34" charset="0"/>
              </a:rPr>
              <a:t>- 140GHz Switch with Packaging Consideration</a:t>
            </a:r>
            <a:endParaRPr lang="ko-KR" alt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100930-F460-4B12-9FE7-A452D71117BD}"/>
              </a:ext>
            </a:extLst>
          </p:cNvPr>
          <p:cNvSpPr txBox="1"/>
          <p:nvPr/>
        </p:nvSpPr>
        <p:spPr>
          <a:xfrm>
            <a:off x="510271" y="9230950"/>
            <a:ext cx="29412608" cy="4111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Tx/>
              <a:buChar char="-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The importance of D-band frequencies in B5G (Beyond 5G) communications and radar systems is increasing, necessitating designs that minimize loss and parasitic components.</a:t>
            </a:r>
          </a:p>
          <a:p>
            <a:pPr marL="685800" indent="-685800">
              <a:lnSpc>
                <a:spcPct val="150000"/>
              </a:lnSpc>
              <a:buFontTx/>
              <a:buChar char="-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Implementation of a D-band on-chip antenna operating at 120GHz.</a:t>
            </a:r>
          </a:p>
          <a:p>
            <a:pPr marL="685800" indent="-685800">
              <a:lnSpc>
                <a:spcPct val="150000"/>
              </a:lnSpc>
              <a:buFontTx/>
              <a:buChar char="-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Implementation of an IC-PCB co-integration-based switching IC that provides 1-bit impedance control for 140GHz-band RIS (Reconfigurable Intelligent Surface) antennas.</a:t>
            </a:r>
            <a:endParaRPr lang="ko-KR" altLang="en-US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1" name="그림 180" descr="텍스트, 라인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7D6D253-5718-AF51-4824-E4863CB203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1346" y="25300344"/>
            <a:ext cx="5862092" cy="3807149"/>
          </a:xfrm>
          <a:prstGeom prst="rect">
            <a:avLst/>
          </a:prstGeom>
        </p:spPr>
      </p:pic>
      <p:sp>
        <p:nvSpPr>
          <p:cNvPr id="182" name="TextBox 181">
            <a:extLst>
              <a:ext uri="{FF2B5EF4-FFF2-40B4-BE49-F238E27FC236}">
                <a16:creationId xmlns:a16="http://schemas.microsoft.com/office/drawing/2014/main" id="{2F01B784-849C-D3AB-AA6C-DE50040689E4}"/>
              </a:ext>
            </a:extLst>
          </p:cNvPr>
          <p:cNvSpPr txBox="1"/>
          <p:nvPr/>
        </p:nvSpPr>
        <p:spPr>
          <a:xfrm>
            <a:off x="143260" y="24465578"/>
            <a:ext cx="80333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b="1" dirty="0">
                <a:latin typeface="Arial" panose="020B0604020202020204" pitchFamily="34" charset="0"/>
                <a:cs typeface="Arial" panose="020B0604020202020204" pitchFamily="34" charset="0"/>
              </a:rPr>
              <a:t>Fig. 2. Simulated Radiation Gain</a:t>
            </a:r>
            <a:endParaRPr lang="ko-KR" alt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0D0C41CC-AC66-20FF-338E-B99B479D9202}"/>
              </a:ext>
            </a:extLst>
          </p:cNvPr>
          <p:cNvSpPr txBox="1"/>
          <p:nvPr/>
        </p:nvSpPr>
        <p:spPr>
          <a:xfrm>
            <a:off x="3286450" y="20096688"/>
            <a:ext cx="90658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b="1" dirty="0">
                <a:latin typeface="Arial" panose="020B0604020202020204" pitchFamily="34" charset="0"/>
                <a:cs typeface="Arial" panose="020B0604020202020204" pitchFamily="34" charset="0"/>
              </a:rPr>
              <a:t>Fig. 1. Principle of Antenna</a:t>
            </a:r>
            <a:endParaRPr lang="ko-KR" alt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E018D311-C3D9-6290-E801-E8C193FA32EA}"/>
              </a:ext>
            </a:extLst>
          </p:cNvPr>
          <p:cNvSpPr txBox="1"/>
          <p:nvPr/>
        </p:nvSpPr>
        <p:spPr>
          <a:xfrm>
            <a:off x="790757" y="30439981"/>
            <a:ext cx="13569035" cy="3327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Antenna structure utilizing constructive interference.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Patch AMC (Artificial Magnetic Conductor) structure + Backside metal dipole antenna.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Simulated Radiation Gain = 3.19dBi.</a:t>
            </a:r>
            <a:endParaRPr lang="ko-KR" altLang="en-US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3A24DC18-3024-B4C6-30F1-5C36ED2FA003}"/>
              </a:ext>
            </a:extLst>
          </p:cNvPr>
          <p:cNvSpPr txBox="1"/>
          <p:nvPr/>
        </p:nvSpPr>
        <p:spPr>
          <a:xfrm>
            <a:off x="15188213" y="26456165"/>
            <a:ext cx="14638438" cy="8071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Switching IC for 1-bit impedance control of 140GHz band RIS antennas.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Proposed a low-parasitic structure using stud bumps instead of wire bonding, which suffers from difficult parasitic control in IC-PCB co-integration.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Minimizing parasitic effects by utilizing high-performance Top Metals(LB,OI,IA,IB) as Ground layers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Achieved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Z</a:t>
            </a:r>
            <a:r>
              <a:rPr lang="en-US" altLang="ko-KR" sz="3500" b="1" baseline="-25000" dirty="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in </a:t>
            </a:r>
            <a:r>
              <a:rPr lang="ko-KR" altLang="ko-KR" sz="3500" b="1" dirty="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=86.7-14.3j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ko-KR" altLang="ko-KR" sz="3500" b="1" dirty="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V</a:t>
            </a:r>
            <a:r>
              <a:rPr lang="en-US" altLang="ko-KR" sz="3500" b="1" baseline="-25000" dirty="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switch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ko-KR" altLang="ko-KR" sz="3500" b="1" dirty="0" err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Z</a:t>
            </a:r>
            <a:r>
              <a:rPr lang="en-US" altLang="ko-KR" sz="3500" b="1" baseline="-25000" dirty="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in </a:t>
            </a:r>
            <a:r>
              <a:rPr lang="ko-KR" altLang="ko-KR" sz="3500" b="1" dirty="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=127.3+145.6j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V</a:t>
            </a:r>
            <a:r>
              <a:rPr lang="en-US" altLang="ko-KR" sz="3500" b="1" baseline="-25000" dirty="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switch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ko-KR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ko-KR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F91C10BB-33DF-D720-B597-3E1B7CD6E8E7}"/>
              </a:ext>
            </a:extLst>
          </p:cNvPr>
          <p:cNvSpPr txBox="1"/>
          <p:nvPr/>
        </p:nvSpPr>
        <p:spPr>
          <a:xfrm>
            <a:off x="405526" y="35417325"/>
            <a:ext cx="30125650" cy="2495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Discrepancies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S</a:t>
            </a:r>
            <a:r>
              <a:rPr lang="en-US" altLang="ko-KR" sz="3500" b="1" dirty="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11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EM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simulations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conducted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accurate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120GHz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on-chip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silicon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ko-KR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ko-KR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ko-KR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lvl="0" indent="-57150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Antenna radiation gain could not be measured due to link budget constraints of the detection equipment.</a:t>
            </a:r>
          </a:p>
          <a:p>
            <a:pPr marL="571500" lvl="0" indent="-57150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Measurements are currently on hold as the PCB fabrication for the RIS antenna is not yet complete.</a:t>
            </a:r>
            <a:endParaRPr lang="ko-KR" altLang="ko-KR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D295BDF2-4BE3-7614-6689-DE1FE4DFD5A7}"/>
              </a:ext>
            </a:extLst>
          </p:cNvPr>
          <p:cNvSpPr txBox="1"/>
          <p:nvPr/>
        </p:nvSpPr>
        <p:spPr>
          <a:xfrm>
            <a:off x="8405578" y="24481475"/>
            <a:ext cx="6665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>
                <a:latin typeface="Arial" panose="020B0604020202020204" pitchFamily="34" charset="0"/>
                <a:cs typeface="Arial" panose="020B0604020202020204" pitchFamily="34" charset="0"/>
              </a:rPr>
              <a:t>Fig. 3. Chip photo of Antenna </a:t>
            </a:r>
            <a:endParaRPr lang="ko-KR" alt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48630FE-FB4A-AC26-CD4A-9B08C10F53A2}"/>
              </a:ext>
            </a:extLst>
          </p:cNvPr>
          <p:cNvSpPr txBox="1"/>
          <p:nvPr/>
        </p:nvSpPr>
        <p:spPr>
          <a:xfrm>
            <a:off x="16196897" y="25395020"/>
            <a:ext cx="130545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000" b="1" dirty="0">
                <a:latin typeface="Arial" panose="020B0604020202020204" pitchFamily="34" charset="0"/>
                <a:cs typeface="Arial" panose="020B0604020202020204" pitchFamily="34" charset="0"/>
              </a:rPr>
              <a:t>Fig. 6. IC-PCB Co-integration Structure</a:t>
            </a:r>
            <a:endParaRPr lang="ko-KR" alt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" name="그림 193" descr="스크린샷, 텍스트, 직사각형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DCE2E26-369C-0650-C8AC-48BC479582D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7304" t="5987" r="4451" b="5701"/>
          <a:stretch>
            <a:fillRect/>
          </a:stretch>
        </p:blipFill>
        <p:spPr>
          <a:xfrm>
            <a:off x="9240787" y="20813204"/>
            <a:ext cx="5046801" cy="3301008"/>
          </a:xfrm>
          <a:prstGeom prst="rect">
            <a:avLst/>
          </a:prstGeom>
        </p:spPr>
      </p:pic>
      <p:sp>
        <p:nvSpPr>
          <p:cNvPr id="195" name="TextBox 194">
            <a:extLst>
              <a:ext uri="{FF2B5EF4-FFF2-40B4-BE49-F238E27FC236}">
                <a16:creationId xmlns:a16="http://schemas.microsoft.com/office/drawing/2014/main" id="{527EBB6D-B035-879C-025D-3BA8A7E8D228}"/>
              </a:ext>
            </a:extLst>
          </p:cNvPr>
          <p:cNvSpPr txBox="1"/>
          <p:nvPr/>
        </p:nvSpPr>
        <p:spPr>
          <a:xfrm>
            <a:off x="8620553" y="29406518"/>
            <a:ext cx="6665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>
                <a:latin typeface="Arial" panose="020B0604020202020204" pitchFamily="34" charset="0"/>
                <a:cs typeface="Arial" panose="020B0604020202020204" pitchFamily="34" charset="0"/>
              </a:rPr>
              <a:t>Fig. 5. Antenna S11 Result</a:t>
            </a:r>
            <a:endParaRPr lang="ko-KR" alt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9" name="그림 198">
            <a:extLst>
              <a:ext uri="{FF2B5EF4-FFF2-40B4-BE49-F238E27FC236}">
                <a16:creationId xmlns:a16="http://schemas.microsoft.com/office/drawing/2014/main" id="{5AE4B5BF-56D4-20A2-2D80-AEC6B2EB64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5819" y="15713746"/>
            <a:ext cx="9065854" cy="4198062"/>
          </a:xfrm>
          <a:prstGeom prst="rect">
            <a:avLst/>
          </a:prstGeom>
        </p:spPr>
      </p:pic>
      <p:pic>
        <p:nvPicPr>
          <p:cNvPr id="201" name="그림 200">
            <a:extLst>
              <a:ext uri="{FF2B5EF4-FFF2-40B4-BE49-F238E27FC236}">
                <a16:creationId xmlns:a16="http://schemas.microsoft.com/office/drawing/2014/main" id="{6586A38C-CE02-8BDB-6B0C-25D7902542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7596" y="25300470"/>
            <a:ext cx="5487147" cy="3807023"/>
          </a:xfrm>
          <a:prstGeom prst="rect">
            <a:avLst/>
          </a:prstGeom>
        </p:spPr>
      </p:pic>
      <p:sp>
        <p:nvSpPr>
          <p:cNvPr id="202" name="TextBox 201">
            <a:extLst>
              <a:ext uri="{FF2B5EF4-FFF2-40B4-BE49-F238E27FC236}">
                <a16:creationId xmlns:a16="http://schemas.microsoft.com/office/drawing/2014/main" id="{FE468749-28EC-10B2-9B55-FF14E43A0E9A}"/>
              </a:ext>
            </a:extLst>
          </p:cNvPr>
          <p:cNvSpPr txBox="1"/>
          <p:nvPr/>
        </p:nvSpPr>
        <p:spPr>
          <a:xfrm>
            <a:off x="1206618" y="29359501"/>
            <a:ext cx="66658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b="1" dirty="0">
                <a:latin typeface="Arial" panose="020B0604020202020204" pitchFamily="34" charset="0"/>
                <a:cs typeface="Arial" panose="020B0604020202020204" pitchFamily="34" charset="0"/>
              </a:rPr>
              <a:t>Fig. 4. Antenna Measurement setup</a:t>
            </a:r>
            <a:endParaRPr lang="ko-KR" alt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모서리가 둥근 직사각형 10">
            <a:extLst>
              <a:ext uri="{FF2B5EF4-FFF2-40B4-BE49-F238E27FC236}">
                <a16:creationId xmlns:a16="http://schemas.microsoft.com/office/drawing/2014/main" id="{50E280FA-46F3-8904-5C6A-C1C6CC6E4FB0}"/>
              </a:ext>
            </a:extLst>
          </p:cNvPr>
          <p:cNvSpPr/>
          <p:nvPr/>
        </p:nvSpPr>
        <p:spPr>
          <a:xfrm>
            <a:off x="372664" y="38517953"/>
            <a:ext cx="29529880" cy="2234548"/>
          </a:xfrm>
          <a:prstGeom prst="roundRect">
            <a:avLst>
              <a:gd name="adj" fmla="val 0"/>
            </a:avLst>
          </a:prstGeom>
          <a:noFill/>
          <a:ln w="57150">
            <a:solidFill>
              <a:schemeClr val="bg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ln w="28575">
                <a:noFill/>
                <a:prstDash val="dash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915A063-02B4-031C-0E2F-B5178AE52FA3}"/>
              </a:ext>
            </a:extLst>
          </p:cNvPr>
          <p:cNvSpPr/>
          <p:nvPr/>
        </p:nvSpPr>
        <p:spPr>
          <a:xfrm>
            <a:off x="372665" y="38517953"/>
            <a:ext cx="29529880" cy="10655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6000" b="1" dirty="0">
                <a:ln w="28575">
                  <a:noFill/>
                  <a:prstDash val="dash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Acknowledgement</a:t>
            </a:r>
            <a:endParaRPr lang="ko-KR" alt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339C29B-F1C7-8766-F977-167CEEB7A232}"/>
              </a:ext>
            </a:extLst>
          </p:cNvPr>
          <p:cNvSpPr/>
          <p:nvPr/>
        </p:nvSpPr>
        <p:spPr>
          <a:xfrm>
            <a:off x="372665" y="38517953"/>
            <a:ext cx="578415" cy="1065572"/>
          </a:xfrm>
          <a:prstGeom prst="rect">
            <a:avLst/>
          </a:prstGeom>
          <a:solidFill>
            <a:srgbClr val="AED3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029C7-3DFD-F1FD-7CBD-73065CE97907}"/>
              </a:ext>
            </a:extLst>
          </p:cNvPr>
          <p:cNvSpPr txBox="1"/>
          <p:nvPr/>
        </p:nvSpPr>
        <p:spPr>
          <a:xfrm>
            <a:off x="705435" y="39749811"/>
            <a:ext cx="30899100" cy="800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3500" b="1" dirty="0">
                <a:latin typeface="Arial" panose="020B0604020202020204" pitchFamily="34" charset="0"/>
                <a:cs typeface="Arial" panose="020B0604020202020204" pitchFamily="34" charset="0"/>
              </a:rPr>
              <a:t>The chip fabrication and EDA tool were supported by the IC Design Education Center(IDEC), Korea. </a:t>
            </a:r>
          </a:p>
        </p:txBody>
      </p:sp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</TotalTime>
  <Words>344</Words>
  <Application>Microsoft Office PowerPoint</Application>
  <PresentationFormat>사용자 지정</PresentationFormat>
  <Paragraphs>68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양지민</cp:lastModifiedBy>
  <cp:revision>422</cp:revision>
  <dcterms:created xsi:type="dcterms:W3CDTF">2018-03-08T06:02:33Z</dcterms:created>
  <dcterms:modified xsi:type="dcterms:W3CDTF">2026-04-16T04:55:00Z</dcterms:modified>
</cp:coreProperties>
</file>