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25" d="100"/>
          <a:sy n="25" d="100"/>
        </p:scale>
        <p:origin x="2076" y="-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>
            <a:extLst>
              <a:ext uri="{FF2B5EF4-FFF2-40B4-BE49-F238E27FC236}">
                <a16:creationId xmlns:a16="http://schemas.microsoft.com/office/drawing/2014/main" id="{9E3CE1DA-9423-478B-BFB1-7F40AF55881B}"/>
              </a:ext>
            </a:extLst>
          </p:cNvPr>
          <p:cNvSpPr/>
          <p:nvPr/>
        </p:nvSpPr>
        <p:spPr>
          <a:xfrm>
            <a:off x="915758" y="12154283"/>
            <a:ext cx="28470544" cy="24293064"/>
          </a:xfrm>
          <a:prstGeom prst="rect">
            <a:avLst/>
          </a:prstGeom>
          <a:noFill/>
          <a:ln w="3810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_x2092818099">
            <a:extLst>
              <a:ext uri="{FF2B5EF4-FFF2-40B4-BE49-F238E27FC236}">
                <a16:creationId xmlns:a16="http://schemas.microsoft.com/office/drawing/2014/main" id="{B9337662-818F-4459-8C39-7E22FF18A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59" y="3527678"/>
            <a:ext cx="28443694" cy="430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36000" tIns="36000" rIns="36000" bIns="36000" anchor="t" anchorCtr="0" upright="1">
            <a:spAutoFit/>
          </a:bodyPr>
          <a:lstStyle/>
          <a:p>
            <a:pPr indent="127000" algn="ctr" latinLnBrk="0">
              <a:lnSpc>
                <a:spcPct val="115000"/>
              </a:lnSpc>
              <a:spcAft>
                <a:spcPts val="0"/>
              </a:spcAft>
            </a:pPr>
            <a:r>
              <a:rPr lang="en-US" sz="8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 Memory Test System IC and its Built-In Self-Test Architecture</a:t>
            </a:r>
          </a:p>
          <a:p>
            <a:pPr indent="127000" algn="ctr" latinLnBrk="0">
              <a:lnSpc>
                <a:spcPct val="115000"/>
              </a:lnSpc>
              <a:spcAft>
                <a:spcPts val="0"/>
              </a:spcAft>
            </a:pPr>
            <a:endParaRPr lang="ko-KR" sz="11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한양신명조"/>
              <a:cs typeface="Times New Roman" panose="02020603050405020304" pitchFamily="18" charset="0"/>
            </a:endParaRPr>
          </a:p>
          <a:p>
            <a:pPr indent="127000" algn="ctr" latinLnBrk="0">
              <a:lnSpc>
                <a:spcPct val="115000"/>
              </a:lnSpc>
              <a:spcAft>
                <a:spcPts val="0"/>
              </a:spcAft>
            </a:pP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Jongho Park, Hyojun Yun, </a:t>
            </a:r>
            <a:r>
              <a:rPr lang="en-US" sz="5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Sooryeong</a:t>
            </a: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 Lee, </a:t>
            </a:r>
            <a:r>
              <a:rPr lang="en-US" sz="5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Juyong</a:t>
            </a: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 Lee, </a:t>
            </a:r>
            <a:r>
              <a:rPr lang="en-US" sz="5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Jaehyun</a:t>
            </a: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 Kim, </a:t>
            </a:r>
            <a:r>
              <a:rPr lang="en-US" sz="5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Doohyun</a:t>
            </a: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 Yoon, </a:t>
            </a:r>
          </a:p>
          <a:p>
            <a:pPr indent="127000" algn="ctr" latinLnBrk="0">
              <a:lnSpc>
                <a:spcPct val="115000"/>
              </a:lnSpc>
              <a:spcAft>
                <a:spcPts val="0"/>
              </a:spcAft>
            </a:pP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and </a:t>
            </a:r>
            <a:r>
              <a:rPr lang="en-US" sz="5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Sungho</a:t>
            </a:r>
            <a:r>
              <a:rPr lang="en-US" sz="5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한양신명조"/>
                <a:cs typeface="Times New Roman" panose="02020603050405020304" pitchFamily="18" charset="0"/>
              </a:rPr>
              <a:t> Kang </a:t>
            </a:r>
          </a:p>
          <a:p>
            <a:pPr marL="167640" indent="-167640" algn="ctr" latinLnBrk="0">
              <a:lnSpc>
                <a:spcPct val="115000"/>
              </a:lnSpc>
              <a:spcAft>
                <a:spcPts val="0"/>
              </a:spcAft>
              <a:tabLst>
                <a:tab pos="16764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  <a:tab pos="15240000" algn="l"/>
                <a:tab pos="15748000" algn="l"/>
              </a:tabLst>
            </a:pPr>
            <a:r>
              <a:rPr lang="en-US" sz="3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Electrical and Electronic Engineering, Yonsei University</a:t>
            </a:r>
            <a:endParaRPr lang="ko-KR" sz="4000" i="1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한양신명조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BD17F-67A3-4D5E-B16E-320B0BAC814E}"/>
              </a:ext>
            </a:extLst>
          </p:cNvPr>
          <p:cNvSpPr txBox="1"/>
          <p:nvPr/>
        </p:nvSpPr>
        <p:spPr>
          <a:xfrm>
            <a:off x="915758" y="8622971"/>
            <a:ext cx="28020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 algn="just"/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 unified memory test system IC integrating a high-speed ALPG, MBISR, and LBIST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demand for high-speed and high-bandwidth memory has rapidly increased, making fast and reliable memory testing increasingly important.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conventional algorithmic pattern generators (ALPGs) exhibit limitations in operating speed and hardware complexity during at-speed testing.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address these limitations, a high-speed ALPG architecture is proposed to improve test-vector generation throughput with low hardware overhead.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addition, memory built-in self-repair (MBISR) and logic built-in self-test (LBIST) modules are integrated to ensure reliable operation of the memory test system IC through both logic and memory integrity verification.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B982A2-0B9A-4B1A-915A-28D31EB5262E}"/>
              </a:ext>
            </a:extLst>
          </p:cNvPr>
          <p:cNvSpPr txBox="1"/>
          <p:nvPr/>
        </p:nvSpPr>
        <p:spPr>
          <a:xfrm>
            <a:off x="1186678" y="39831115"/>
            <a:ext cx="281727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latinLnBrk="0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high-speed algorithmic pattern generator architecture was designed to improve memory test functionality through accelerated test pattern generation. </a:t>
            </a:r>
          </a:p>
          <a:p>
            <a:pPr marL="571500" indent="-571500" algn="just" latinLnBrk="0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integrity was verified through on-chip validation, ensuring reliable operation of the pattern generation logic and enhancing overall test reliability.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711AFD-8FF1-49E1-BE34-8ACFFE7F53DE}"/>
              </a:ext>
            </a:extLst>
          </p:cNvPr>
          <p:cNvSpPr txBox="1"/>
          <p:nvPr/>
        </p:nvSpPr>
        <p:spPr>
          <a:xfrm>
            <a:off x="15611234" y="40870753"/>
            <a:ext cx="14577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en-US" altLang="ko-KR" sz="2800" dirty="0"/>
              <a:t>The chip fabrication and EDA tool were supported by the IC Design Education Center(IDEC), Korea.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ACBDF4-1568-4D67-9F51-E532C8ED8A49}"/>
              </a:ext>
            </a:extLst>
          </p:cNvPr>
          <p:cNvSpPr txBox="1"/>
          <p:nvPr/>
        </p:nvSpPr>
        <p:spPr>
          <a:xfrm>
            <a:off x="1396761" y="19335877"/>
            <a:ext cx="133500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Unified on-chip integration of memory-test generation, memory repair, and logic verification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proposed design integrates a high-speed ALPG, an MBISR module, and an LBIST module into a unified on-chip memory test system.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ALPG module generates memory-test vectors with high throughput to support fast at-speed testing.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MBISR module detects faults in the on-chip memory and determines repair solutions using the available row and column redundancies.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LBIST module verifies the integrity of the ALPG logic to maintain reliable test operation during in-field use.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33BFE8E-64FA-4D9E-B932-C2534BE74E5F}"/>
              </a:ext>
            </a:extLst>
          </p:cNvPr>
          <p:cNvSpPr/>
          <p:nvPr/>
        </p:nvSpPr>
        <p:spPr>
          <a:xfrm>
            <a:off x="918405" y="8307863"/>
            <a:ext cx="28470544" cy="3300774"/>
          </a:xfrm>
          <a:prstGeom prst="rect">
            <a:avLst/>
          </a:prstGeom>
          <a:noFill/>
          <a:ln w="3810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86DCCF8-D614-40F5-8A28-5C3491EF727E}"/>
              </a:ext>
            </a:extLst>
          </p:cNvPr>
          <p:cNvSpPr/>
          <p:nvPr/>
        </p:nvSpPr>
        <p:spPr>
          <a:xfrm>
            <a:off x="1086706" y="12339289"/>
            <a:ext cx="13970171" cy="12066332"/>
          </a:xfrm>
          <a:prstGeom prst="rect">
            <a:avLst/>
          </a:prstGeom>
          <a:noFill/>
          <a:ln w="3810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위쪽 모서리 16">
            <a:extLst>
              <a:ext uri="{FF2B5EF4-FFF2-40B4-BE49-F238E27FC236}">
                <a16:creationId xmlns:a16="http://schemas.microsoft.com/office/drawing/2014/main" id="{CEBA9E71-7559-425C-A762-8D240AE763E6}"/>
              </a:ext>
            </a:extLst>
          </p:cNvPr>
          <p:cNvSpPr/>
          <p:nvPr/>
        </p:nvSpPr>
        <p:spPr>
          <a:xfrm>
            <a:off x="1228593" y="12512318"/>
            <a:ext cx="10424511" cy="643900"/>
          </a:xfrm>
          <a:prstGeom prst="round2Same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Overview of the Proposed design</a:t>
            </a:r>
            <a:endParaRPr lang="ko-KR" altLang="en-US" sz="4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사각형: 둥근 위쪽 모서리 1">
            <a:extLst>
              <a:ext uri="{FF2B5EF4-FFF2-40B4-BE49-F238E27FC236}">
                <a16:creationId xmlns:a16="http://schemas.microsoft.com/office/drawing/2014/main" id="{799C3D76-2A48-4492-8682-40C29DD0F8F4}"/>
              </a:ext>
            </a:extLst>
          </p:cNvPr>
          <p:cNvSpPr/>
          <p:nvPr/>
        </p:nvSpPr>
        <p:spPr>
          <a:xfrm>
            <a:off x="8297605" y="7966584"/>
            <a:ext cx="13680000" cy="720000"/>
          </a:xfrm>
          <a:prstGeom prst="round2Same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Abstract &amp; Introduction</a:t>
            </a:r>
            <a:endParaRPr lang="ko-KR" altLang="en-US" sz="4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641D03A-5024-49DC-B306-78AFCD233A0A}"/>
              </a:ext>
            </a:extLst>
          </p:cNvPr>
          <p:cNvSpPr/>
          <p:nvPr/>
        </p:nvSpPr>
        <p:spPr>
          <a:xfrm>
            <a:off x="817644" y="39730937"/>
            <a:ext cx="28470544" cy="1147581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01FF9D3-998B-43B1-95D2-0094A04D880D}"/>
              </a:ext>
            </a:extLst>
          </p:cNvPr>
          <p:cNvSpPr/>
          <p:nvPr/>
        </p:nvSpPr>
        <p:spPr>
          <a:xfrm>
            <a:off x="1086706" y="24494244"/>
            <a:ext cx="13970171" cy="11853529"/>
          </a:xfrm>
          <a:prstGeom prst="rect">
            <a:avLst/>
          </a:prstGeom>
          <a:noFill/>
          <a:ln w="3810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8F1FB7F-B2D2-4861-B807-6993D90691D2}"/>
              </a:ext>
            </a:extLst>
          </p:cNvPr>
          <p:cNvSpPr/>
          <p:nvPr/>
        </p:nvSpPr>
        <p:spPr>
          <a:xfrm>
            <a:off x="15236953" y="12339289"/>
            <a:ext cx="14035696" cy="12066332"/>
          </a:xfrm>
          <a:prstGeom prst="rect">
            <a:avLst/>
          </a:prstGeom>
          <a:noFill/>
          <a:ln w="3810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사각형: 둥근 위쪽 모서리 36">
            <a:extLst>
              <a:ext uri="{FF2B5EF4-FFF2-40B4-BE49-F238E27FC236}">
                <a16:creationId xmlns:a16="http://schemas.microsoft.com/office/drawing/2014/main" id="{663179F4-2511-47DA-A10C-B2C0057438F8}"/>
              </a:ext>
            </a:extLst>
          </p:cNvPr>
          <p:cNvSpPr/>
          <p:nvPr/>
        </p:nvSpPr>
        <p:spPr>
          <a:xfrm>
            <a:off x="8191075" y="39291460"/>
            <a:ext cx="13893061" cy="720000"/>
          </a:xfrm>
          <a:prstGeom prst="round2Same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ko-KR" altLang="en-US" sz="4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사각형: 둥근 위쪽 모서리 47">
            <a:extLst>
              <a:ext uri="{FF2B5EF4-FFF2-40B4-BE49-F238E27FC236}">
                <a16:creationId xmlns:a16="http://schemas.microsoft.com/office/drawing/2014/main" id="{B305BA8F-EC26-46CB-9214-59A252D2202C}"/>
              </a:ext>
            </a:extLst>
          </p:cNvPr>
          <p:cNvSpPr/>
          <p:nvPr/>
        </p:nvSpPr>
        <p:spPr>
          <a:xfrm>
            <a:off x="8297605" y="11768476"/>
            <a:ext cx="13680000" cy="720000"/>
          </a:xfrm>
          <a:prstGeom prst="round2Same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Proposed Design and Results</a:t>
            </a:r>
            <a:endParaRPr lang="ko-KR" altLang="en-US" sz="4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1D93A4-E18B-463B-BFB2-C2A75079C8D0}"/>
              </a:ext>
            </a:extLst>
          </p:cNvPr>
          <p:cNvSpPr txBox="1"/>
          <p:nvPr/>
        </p:nvSpPr>
        <p:spPr>
          <a:xfrm>
            <a:off x="1186679" y="37140734"/>
            <a:ext cx="277496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Post-layout simulation was performed using Synopsys tools, including IC Compiler II, </a:t>
            </a:r>
            <a:r>
              <a:rPr lang="en-US" altLang="ko-K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StarRC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altLang="ko-K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PrimeTime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verify the intended operation of the proposed modules, followed by chip-level validation using the IDEC Test Board II with the same testbench.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mismatches were observed during chip-level validation, which were considered to be mainly caused by clock-delivery path issues and measurement-environment disturbances.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7020802-DCEE-43D7-B302-18E69BBAFCBD}"/>
              </a:ext>
            </a:extLst>
          </p:cNvPr>
          <p:cNvSpPr/>
          <p:nvPr/>
        </p:nvSpPr>
        <p:spPr>
          <a:xfrm>
            <a:off x="817644" y="36976053"/>
            <a:ext cx="28470544" cy="2185732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사각형: 둥근 위쪽 모서리 54">
            <a:extLst>
              <a:ext uri="{FF2B5EF4-FFF2-40B4-BE49-F238E27FC236}">
                <a16:creationId xmlns:a16="http://schemas.microsoft.com/office/drawing/2014/main" id="{8F06A3D0-0BFA-4858-AD0D-B0DCC726741E}"/>
              </a:ext>
            </a:extLst>
          </p:cNvPr>
          <p:cNvSpPr/>
          <p:nvPr/>
        </p:nvSpPr>
        <p:spPr>
          <a:xfrm>
            <a:off x="8191075" y="36535970"/>
            <a:ext cx="13893061" cy="720000"/>
          </a:xfrm>
          <a:prstGeom prst="round2Same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ko-KR" altLang="en-US" sz="4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AAA1F0-81A9-4A89-976D-E9F83EB63886}"/>
              </a:ext>
            </a:extLst>
          </p:cNvPr>
          <p:cNvSpPr txBox="1"/>
          <p:nvPr/>
        </p:nvSpPr>
        <p:spPr>
          <a:xfrm>
            <a:off x="4494588" y="18839030"/>
            <a:ext cx="739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diagram of the proposed design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C307FA1-182E-4373-AF8A-969398C8225A}"/>
              </a:ext>
            </a:extLst>
          </p:cNvPr>
          <p:cNvGrpSpPr/>
          <p:nvPr/>
        </p:nvGrpSpPr>
        <p:grpSpPr>
          <a:xfrm>
            <a:off x="1231117" y="24479786"/>
            <a:ext cx="13515706" cy="11959198"/>
            <a:chOff x="15285537" y="12530146"/>
            <a:chExt cx="13515706" cy="11959198"/>
          </a:xfrm>
        </p:grpSpPr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EBB94201-27DD-4633-ABDA-D965CE6B6CA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6651310" y="21622125"/>
              <a:ext cx="11243157" cy="2469542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0BDA2BB7-A51A-4741-8616-2BB207DA91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147" t="3797" r="52945" b="-12364"/>
            <a:stretch/>
          </p:blipFill>
          <p:spPr>
            <a:xfrm>
              <a:off x="17646630" y="13148813"/>
              <a:ext cx="8875011" cy="4900161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5C8697-9E05-487D-B335-3BA594715399}"/>
                </a:ext>
              </a:extLst>
            </p:cNvPr>
            <p:cNvSpPr txBox="1"/>
            <p:nvPr/>
          </p:nvSpPr>
          <p:spPr>
            <a:xfrm>
              <a:off x="15352845" y="17702440"/>
              <a:ext cx="13448398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/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Dynamic repair analysis using row and column redundancies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MBISR module consists of a memory built-in self-test (MBIST) block and a built-in redundancy analysis (BIRA).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MBIST block detects memory faults using the March C- algorithm.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BIRA block dynamically allocates row and column redundancies according to the detected fault distribution.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Simulation results confirmed that the expected repair solution was generated immediately after MBIST completion.</a:t>
              </a:r>
            </a:p>
            <a:p>
              <a:pPr algn="just"/>
              <a:endPara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사각형: 둥근 위쪽 모서리 49">
              <a:extLst>
                <a:ext uri="{FF2B5EF4-FFF2-40B4-BE49-F238E27FC236}">
                  <a16:creationId xmlns:a16="http://schemas.microsoft.com/office/drawing/2014/main" id="{B521D11C-8841-42DF-AEEE-0DEA41023EF5}"/>
                </a:ext>
              </a:extLst>
            </p:cNvPr>
            <p:cNvSpPr/>
            <p:nvPr/>
          </p:nvSpPr>
          <p:spPr>
            <a:xfrm>
              <a:off x="15285537" y="12530146"/>
              <a:ext cx="10424511" cy="643900"/>
            </a:xfrm>
            <a:prstGeom prst="round2Same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44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MBISR Module</a:t>
              </a:r>
              <a:endParaRPr lang="ko-KR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9D0238B-F2B0-456F-B5D1-E33FCEBA089A}"/>
                </a:ext>
              </a:extLst>
            </p:cNvPr>
            <p:cNvSpPr txBox="1"/>
            <p:nvPr/>
          </p:nvSpPr>
          <p:spPr>
            <a:xfrm>
              <a:off x="18309561" y="17212917"/>
              <a:ext cx="7392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/>
              <a:r>
                <a:rPr lang="en-US" altLang="ko-KR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Proposed architecture of the MBISR module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22458F-D529-4DBB-BD20-80749CE9DFCE}"/>
                </a:ext>
              </a:extLst>
            </p:cNvPr>
            <p:cNvSpPr txBox="1"/>
            <p:nvPr/>
          </p:nvSpPr>
          <p:spPr>
            <a:xfrm>
              <a:off x="18309561" y="23966124"/>
              <a:ext cx="7392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/>
              <a:r>
                <a:rPr lang="en-US" altLang="ko-KR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Waveform of the MBISR module</a:t>
              </a: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2CE7736E-6411-40CD-A71A-2FC83012E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9059" y="33906457"/>
            <a:ext cx="12826354" cy="2080661"/>
          </a:xfrm>
          <a:prstGeom prst="rect">
            <a:avLst/>
          </a:prstGeom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5E12ED3D-FC86-4E3B-B58D-60CD566A58CB}"/>
              </a:ext>
            </a:extLst>
          </p:cNvPr>
          <p:cNvSpPr/>
          <p:nvPr/>
        </p:nvSpPr>
        <p:spPr>
          <a:xfrm>
            <a:off x="15236953" y="24499654"/>
            <a:ext cx="14017081" cy="11848120"/>
          </a:xfrm>
          <a:prstGeom prst="rect">
            <a:avLst/>
          </a:prstGeom>
          <a:noFill/>
          <a:ln w="3810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FB59E3-6BFE-4F8F-A506-D9822698EE33}"/>
              </a:ext>
            </a:extLst>
          </p:cNvPr>
          <p:cNvSpPr txBox="1"/>
          <p:nvPr/>
        </p:nvSpPr>
        <p:spPr>
          <a:xfrm>
            <a:off x="15466389" y="29809857"/>
            <a:ext cx="139199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In-field integrity verification using pseudo-random patterns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LBIST module verifies ALPG logic integrity during in-field operation.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a pseudo-random pattern generator, a weight decoder, a response compactor, and a BIST controller.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Weighted test patterns are selectively applied to scan-chain groups to reduce switching activity while maintaining high fault-detection capability.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ko-K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test_end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ko-K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test_success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signals were asserted after 1,000 test patterns were applied, confirming successful logic verification.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사각형: 둥근 위쪽 모서리 50">
            <a:extLst>
              <a:ext uri="{FF2B5EF4-FFF2-40B4-BE49-F238E27FC236}">
                <a16:creationId xmlns:a16="http://schemas.microsoft.com/office/drawing/2014/main" id="{E7CEDF84-5CFE-4804-B3E6-1537776AC8D0}"/>
              </a:ext>
            </a:extLst>
          </p:cNvPr>
          <p:cNvSpPr/>
          <p:nvPr/>
        </p:nvSpPr>
        <p:spPr>
          <a:xfrm>
            <a:off x="15611234" y="24512020"/>
            <a:ext cx="10424511" cy="643900"/>
          </a:xfrm>
          <a:prstGeom prst="round2Same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LBIST Module</a:t>
            </a:r>
            <a:endParaRPr lang="ko-KR" altLang="en-US" sz="4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95FAA9-B752-455B-BB8C-7C3AAFC3AB48}"/>
              </a:ext>
            </a:extLst>
          </p:cNvPr>
          <p:cNvSpPr txBox="1"/>
          <p:nvPr/>
        </p:nvSpPr>
        <p:spPr>
          <a:xfrm>
            <a:off x="18309561" y="35908990"/>
            <a:ext cx="739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Waveform of the LBIST module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F37512B-4777-4E1C-9FC2-6B7B54CF8D88}"/>
              </a:ext>
            </a:extLst>
          </p:cNvPr>
          <p:cNvSpPr txBox="1"/>
          <p:nvPr/>
        </p:nvSpPr>
        <p:spPr>
          <a:xfrm>
            <a:off x="18309561" y="29274524"/>
            <a:ext cx="739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architecture of the LBIST module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D617EF3-E1C1-4DF5-A24D-DDE7B8BDC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7414" y="25112261"/>
            <a:ext cx="9736156" cy="4304149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4FBF38EE-BD6D-43DF-8AA3-CD5EC2582093}"/>
              </a:ext>
            </a:extLst>
          </p:cNvPr>
          <p:cNvGrpSpPr/>
          <p:nvPr/>
        </p:nvGrpSpPr>
        <p:grpSpPr>
          <a:xfrm>
            <a:off x="15273616" y="12572220"/>
            <a:ext cx="13497982" cy="11886244"/>
            <a:chOff x="1186678" y="24603116"/>
            <a:chExt cx="13497982" cy="118862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2A0A3E-92A6-484A-B1D0-0C3403ED2025}"/>
                </a:ext>
              </a:extLst>
            </p:cNvPr>
            <p:cNvSpPr txBox="1"/>
            <p:nvPr/>
          </p:nvSpPr>
          <p:spPr>
            <a:xfrm>
              <a:off x="1396761" y="29120026"/>
              <a:ext cx="13287899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/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Continuous test-vector generation through PG-A and PG-B interleaving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ALPG consists of a sequence controller and a pattern generator composed of address, data, and control generators.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 vectors are generated by fetching and decoding compact instructions stored in the instruction memory.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Two independent pattern generators, PG-A and PG-B, are used to overcome the speed limitation of conventional ALPG architectures.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altLang="ko-K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By interleaving their outputs, test vectors are continuously generated without duplicating the entire ALPG structure.</a:t>
              </a:r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B29159F2-293B-43A7-B1F4-212B71899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9837" y="33229342"/>
              <a:ext cx="12144823" cy="2799653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43173A3-61BC-47A1-92FA-94A97E78F0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820" b="3012"/>
            <a:stretch/>
          </p:blipFill>
          <p:spPr>
            <a:xfrm>
              <a:off x="3196832" y="25258680"/>
              <a:ext cx="9387670" cy="3584542"/>
            </a:xfrm>
            <a:prstGeom prst="rect">
              <a:avLst/>
            </a:prstGeom>
          </p:spPr>
        </p:pic>
        <p:sp>
          <p:nvSpPr>
            <p:cNvPr id="49" name="사각형: 둥근 위쪽 모서리 48">
              <a:extLst>
                <a:ext uri="{FF2B5EF4-FFF2-40B4-BE49-F238E27FC236}">
                  <a16:creationId xmlns:a16="http://schemas.microsoft.com/office/drawing/2014/main" id="{26BC132B-A22F-485C-BFA2-D424F1459877}"/>
                </a:ext>
              </a:extLst>
            </p:cNvPr>
            <p:cNvSpPr/>
            <p:nvPr/>
          </p:nvSpPr>
          <p:spPr>
            <a:xfrm>
              <a:off x="1186678" y="24603116"/>
              <a:ext cx="10424511" cy="643900"/>
            </a:xfrm>
            <a:prstGeom prst="round2Same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44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ALPG Module</a:t>
              </a:r>
              <a:endParaRPr lang="ko-KR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6E8D662-3090-4689-9F5D-32332D471FD7}"/>
                </a:ext>
              </a:extLst>
            </p:cNvPr>
            <p:cNvSpPr txBox="1"/>
            <p:nvPr/>
          </p:nvSpPr>
          <p:spPr>
            <a:xfrm>
              <a:off x="4344224" y="35966140"/>
              <a:ext cx="7392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/>
              <a:r>
                <a:rPr lang="en-US" altLang="ko-KR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Waveform of the ALPG module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E735209-19A3-489A-ACB3-4B9E05FB37A5}"/>
                </a:ext>
              </a:extLst>
            </p:cNvPr>
            <p:cNvSpPr txBox="1"/>
            <p:nvPr/>
          </p:nvSpPr>
          <p:spPr>
            <a:xfrm>
              <a:off x="4218217" y="28728922"/>
              <a:ext cx="7392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/>
              <a:r>
                <a:rPr lang="en-US" altLang="ko-KR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Proposed architecture of the ALPG module </a:t>
              </a:r>
            </a:p>
          </p:txBody>
        </p:sp>
      </p:grpSp>
      <p:pic>
        <p:nvPicPr>
          <p:cNvPr id="45" name="그림 44">
            <a:extLst>
              <a:ext uri="{FF2B5EF4-FFF2-40B4-BE49-F238E27FC236}">
                <a16:creationId xmlns:a16="http://schemas.microsoft.com/office/drawing/2014/main" id="{2323324D-C796-4009-B177-17BA74C2A5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0351" y="13156219"/>
            <a:ext cx="10481448" cy="569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10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14592</TotalTime>
  <Words>675</Words>
  <Application>Microsoft Office PowerPoint</Application>
  <PresentationFormat>사용자 지정</PresentationFormat>
  <Paragraphs>50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박종호</cp:lastModifiedBy>
  <cp:revision>166</cp:revision>
  <dcterms:created xsi:type="dcterms:W3CDTF">2018-03-08T06:02:33Z</dcterms:created>
  <dcterms:modified xsi:type="dcterms:W3CDTF">2026-06-22T05:16:10Z</dcterms:modified>
</cp:coreProperties>
</file>