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30275213" cy="42803763"/>
  <p:notesSz cx="6858000" cy="9144000"/>
  <p:defaultTextStyle>
    <a:defPPr>
      <a:defRPr lang="ko-KR"/>
    </a:defPPr>
    <a:lvl1pPr marL="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D3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 varScale="1">
        <p:scale>
          <a:sx n="18" d="100"/>
          <a:sy n="18" d="100"/>
        </p:scale>
        <p:origin x="54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99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10A68-AB16-4475-AD20-48F52644D0F9}" type="datetimeFigureOut">
              <a:rPr lang="ko-KR" altLang="en-US" smtClean="0"/>
              <a:t>2026-04-24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BD1C9-92BA-455D-A623-D35026593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5524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0CB4E-6FA7-43A9-8C9F-DD0C6E95B116}" type="datetimeFigureOut">
              <a:rPr lang="ko-KR" altLang="en-US" smtClean="0"/>
              <a:t>2026-04-24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292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0CB4E-6FA7-43A9-8C9F-DD0C6E95B116}" type="datetimeFigureOut">
              <a:rPr lang="ko-KR" altLang="en-US" smtClean="0"/>
              <a:t>2026-04-24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FA6E480-90DC-448A-B642-311BA5A7BA30}"/>
              </a:ext>
            </a:extLst>
          </p:cNvPr>
          <p:cNvGrpSpPr/>
          <p:nvPr userDrawn="1"/>
        </p:nvGrpSpPr>
        <p:grpSpPr>
          <a:xfrm>
            <a:off x="0" y="1699"/>
            <a:ext cx="30276413" cy="42802064"/>
            <a:chOff x="0" y="1699"/>
            <a:chExt cx="30276413" cy="42802064"/>
          </a:xfrm>
        </p:grpSpPr>
        <p:pic>
          <p:nvPicPr>
            <p:cNvPr id="7" name="그림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46"/>
            <a:stretch/>
          </p:blipFill>
          <p:spPr>
            <a:xfrm>
              <a:off x="0" y="1699"/>
              <a:ext cx="30276413" cy="40984936"/>
            </a:xfrm>
            <a:prstGeom prst="rect">
              <a:avLst/>
            </a:prstGeom>
            <a:ln>
              <a:solidFill>
                <a:srgbClr val="92D050"/>
              </a:solidFill>
            </a:ln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CA267DDB-94F3-4E78-8D7C-06BF81870669}"/>
                </a:ext>
              </a:extLst>
            </p:cNvPr>
            <p:cNvSpPr/>
            <p:nvPr userDrawn="1"/>
          </p:nvSpPr>
          <p:spPr>
            <a:xfrm>
              <a:off x="0" y="40986635"/>
              <a:ext cx="30275213" cy="1817128"/>
            </a:xfrm>
            <a:prstGeom prst="rect">
              <a:avLst/>
            </a:prstGeom>
            <a:solidFill>
              <a:srgbClr val="AED3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879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3.emf"/><Relationship Id="rId7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package" Target="../embeddings/Microsoft_Excel_Worksheet1.xlsx"/><Relationship Id="rId5" Type="http://schemas.openxmlformats.org/officeDocument/2006/relationships/image" Target="../media/image4.emf"/><Relationship Id="rId10" Type="http://schemas.openxmlformats.org/officeDocument/2006/relationships/image" Target="../media/image8.emf"/><Relationship Id="rId4" Type="http://schemas.openxmlformats.org/officeDocument/2006/relationships/package" Target="../embeddings/Microsoft_Excel_Worksheet.xlsx"/><Relationship Id="rId9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2">
            <a:extLst>
              <a:ext uri="{FF2B5EF4-FFF2-40B4-BE49-F238E27FC236}">
                <a16:creationId xmlns:a16="http://schemas.microsoft.com/office/drawing/2014/main" id="{63B8EC87-5827-B9E2-7A58-678227441C00}"/>
              </a:ext>
            </a:extLst>
          </p:cNvPr>
          <p:cNvSpPr/>
          <p:nvPr/>
        </p:nvSpPr>
        <p:spPr>
          <a:xfrm>
            <a:off x="2946400" y="4604589"/>
            <a:ext cx="24841200" cy="3276600"/>
          </a:xfrm>
          <a:prstGeom prst="roundRect">
            <a:avLst/>
          </a:prstGeom>
          <a:noFill/>
          <a:ln w="12700" cap="flat" cmpd="sng" algn="ctr">
            <a:noFill/>
            <a:prstDash val="dash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altLang="ko-KR" sz="9600" b="1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D-band SPST and SPDT Switches </a:t>
            </a:r>
            <a:br>
              <a:rPr lang="en-US" altLang="ko-KR" sz="9600" b="1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</a:br>
            <a:r>
              <a:rPr lang="en-US" altLang="ko-KR" sz="9600" b="1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in 28-nm CMOS Technology</a:t>
            </a:r>
          </a:p>
          <a:p>
            <a:pPr lvl="0" algn="ctr">
              <a:defRPr/>
            </a:pPr>
            <a:r>
              <a:rPr lang="en-US" altLang="ko-KR" sz="6600" b="1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Songmi Je, </a:t>
            </a:r>
            <a:r>
              <a:rPr lang="en-US" altLang="ko-KR" sz="6600" b="1" kern="0" dirty="0" err="1">
                <a:ln w="28575">
                  <a:noFill/>
                  <a:prstDash val="dash"/>
                </a:ln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Dongkyo</a:t>
            </a:r>
            <a:r>
              <a:rPr lang="en-US" altLang="ko-KR" sz="6600" b="1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rPr>
              <a:t> Kim</a:t>
            </a:r>
          </a:p>
          <a:p>
            <a:pPr marL="0" marR="0" lvl="0" indent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600" b="1" i="0" u="none" strike="noStrike" kern="0" cap="none" spc="0" normalizeH="0" baseline="0" noProof="0" dirty="0">
                <a:ln w="28575">
                  <a:noFill/>
                  <a:prstDash val="dash"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Dong-A University, Dept. of Electronic Engineering</a:t>
            </a:r>
            <a:endParaRPr kumimoji="0" lang="ko-KR" altLang="en-US" sz="6600" b="1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모서리가 둥근 직사각형 20">
            <a:extLst>
              <a:ext uri="{FF2B5EF4-FFF2-40B4-BE49-F238E27FC236}">
                <a16:creationId xmlns:a16="http://schemas.microsoft.com/office/drawing/2014/main" id="{A0DC2CB7-C84F-E8BC-1B55-0D369DF717AD}"/>
              </a:ext>
            </a:extLst>
          </p:cNvPr>
          <p:cNvSpPr/>
          <p:nvPr/>
        </p:nvSpPr>
        <p:spPr>
          <a:xfrm>
            <a:off x="983993" y="35535551"/>
            <a:ext cx="28905202" cy="4882712"/>
          </a:xfrm>
          <a:prstGeom prst="roundRect">
            <a:avLst/>
          </a:prstGeom>
          <a:noFill/>
          <a:ln w="12700" cap="flat" cmpd="sng" algn="ctr">
            <a:noFill/>
            <a:prstDash val="dash"/>
            <a:miter lim="800000"/>
          </a:ln>
          <a:effectLst/>
        </p:spPr>
        <p:txBody>
          <a:bodyPr rtlCol="0" anchor="ctr"/>
          <a:lstStyle/>
          <a:p>
            <a:pPr marL="857250" lvl="0" indent="-857250">
              <a:buFontTx/>
              <a:buChar char="-"/>
              <a:defRPr/>
            </a:pPr>
            <a:r>
              <a:rPr lang="en-US" altLang="ko-KR" sz="5400" dirty="0"/>
              <a:t>Coupler-based D-band SPST and SPDT switches were implemented in 28-nm CMOS.</a:t>
            </a:r>
            <a:endParaRPr lang="en-US" altLang="ko-KR" sz="5400" kern="0" dirty="0">
              <a:ln w="28575">
                <a:noFill/>
                <a:prstDash val="dash"/>
              </a:ln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  <a:p>
            <a:pPr marL="857250" lvl="0" indent="-857250">
              <a:buFontTx/>
              <a:buChar char="-"/>
              <a:defRPr/>
            </a:pPr>
            <a:r>
              <a:rPr lang="en-US" altLang="ko-KR" sz="5400" dirty="0"/>
              <a:t>The measured results verify the operation of the proposed SPST and SPDT switches.</a:t>
            </a:r>
          </a:p>
          <a:p>
            <a:pPr marL="857250" lvl="0" indent="-857250">
              <a:buFontTx/>
              <a:buChar char="-"/>
              <a:defRPr/>
            </a:pPr>
            <a:r>
              <a:rPr lang="en-US" altLang="ko-KR" sz="5400" dirty="0"/>
              <a:t>The simulation-to-measurement discrepancy may be related to the varactor-based reflective load.</a:t>
            </a:r>
          </a:p>
          <a:p>
            <a:pPr marL="857250" lvl="0" indent="-857250">
              <a:buFontTx/>
              <a:buChar char="-"/>
              <a:defRPr/>
            </a:pPr>
            <a:r>
              <a:rPr lang="en-US" altLang="ko-KR" sz="5400" dirty="0"/>
              <a:t>Future work will focus on varactor characterization and reflective-load optimization.</a:t>
            </a:r>
            <a:endParaRPr kumimoji="0" lang="en-US" altLang="ko-KR" sz="5400" b="0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F247322-8762-6399-CE40-AFFAA2CEC275}"/>
              </a:ext>
            </a:extLst>
          </p:cNvPr>
          <p:cNvSpPr/>
          <p:nvPr/>
        </p:nvSpPr>
        <p:spPr bwMode="auto">
          <a:xfrm>
            <a:off x="983993" y="14064943"/>
            <a:ext cx="28446410" cy="13498696"/>
          </a:xfrm>
          <a:prstGeom prst="rect">
            <a:avLst/>
          </a:prstGeom>
          <a:noFill/>
          <a:ln w="57150"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1163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5800" dirty="0">
              <a:solidFill>
                <a:prstClr val="white"/>
              </a:solidFill>
            </a:endParaRPr>
          </a:p>
        </p:txBody>
      </p:sp>
      <p:sp>
        <p:nvSpPr>
          <p:cNvPr id="7" name="모서리가 둥근 직사각형 18">
            <a:extLst>
              <a:ext uri="{FF2B5EF4-FFF2-40B4-BE49-F238E27FC236}">
                <a16:creationId xmlns:a16="http://schemas.microsoft.com/office/drawing/2014/main" id="{D1937C9F-9EB3-6DFD-7610-BDAF5299F5DB}"/>
              </a:ext>
            </a:extLst>
          </p:cNvPr>
          <p:cNvSpPr/>
          <p:nvPr/>
        </p:nvSpPr>
        <p:spPr>
          <a:xfrm>
            <a:off x="914399" y="14148340"/>
            <a:ext cx="28516003" cy="4785151"/>
          </a:xfrm>
          <a:prstGeom prst="roundRect">
            <a:avLst/>
          </a:prstGeom>
          <a:noFill/>
          <a:ln w="12700" cap="flat" cmpd="sng" algn="ctr">
            <a:noFill/>
            <a:prstDash val="dash"/>
            <a:miter lim="800000"/>
          </a:ln>
          <a:effectLst/>
        </p:spPr>
        <p:txBody>
          <a:bodyPr rtlCol="0" anchor="ctr"/>
          <a:lstStyle/>
          <a:p>
            <a:pPr marL="685800" lvl="0" indent="-685800">
              <a:buFontTx/>
              <a:buChar char="-"/>
              <a:defRPr/>
            </a:pPr>
            <a:r>
              <a:rPr lang="en-US" altLang="ko-KR" sz="5400" dirty="0"/>
              <a:t>A varactor-based reflective load is used to control the load impedance in the proposed switch.</a:t>
            </a:r>
          </a:p>
          <a:p>
            <a:pPr marL="685800" lvl="0" indent="-685800">
              <a:buFontTx/>
              <a:buChar char="-"/>
              <a:defRPr/>
            </a:pPr>
            <a:r>
              <a:rPr lang="en-US" altLang="ko-KR" sz="5400" dirty="0"/>
              <a:t>The SPST switch consists of a 90° hybrid coupler and two reflective loads.</a:t>
            </a:r>
          </a:p>
          <a:p>
            <a:pPr marL="685800" lvl="0" indent="-685800">
              <a:buFontTx/>
              <a:buChar char="-"/>
              <a:defRPr/>
            </a:pPr>
            <a:r>
              <a:rPr lang="en-US" altLang="ko-KR" sz="5400" dirty="0"/>
              <a:t>By changing the reflective load impedance, the switch state is controlled.</a:t>
            </a:r>
          </a:p>
          <a:p>
            <a:pPr marL="685800" lvl="0" indent="-685800">
              <a:buFontTx/>
              <a:buChar char="-"/>
              <a:defRPr/>
            </a:pPr>
            <a:r>
              <a:rPr lang="en-US" altLang="ko-KR" sz="5400" dirty="0"/>
              <a:t>The SPDT switch is implemented by combining two coupler-based SPST paths with complementary control voltages.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0144F00-D71E-4CE7-A183-1BA972AE9B05}"/>
              </a:ext>
            </a:extLst>
          </p:cNvPr>
          <p:cNvSpPr/>
          <p:nvPr/>
        </p:nvSpPr>
        <p:spPr bwMode="auto">
          <a:xfrm>
            <a:off x="983993" y="28314414"/>
            <a:ext cx="28446410" cy="6787263"/>
          </a:xfrm>
          <a:prstGeom prst="rect">
            <a:avLst/>
          </a:prstGeom>
          <a:noFill/>
          <a:ln w="57150"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1163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5800" dirty="0">
              <a:solidFill>
                <a:prstClr val="white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EAEB87E-4305-C0EA-5F10-A636EDAA82BD}"/>
              </a:ext>
            </a:extLst>
          </p:cNvPr>
          <p:cNvSpPr/>
          <p:nvPr/>
        </p:nvSpPr>
        <p:spPr bwMode="auto">
          <a:xfrm>
            <a:off x="983993" y="8992617"/>
            <a:ext cx="28446410" cy="4235626"/>
          </a:xfrm>
          <a:prstGeom prst="rect">
            <a:avLst/>
          </a:prstGeom>
          <a:noFill/>
          <a:ln w="57150"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1163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5800" dirty="0">
              <a:solidFill>
                <a:prstClr val="white"/>
              </a:solidFill>
            </a:endParaRPr>
          </a:p>
        </p:txBody>
      </p:sp>
      <p:sp>
        <p:nvSpPr>
          <p:cNvPr id="13" name="모서리가 둥근 직사각형 18">
            <a:extLst>
              <a:ext uri="{FF2B5EF4-FFF2-40B4-BE49-F238E27FC236}">
                <a16:creationId xmlns:a16="http://schemas.microsoft.com/office/drawing/2014/main" id="{EEB7C7B4-BAB2-0B99-4A40-021F4C6F7A16}"/>
              </a:ext>
            </a:extLst>
          </p:cNvPr>
          <p:cNvSpPr/>
          <p:nvPr/>
        </p:nvSpPr>
        <p:spPr>
          <a:xfrm>
            <a:off x="983993" y="9369499"/>
            <a:ext cx="28446409" cy="3792195"/>
          </a:xfrm>
          <a:prstGeom prst="roundRect">
            <a:avLst/>
          </a:prstGeom>
          <a:noFill/>
          <a:ln w="12700" cap="flat" cmpd="sng" algn="ctr">
            <a:noFill/>
            <a:prstDash val="dash"/>
            <a:miter lim="800000"/>
          </a:ln>
          <a:effectLst/>
        </p:spPr>
        <p:txBody>
          <a:bodyPr rtlCol="0" anchor="ctr"/>
          <a:lstStyle/>
          <a:p>
            <a:pPr marL="685800" lvl="0" indent="-685800">
              <a:buFontTx/>
              <a:buChar char="-"/>
              <a:defRPr/>
            </a:pPr>
            <a:r>
              <a:rPr lang="en-US" altLang="ko-KR" sz="5400" dirty="0"/>
              <a:t>D-band switches are essential for phased-array and OOK communication systems.</a:t>
            </a:r>
            <a:endParaRPr lang="en-US" altLang="ko-KR" sz="5400" kern="0" dirty="0">
              <a:ln w="28575">
                <a:noFill/>
                <a:prstDash val="dash"/>
              </a:ln>
              <a:solidFill>
                <a:prstClr val="black"/>
              </a:solidFill>
            </a:endParaRPr>
          </a:p>
          <a:p>
            <a:pPr marL="685800" lvl="0" indent="-685800">
              <a:buFontTx/>
              <a:buChar char="-"/>
              <a:defRPr/>
            </a:pPr>
            <a:r>
              <a:rPr lang="en-US" altLang="ko-KR" sz="5400" dirty="0"/>
              <a:t>Low insertion loss, high isolation, and wide bandwidth are required at D-band frequencies.</a:t>
            </a:r>
          </a:p>
          <a:p>
            <a:pPr marL="685800" lvl="0" indent="-685800">
              <a:buFontTx/>
              <a:buChar char="-"/>
              <a:defRPr/>
            </a:pPr>
            <a:r>
              <a:rPr lang="en-US" altLang="ko-KR" sz="5400" dirty="0"/>
              <a:t>Coupler-based single-pole single-throw (SPST) and single-pole double-throw (SPDT) switches were implemented in 28-nm CMOS.</a:t>
            </a:r>
            <a:r>
              <a:rPr lang="en-US" altLang="ko-KR" sz="5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 </a:t>
            </a:r>
            <a:endParaRPr lang="ko-KR" altLang="en-US" sz="5400" kern="0" dirty="0">
              <a:ln w="28575">
                <a:noFill/>
                <a:prstDash val="dash"/>
              </a:ln>
              <a:solidFill>
                <a:prstClr val="black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50E8E05-6122-7B8B-173F-7F08C88F6734}"/>
              </a:ext>
            </a:extLst>
          </p:cNvPr>
          <p:cNvSpPr/>
          <p:nvPr/>
        </p:nvSpPr>
        <p:spPr bwMode="auto">
          <a:xfrm>
            <a:off x="983993" y="35840740"/>
            <a:ext cx="28446410" cy="3975634"/>
          </a:xfrm>
          <a:prstGeom prst="rect">
            <a:avLst/>
          </a:prstGeom>
          <a:noFill/>
          <a:ln w="57150"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1163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5800" dirty="0">
              <a:solidFill>
                <a:prstClr val="white"/>
              </a:solidFill>
            </a:endParaRPr>
          </a:p>
        </p:txBody>
      </p:sp>
      <p:sp>
        <p:nvSpPr>
          <p:cNvPr id="15" name="Lekerekített téglalap 9">
            <a:extLst>
              <a:ext uri="{FF2B5EF4-FFF2-40B4-BE49-F238E27FC236}">
                <a16:creationId xmlns:a16="http://schemas.microsoft.com/office/drawing/2014/main" id="{4D7C1E84-2679-2C8A-6E96-19A694BF8520}"/>
              </a:ext>
            </a:extLst>
          </p:cNvPr>
          <p:cNvSpPr/>
          <p:nvPr/>
        </p:nvSpPr>
        <p:spPr bwMode="auto">
          <a:xfrm>
            <a:off x="1379934" y="13570985"/>
            <a:ext cx="4645509" cy="959512"/>
          </a:xfrm>
          <a:prstGeom prst="roundRect">
            <a:avLst>
              <a:gd name="adj" fmla="val 50000"/>
            </a:avLst>
          </a:prstGeom>
          <a:solidFill>
            <a:srgbClr val="AED369"/>
          </a:solidFill>
          <a:ln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11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4400" b="1" dirty="0">
                <a:solidFill>
                  <a:srgbClr val="FFFFFF"/>
                </a:solidFill>
                <a:latin typeface="+mj-ea"/>
                <a:ea typeface="+mj-ea"/>
              </a:rPr>
              <a:t>Design</a:t>
            </a:r>
          </a:p>
        </p:txBody>
      </p:sp>
      <p:sp>
        <p:nvSpPr>
          <p:cNvPr id="16" name="Lekerekített téglalap 9">
            <a:extLst>
              <a:ext uri="{FF2B5EF4-FFF2-40B4-BE49-F238E27FC236}">
                <a16:creationId xmlns:a16="http://schemas.microsoft.com/office/drawing/2014/main" id="{3A1F096B-CC67-3CAD-ED5E-A673D0587F8A}"/>
              </a:ext>
            </a:extLst>
          </p:cNvPr>
          <p:cNvSpPr/>
          <p:nvPr/>
        </p:nvSpPr>
        <p:spPr bwMode="auto">
          <a:xfrm>
            <a:off x="1379935" y="8512041"/>
            <a:ext cx="4645509" cy="959512"/>
          </a:xfrm>
          <a:prstGeom prst="roundRect">
            <a:avLst>
              <a:gd name="adj" fmla="val 50000"/>
            </a:avLst>
          </a:prstGeom>
          <a:solidFill>
            <a:srgbClr val="AED369"/>
          </a:solidFill>
          <a:ln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11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4400" b="1" dirty="0">
                <a:solidFill>
                  <a:srgbClr val="FFFFFF"/>
                </a:solidFill>
                <a:latin typeface="+mj-ea"/>
                <a:ea typeface="+mj-ea"/>
              </a:rPr>
              <a:t>Introduction</a:t>
            </a:r>
          </a:p>
        </p:txBody>
      </p:sp>
      <p:sp>
        <p:nvSpPr>
          <p:cNvPr id="18" name="Lekerekített téglalap 9">
            <a:extLst>
              <a:ext uri="{FF2B5EF4-FFF2-40B4-BE49-F238E27FC236}">
                <a16:creationId xmlns:a16="http://schemas.microsoft.com/office/drawing/2014/main" id="{955F7237-EDA8-8F26-2416-9BE15F1863C2}"/>
              </a:ext>
            </a:extLst>
          </p:cNvPr>
          <p:cNvSpPr/>
          <p:nvPr/>
        </p:nvSpPr>
        <p:spPr bwMode="auto">
          <a:xfrm>
            <a:off x="1379934" y="35360984"/>
            <a:ext cx="4645509" cy="959512"/>
          </a:xfrm>
          <a:prstGeom prst="roundRect">
            <a:avLst>
              <a:gd name="adj" fmla="val 50000"/>
            </a:avLst>
          </a:prstGeom>
          <a:solidFill>
            <a:srgbClr val="AED369"/>
          </a:solidFill>
          <a:ln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11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4400" b="1" dirty="0">
                <a:solidFill>
                  <a:srgbClr val="FFFFFF"/>
                </a:solidFill>
                <a:latin typeface="+mj-ea"/>
                <a:ea typeface="+mj-ea"/>
              </a:rPr>
              <a:t>Conclusion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58B99DC-A9DB-9A53-0067-54A230F5218C}"/>
              </a:ext>
            </a:extLst>
          </p:cNvPr>
          <p:cNvSpPr txBox="1"/>
          <p:nvPr/>
        </p:nvSpPr>
        <p:spPr>
          <a:xfrm>
            <a:off x="5171908" y="40090906"/>
            <a:ext cx="242584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4800" b="0" i="0" dirty="0">
                <a:solidFill>
                  <a:srgbClr val="323232"/>
                </a:solidFill>
                <a:effectLst/>
                <a:latin typeface="Nanum Gothic"/>
              </a:rPr>
              <a:t>The chip fabrication and EDA tool were supported by the IC Design Education Center(IDEC), Korea.</a:t>
            </a:r>
            <a:endParaRPr lang="ko-KR" altLang="en-US" sz="4800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504F0A6-E412-6269-66BA-B6555FF90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515" y="29996150"/>
            <a:ext cx="4348760" cy="494485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3376585-8EB2-5A03-D066-C06D190AE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58985" y="29918558"/>
            <a:ext cx="4031272" cy="4782196"/>
          </a:xfrm>
          <a:prstGeom prst="rect">
            <a:avLst/>
          </a:prstGeom>
        </p:spPr>
      </p:pic>
      <p:graphicFrame>
        <p:nvGraphicFramePr>
          <p:cNvPr id="11" name="개체 10">
            <a:extLst>
              <a:ext uri="{FF2B5EF4-FFF2-40B4-BE49-F238E27FC236}">
                <a16:creationId xmlns:a16="http://schemas.microsoft.com/office/drawing/2014/main" id="{A086C8B2-830B-606D-17B2-F35AFE4F66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188801"/>
              </p:ext>
            </p:extLst>
          </p:nvPr>
        </p:nvGraphicFramePr>
        <p:xfrm>
          <a:off x="7920372" y="28334964"/>
          <a:ext cx="7804032" cy="49797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6575117" imgH="4195320" progId="Excel.Sheet.12">
                  <p:embed/>
                </p:oleObj>
              </mc:Choice>
              <mc:Fallback>
                <p:oleObj name="Worksheet" r:id="rId4" imgW="6575117" imgH="419532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920372" y="28334964"/>
                        <a:ext cx="7804032" cy="49797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개체 18">
            <a:extLst>
              <a:ext uri="{FF2B5EF4-FFF2-40B4-BE49-F238E27FC236}">
                <a16:creationId xmlns:a16="http://schemas.microsoft.com/office/drawing/2014/main" id="{CF8F2616-260C-8123-4721-7B8E349CF8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057308"/>
              </p:ext>
            </p:extLst>
          </p:nvPr>
        </p:nvGraphicFramePr>
        <p:xfrm>
          <a:off x="21521986" y="28334964"/>
          <a:ext cx="7804032" cy="5359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6330462" imgH="4348707" progId="Excel.Sheet.12">
                  <p:embed/>
                </p:oleObj>
              </mc:Choice>
              <mc:Fallback>
                <p:oleObj name="Worksheet" r:id="rId6" imgW="6330462" imgH="434870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521986" y="28334964"/>
                        <a:ext cx="7804032" cy="53598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직사각형 19">
            <a:extLst>
              <a:ext uri="{FF2B5EF4-FFF2-40B4-BE49-F238E27FC236}">
                <a16:creationId xmlns:a16="http://schemas.microsoft.com/office/drawing/2014/main" id="{FED8B2E7-F2CF-D41C-DF41-0F0A10E80A37}"/>
              </a:ext>
            </a:extLst>
          </p:cNvPr>
          <p:cNvSpPr/>
          <p:nvPr/>
        </p:nvSpPr>
        <p:spPr bwMode="auto">
          <a:xfrm>
            <a:off x="949195" y="28314414"/>
            <a:ext cx="14417805" cy="6787263"/>
          </a:xfrm>
          <a:prstGeom prst="rect">
            <a:avLst/>
          </a:prstGeom>
          <a:noFill/>
          <a:ln w="57150"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1163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5800" dirty="0">
              <a:solidFill>
                <a:prstClr val="white"/>
              </a:solidFill>
            </a:endParaRPr>
          </a:p>
        </p:txBody>
      </p:sp>
      <p:sp>
        <p:nvSpPr>
          <p:cNvPr id="17" name="Lekerekített téglalap 9">
            <a:extLst>
              <a:ext uri="{FF2B5EF4-FFF2-40B4-BE49-F238E27FC236}">
                <a16:creationId xmlns:a16="http://schemas.microsoft.com/office/drawing/2014/main" id="{4EDF1316-EFBA-C469-CAA4-FF20E0D31341}"/>
              </a:ext>
            </a:extLst>
          </p:cNvPr>
          <p:cNvSpPr/>
          <p:nvPr/>
        </p:nvSpPr>
        <p:spPr bwMode="auto">
          <a:xfrm>
            <a:off x="1379934" y="27838171"/>
            <a:ext cx="7441336" cy="959512"/>
          </a:xfrm>
          <a:prstGeom prst="roundRect">
            <a:avLst>
              <a:gd name="adj" fmla="val 50000"/>
            </a:avLst>
          </a:prstGeom>
          <a:solidFill>
            <a:srgbClr val="AED369"/>
          </a:solidFill>
          <a:ln>
            <a:solidFill>
              <a:srgbClr val="AED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11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4400" b="1" dirty="0">
                <a:solidFill>
                  <a:srgbClr val="FFFFFF"/>
                </a:solidFill>
                <a:latin typeface="+mj-ea"/>
                <a:ea typeface="+mj-ea"/>
              </a:rPr>
              <a:t>Measurement Results</a:t>
            </a:r>
          </a:p>
        </p:txBody>
      </p:sp>
      <p:sp>
        <p:nvSpPr>
          <p:cNvPr id="27" name="모서리가 둥근 직사각형 18">
            <a:extLst>
              <a:ext uri="{FF2B5EF4-FFF2-40B4-BE49-F238E27FC236}">
                <a16:creationId xmlns:a16="http://schemas.microsoft.com/office/drawing/2014/main" id="{B3D048EB-3D6F-F573-01FA-E85810E4A0B6}"/>
              </a:ext>
            </a:extLst>
          </p:cNvPr>
          <p:cNvSpPr/>
          <p:nvPr/>
        </p:nvSpPr>
        <p:spPr>
          <a:xfrm>
            <a:off x="7381478" y="33283703"/>
            <a:ext cx="9592186" cy="1861338"/>
          </a:xfrm>
          <a:prstGeom prst="roundRect">
            <a:avLst/>
          </a:prstGeom>
          <a:noFill/>
          <a:ln w="12700" cap="flat" cmpd="sng" algn="ctr">
            <a:noFill/>
            <a:prstDash val="dash"/>
            <a:miter lim="800000"/>
          </a:ln>
          <a:effectLst/>
        </p:spPr>
        <p:txBody>
          <a:bodyPr rtlCol="0" anchor="ctr"/>
          <a:lstStyle/>
          <a:p>
            <a:pPr marL="685800" lvl="0" indent="-685800">
              <a:buFontTx/>
              <a:buChar char="-"/>
              <a:defRPr/>
            </a:pPr>
            <a:r>
              <a:rPr lang="en-US" altLang="ko-KR" sz="5400" dirty="0"/>
              <a:t>Insertion loss : 4.7–7.6 dB</a:t>
            </a:r>
          </a:p>
          <a:p>
            <a:pPr marL="685800" lvl="0" indent="-685800">
              <a:buFontTx/>
              <a:buChar char="-"/>
              <a:defRPr/>
            </a:pPr>
            <a:r>
              <a:rPr lang="en-US" altLang="ko-KR" sz="5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Isolation : 16.2</a:t>
            </a:r>
            <a:r>
              <a:rPr lang="en-US" altLang="ko-KR" sz="5400" dirty="0"/>
              <a:t>–</a:t>
            </a:r>
            <a:r>
              <a:rPr lang="en-US" altLang="ko-KR" sz="5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22.2 dB</a:t>
            </a: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3632CCBF-F7B1-41CB-D799-D76BC8A07D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50794" y="19684266"/>
            <a:ext cx="10024293" cy="5638665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C19E1011-F39B-9644-F2E3-58D5F4E38D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02410" y="19763583"/>
            <a:ext cx="9191831" cy="4126499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C0C4D8D8-8B6A-C0DC-1032-92E2FAD6AE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30001" y="17165486"/>
            <a:ext cx="7989073" cy="963335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EADD3B5-187F-E8A1-E49E-BAEC78F60290}"/>
              </a:ext>
            </a:extLst>
          </p:cNvPr>
          <p:cNvSpPr txBox="1"/>
          <p:nvPr/>
        </p:nvSpPr>
        <p:spPr>
          <a:xfrm>
            <a:off x="1729756" y="24640857"/>
            <a:ext cx="8966124" cy="1154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Reflective load circuit</a:t>
            </a:r>
            <a:endParaRPr lang="ko-KR" altLang="en-US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BCA1E1D-D14B-0C30-01FD-D939F6DDE8D4}"/>
              </a:ext>
            </a:extLst>
          </p:cNvPr>
          <p:cNvSpPr txBox="1"/>
          <p:nvPr/>
        </p:nvSpPr>
        <p:spPr>
          <a:xfrm>
            <a:off x="11822388" y="25038602"/>
            <a:ext cx="8966124" cy="1154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SPST switch schematic</a:t>
            </a:r>
            <a:endParaRPr lang="ko-KR" altLang="en-US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F9EDC3-326A-0733-7518-E4660877E68B}"/>
              </a:ext>
            </a:extLst>
          </p:cNvPr>
          <p:cNvSpPr txBox="1"/>
          <p:nvPr/>
        </p:nvSpPr>
        <p:spPr>
          <a:xfrm>
            <a:off x="20836618" y="26429257"/>
            <a:ext cx="8663379" cy="1154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SPDT switch schematic</a:t>
            </a:r>
            <a:endParaRPr lang="ko-KR" altLang="en-US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4B424AF-D1FC-1558-07C8-DBF291C92BDA}"/>
              </a:ext>
            </a:extLst>
          </p:cNvPr>
          <p:cNvSpPr txBox="1"/>
          <p:nvPr/>
        </p:nvSpPr>
        <p:spPr>
          <a:xfrm>
            <a:off x="2077515" y="28853643"/>
            <a:ext cx="6276160" cy="1154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SPST switch</a:t>
            </a:r>
            <a:endParaRPr lang="ko-KR" altLang="en-US" b="1" dirty="0"/>
          </a:p>
        </p:txBody>
      </p:sp>
      <p:sp>
        <p:nvSpPr>
          <p:cNvPr id="34" name="모서리가 둥근 직사각형 18">
            <a:extLst>
              <a:ext uri="{FF2B5EF4-FFF2-40B4-BE49-F238E27FC236}">
                <a16:creationId xmlns:a16="http://schemas.microsoft.com/office/drawing/2014/main" id="{8E7CFD11-A4C7-1AFD-9A29-8A77A067CE53}"/>
              </a:ext>
            </a:extLst>
          </p:cNvPr>
          <p:cNvSpPr/>
          <p:nvPr/>
        </p:nvSpPr>
        <p:spPr>
          <a:xfrm>
            <a:off x="20635905" y="33293945"/>
            <a:ext cx="8655315" cy="1861338"/>
          </a:xfrm>
          <a:prstGeom prst="roundRect">
            <a:avLst/>
          </a:prstGeom>
          <a:noFill/>
          <a:ln w="12700" cap="flat" cmpd="sng" algn="ctr">
            <a:noFill/>
            <a:prstDash val="dash"/>
            <a:miter lim="800000"/>
          </a:ln>
          <a:effectLst/>
        </p:spPr>
        <p:txBody>
          <a:bodyPr rtlCol="0" anchor="ctr"/>
          <a:lstStyle/>
          <a:p>
            <a:pPr marL="685800" lvl="0" indent="-685800">
              <a:buFontTx/>
              <a:buChar char="-"/>
              <a:defRPr/>
            </a:pPr>
            <a:r>
              <a:rPr lang="en-US" altLang="ko-KR" sz="5400" dirty="0"/>
              <a:t>Insertion loss : 7.3–10.2 dB</a:t>
            </a:r>
          </a:p>
          <a:p>
            <a:pPr marL="685800" lvl="0" indent="-685800">
              <a:buFontTx/>
              <a:buChar char="-"/>
              <a:defRPr/>
            </a:pPr>
            <a:r>
              <a:rPr lang="en-US" altLang="ko-KR" sz="5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Isolation : 18.9</a:t>
            </a:r>
            <a:r>
              <a:rPr lang="en-US" altLang="ko-KR" sz="5400" dirty="0"/>
              <a:t>–</a:t>
            </a:r>
            <a:r>
              <a:rPr lang="en-US" altLang="ko-KR" sz="5400" kern="0" dirty="0">
                <a:ln w="28575">
                  <a:noFill/>
                  <a:prstDash val="dash"/>
                </a:ln>
                <a:solidFill>
                  <a:prstClr val="black"/>
                </a:solidFill>
              </a:rPr>
              <a:t>25.3 dB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988CB7A-CBCF-AF7D-3574-65B1E97D39A5}"/>
              </a:ext>
            </a:extLst>
          </p:cNvPr>
          <p:cNvSpPr txBox="1"/>
          <p:nvPr/>
        </p:nvSpPr>
        <p:spPr>
          <a:xfrm>
            <a:off x="15980080" y="28763626"/>
            <a:ext cx="6276160" cy="1154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SPDT switch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612776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515</TotalTime>
  <Words>233</Words>
  <Application>Microsoft Office PowerPoint</Application>
  <PresentationFormat>사용자 지정</PresentationFormat>
  <Paragraphs>28</Paragraphs>
  <Slides>1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Nanum Gothic</vt:lpstr>
      <vt:lpstr>맑은 고딕</vt:lpstr>
      <vt:lpstr>Arial</vt:lpstr>
      <vt:lpstr>Calibri</vt:lpstr>
      <vt:lpstr>Calibri Light</vt:lpstr>
      <vt:lpstr>Office 테마</vt:lpstr>
      <vt:lpstr>Worksheet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제송미</cp:lastModifiedBy>
  <cp:revision>13</cp:revision>
  <dcterms:created xsi:type="dcterms:W3CDTF">2018-03-08T06:02:33Z</dcterms:created>
  <dcterms:modified xsi:type="dcterms:W3CDTF">2026-04-24T12:19:19Z</dcterms:modified>
</cp:coreProperties>
</file>