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>
        <p:scale>
          <a:sx n="66" d="100"/>
          <a:sy n="66" d="100"/>
        </p:scale>
        <p:origin x="-3582" y="-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B280DFFD-7A94-4B83-962B-026D702C7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305" y="3925860"/>
            <a:ext cx="30275213" cy="279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080" tIns="43540" rIns="87080" bIns="4354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8800" b="1" dirty="0">
                <a:latin typeface="Trebuchet MS" panose="020B0603020202020204" pitchFamily="34" charset="0"/>
                <a:cs typeface="Arial" panose="020B0604020202020204" pitchFamily="34" charset="0"/>
              </a:rPr>
              <a:t>High-Side Current Sensing Interface with Low-Offset</a:t>
            </a:r>
          </a:p>
          <a:p>
            <a:pPr algn="ctr"/>
            <a:r>
              <a:rPr lang="en-US" altLang="ja-JP" sz="8800" b="1" dirty="0">
                <a:latin typeface="Trebuchet MS" panose="020B0603020202020204" pitchFamily="34" charset="0"/>
                <a:cs typeface="Arial" panose="020B0604020202020204" pitchFamily="34" charset="0"/>
              </a:rPr>
              <a:t>Chopped-CBIA for Battery Management Systems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7BF5347-D8BA-4959-8FF8-BD3255B09A37}"/>
              </a:ext>
            </a:extLst>
          </p:cNvPr>
          <p:cNvGrpSpPr>
            <a:grpSpLocks/>
          </p:cNvGrpSpPr>
          <p:nvPr/>
        </p:nvGrpSpPr>
        <p:grpSpPr bwMode="auto">
          <a:xfrm>
            <a:off x="43294" y="8469002"/>
            <a:ext cx="14622679" cy="703118"/>
            <a:chOff x="59946" y="3431358"/>
            <a:chExt cx="9482745" cy="672726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CD47161-1F9A-4843-84CF-E3531639CB59}"/>
                </a:ext>
              </a:extLst>
            </p:cNvPr>
            <p:cNvSpPr/>
            <p:nvPr/>
          </p:nvSpPr>
          <p:spPr>
            <a:xfrm>
              <a:off x="248800" y="3444491"/>
              <a:ext cx="9293891" cy="64646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4200">
                <a:latin typeface="Trebuchet MS" panose="020B0603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59DE90E0-BCFB-48E9-99A3-659850A20CCA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59946" y="3431358"/>
              <a:ext cx="9296753" cy="672726"/>
            </a:xfrm>
            <a:prstGeom prst="rect">
              <a:avLst/>
            </a:prstGeom>
          </p:spPr>
          <p:txBody>
            <a:bodyPr lIns="308585" tIns="154292" rIns="308585" bIns="154292"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70797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4200" b="1" kern="0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Introduction</a:t>
              </a:r>
            </a:p>
          </p:txBody>
        </p:sp>
      </p:grpSp>
      <p:sp>
        <p:nvSpPr>
          <p:cNvPr id="12" name="Rectangle 56">
            <a:extLst>
              <a:ext uri="{FF2B5EF4-FFF2-40B4-BE49-F238E27FC236}">
                <a16:creationId xmlns:a16="http://schemas.microsoft.com/office/drawing/2014/main" id="{73A50C85-80E8-4D1D-BA09-355C9C62A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513" y="9413872"/>
            <a:ext cx="14303396" cy="533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ko-KR" sz="3000" dirty="0">
                <a:solidFill>
                  <a:srgbClr val="000000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  Battery Management System (BMS) requires accurate bidirectional current sensing to monitor charge and discharge currents over a wide input range. This work presents an current reference (I</a:t>
            </a:r>
            <a:r>
              <a:rPr lang="en-US" altLang="ko-KR" sz="30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REF</a:t>
            </a:r>
            <a:r>
              <a:rPr lang="en-US" altLang="ko-KR" sz="3000" dirty="0">
                <a:solidFill>
                  <a:srgbClr val="000000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) based high-side current sensing interface. The front-end employs a low-offset chopped-current balanced instrumentation amplifier (CBIA) with programmable gain and targets a ± 50 mV input range, corresponding to ± 50 A under a 1 m</a:t>
            </a:r>
            <a:r>
              <a:rPr lang="el-GR" altLang="ko-KR" sz="3000" dirty="0">
                <a:solidFill>
                  <a:srgbClr val="000000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Ω</a:t>
            </a:r>
            <a:r>
              <a:rPr lang="en-US" altLang="ko-KR" sz="3000" dirty="0">
                <a:solidFill>
                  <a:srgbClr val="000000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shunt resistor. In the proposed sensing concept, the battery current is estimated from the ratio between the battery-current signal and the reference-current tone, so that common gain-related variations can be reduced. The interface is characterized using simulation and measurement results, and the observed linearity degradation is analyzed in terms of input-dependent common-mode variation and CM-to-DM conversion.</a:t>
            </a:r>
            <a:endParaRPr lang="en-US" altLang="ko-KR" sz="1400" dirty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23689C8-6380-47DD-B15B-CF7C71CF12C2}"/>
              </a:ext>
            </a:extLst>
          </p:cNvPr>
          <p:cNvGrpSpPr>
            <a:grpSpLocks/>
          </p:cNvGrpSpPr>
          <p:nvPr/>
        </p:nvGrpSpPr>
        <p:grpSpPr bwMode="auto">
          <a:xfrm>
            <a:off x="15031301" y="8463913"/>
            <a:ext cx="14552081" cy="703118"/>
            <a:chOff x="59946" y="3431358"/>
            <a:chExt cx="9479021" cy="672726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7E137E31-DAC3-4852-8C8D-D4DAD14D3E1B}"/>
                </a:ext>
              </a:extLst>
            </p:cNvPr>
            <p:cNvSpPr/>
            <p:nvPr/>
          </p:nvSpPr>
          <p:spPr>
            <a:xfrm>
              <a:off x="244851" y="3444491"/>
              <a:ext cx="9294116" cy="64646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4200" dirty="0">
                <a:latin typeface="Trebuchet MS" panose="020B0603020202020204" pitchFamily="34" charset="0"/>
              </a:endParaRPr>
            </a:p>
          </p:txBody>
        </p:sp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id="{D6729FFB-180E-4B17-B995-55A758F12227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59946" y="3431358"/>
              <a:ext cx="9296032" cy="672726"/>
            </a:xfrm>
            <a:prstGeom prst="rect">
              <a:avLst/>
            </a:prstGeom>
          </p:spPr>
          <p:txBody>
            <a:bodyPr lIns="308585" tIns="154292" rIns="308585" bIns="154292"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70797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4200" b="1" kern="0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Chip Photo and Measurement Setup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D7CE7A2-EF56-4990-9568-A9EE6661F763}"/>
              </a:ext>
            </a:extLst>
          </p:cNvPr>
          <p:cNvGrpSpPr>
            <a:grpSpLocks/>
          </p:cNvGrpSpPr>
          <p:nvPr/>
        </p:nvGrpSpPr>
        <p:grpSpPr bwMode="auto">
          <a:xfrm>
            <a:off x="340158" y="14842966"/>
            <a:ext cx="14416768" cy="744299"/>
            <a:chOff x="244418" y="3377511"/>
            <a:chExt cx="9352744" cy="713468"/>
          </a:xfrm>
        </p:grpSpPr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384D4208-8EE5-44DD-8252-7A714607C4B1}"/>
                </a:ext>
              </a:extLst>
            </p:cNvPr>
            <p:cNvSpPr/>
            <p:nvPr/>
          </p:nvSpPr>
          <p:spPr>
            <a:xfrm>
              <a:off x="244418" y="3444764"/>
              <a:ext cx="9296448" cy="64621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4400" b="1" dirty="0">
                  <a:latin typeface="Trebuchet MS" panose="020B0603020202020204" pitchFamily="34" charset="0"/>
                  <a:cs typeface="Arial" panose="020B0604020202020204" pitchFamily="34" charset="0"/>
                </a:rPr>
                <a:t>Proposed I</a:t>
              </a:r>
              <a:r>
                <a:rPr lang="en-US" altLang="ko-KR" sz="4400" b="1" baseline="-25000" dirty="0">
                  <a:latin typeface="Trebuchet MS" panose="020B0603020202020204" pitchFamily="34" charset="0"/>
                  <a:cs typeface="Arial" panose="020B0604020202020204" pitchFamily="34" charset="0"/>
                </a:rPr>
                <a:t>REF</a:t>
              </a:r>
              <a:r>
                <a:rPr lang="en-US" altLang="ko-KR" sz="4400" b="1" dirty="0">
                  <a:latin typeface="Trebuchet MS" panose="020B0603020202020204" pitchFamily="34" charset="0"/>
                  <a:cs typeface="Arial" panose="020B0604020202020204" pitchFamily="34" charset="0"/>
                </a:rPr>
                <a:t>-based High-Side Current Sensor</a:t>
              </a:r>
              <a:endParaRPr lang="ko-KR" altLang="en-US" sz="4200" b="1" dirty="0">
                <a:latin typeface="Trebuchet MS" panose="020B0603020202020204" pitchFamily="34" charset="0"/>
              </a:endParaRPr>
            </a:p>
          </p:txBody>
        </p:sp>
        <p:sp>
          <p:nvSpPr>
            <p:cNvPr id="45" name="Rectangle 2">
              <a:extLst>
                <a:ext uri="{FF2B5EF4-FFF2-40B4-BE49-F238E27FC236}">
                  <a16:creationId xmlns:a16="http://schemas.microsoft.com/office/drawing/2014/main" id="{5D2C87FE-D1B0-47C8-9F45-E243F0BE8761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00714" y="3377511"/>
              <a:ext cx="9296448" cy="672531"/>
            </a:xfrm>
            <a:prstGeom prst="rect">
              <a:avLst/>
            </a:prstGeom>
          </p:spPr>
          <p:txBody>
            <a:bodyPr lIns="308585" tIns="154292" rIns="308585" bIns="154292"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70797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TW" sz="4200" b="1" kern="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56">
            <a:extLst>
              <a:ext uri="{FF2B5EF4-FFF2-40B4-BE49-F238E27FC236}">
                <a16:creationId xmlns:a16="http://schemas.microsoft.com/office/drawing/2014/main" id="{2CD62B6C-6ADF-459D-9B5A-135196D96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7298" y="39554307"/>
            <a:ext cx="13990236" cy="117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2800" dirty="0">
                <a:latin typeface="Trebuchet MS" panose="020B0603020202020204" pitchFamily="34" charset="0"/>
                <a:cs typeface="Arial" panose="020B0604020202020204" pitchFamily="34" charset="0"/>
              </a:rPr>
              <a:t>The chip fabrication and EDA tool were supported by the IC Design Education Center(IDEC), Korea.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A4BDAAF-7ABD-43CA-BACB-8AD4C0AF25BD}"/>
              </a:ext>
            </a:extLst>
          </p:cNvPr>
          <p:cNvGrpSpPr>
            <a:grpSpLocks/>
          </p:cNvGrpSpPr>
          <p:nvPr/>
        </p:nvGrpSpPr>
        <p:grpSpPr bwMode="auto">
          <a:xfrm>
            <a:off x="15171223" y="38594756"/>
            <a:ext cx="14552081" cy="703118"/>
            <a:chOff x="59946" y="3431358"/>
            <a:chExt cx="9479021" cy="672726"/>
          </a:xfrm>
        </p:grpSpPr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13AF5A01-E904-4F62-9766-16F721A864FD}"/>
                </a:ext>
              </a:extLst>
            </p:cNvPr>
            <p:cNvSpPr/>
            <p:nvPr/>
          </p:nvSpPr>
          <p:spPr>
            <a:xfrm>
              <a:off x="244851" y="3444491"/>
              <a:ext cx="9294116" cy="64646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4200">
                <a:latin typeface="Trebuchet MS" panose="020B0603020202020204" pitchFamily="34" charset="0"/>
              </a:endParaRPr>
            </a:p>
          </p:txBody>
        </p:sp>
        <p:sp>
          <p:nvSpPr>
            <p:cNvPr id="43" name="Rectangle 2">
              <a:extLst>
                <a:ext uri="{FF2B5EF4-FFF2-40B4-BE49-F238E27FC236}">
                  <a16:creationId xmlns:a16="http://schemas.microsoft.com/office/drawing/2014/main" id="{059306FD-9386-49E2-A19D-91855865A2B0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59946" y="3431358"/>
              <a:ext cx="9296032" cy="672726"/>
            </a:xfrm>
            <a:prstGeom prst="rect">
              <a:avLst/>
            </a:prstGeom>
          </p:spPr>
          <p:txBody>
            <a:bodyPr lIns="308585" tIns="154292" rIns="308585" bIns="154292"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70797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4200" b="1" kern="0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Acknowledgement</a:t>
              </a:r>
            </a:p>
          </p:txBody>
        </p:sp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CD4A433-99D1-42B9-9FC4-78516610D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17" y="6873492"/>
            <a:ext cx="30275212" cy="113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7284" tIns="73642" rIns="147284" bIns="73642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dirty="0" err="1">
                <a:latin typeface="Trebuchet MS" panose="020B0603020202020204" pitchFamily="34" charset="0"/>
                <a:cs typeface="Arial" panose="020B0604020202020204" pitchFamily="34" charset="0"/>
              </a:rPr>
              <a:t>Pangi</a:t>
            </a:r>
            <a:r>
              <a:rPr lang="en-US" altLang="ko-KR" sz="3200" dirty="0">
                <a:latin typeface="Trebuchet MS" panose="020B0603020202020204" pitchFamily="34" charset="0"/>
                <a:cs typeface="Arial" panose="020B0604020202020204" pitchFamily="34" charset="0"/>
              </a:rPr>
              <a:t> Park</a:t>
            </a:r>
            <a:r>
              <a:rPr lang="en-US" altLang="ko-KR" sz="3200" baseline="30000" dirty="0">
                <a:latin typeface="Trebuchet MS" panose="020B0603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3200" dirty="0">
                <a:latin typeface="Trebuchet MS" panose="020B0603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3200" dirty="0" err="1">
                <a:latin typeface="Trebuchet MS" panose="020B0603020202020204" pitchFamily="34" charset="0"/>
                <a:cs typeface="Arial" panose="020B0604020202020204" pitchFamily="34" charset="0"/>
              </a:rPr>
              <a:t>Dabin</a:t>
            </a:r>
            <a:r>
              <a:rPr lang="en-US" altLang="ko-KR" sz="3200" dirty="0">
                <a:latin typeface="Trebuchet MS" panose="020B0603020202020204" pitchFamily="34" charset="0"/>
                <a:cs typeface="Arial" panose="020B0604020202020204" pitchFamily="34" charset="0"/>
              </a:rPr>
              <a:t> Hong</a:t>
            </a:r>
            <a:r>
              <a:rPr lang="en-US" altLang="ko-KR" sz="3200" baseline="30000" dirty="0">
                <a:latin typeface="Trebuchet MS" panose="020B0603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3200" dirty="0">
                <a:latin typeface="Trebuchet MS" panose="020B0603020202020204" pitchFamily="34" charset="0"/>
                <a:cs typeface="Arial" panose="020B0604020202020204" pitchFamily="34" charset="0"/>
              </a:rPr>
              <a:t> and </a:t>
            </a:r>
            <a:r>
              <a:rPr lang="en-US" altLang="ko-KR" sz="3200" dirty="0" err="1">
                <a:latin typeface="Trebuchet MS" panose="020B0603020202020204" pitchFamily="34" charset="0"/>
                <a:cs typeface="Arial" panose="020B0604020202020204" pitchFamily="34" charset="0"/>
              </a:rPr>
              <a:t>SeongHwan</a:t>
            </a:r>
            <a:r>
              <a:rPr lang="en-US" altLang="ko-KR" sz="3200" dirty="0">
                <a:latin typeface="Trebuchet MS" panose="020B0603020202020204" pitchFamily="34" charset="0"/>
                <a:cs typeface="Arial" panose="020B0604020202020204" pitchFamily="34" charset="0"/>
              </a:rPr>
              <a:t> Cho</a:t>
            </a:r>
            <a:r>
              <a:rPr lang="en-US" altLang="ko-KR" sz="3200" baseline="30000" dirty="0">
                <a:latin typeface="Trebuchet MS" panose="020B0603020202020204" pitchFamily="34" charset="0"/>
                <a:cs typeface="Arial" panose="020B0604020202020204" pitchFamily="34" charset="0"/>
              </a:rPr>
              <a:t>1</a:t>
            </a:r>
          </a:p>
          <a:p>
            <a:pPr algn="ctr"/>
            <a:r>
              <a:rPr lang="en-US" altLang="ja-JP" sz="3200" baseline="30000" dirty="0">
                <a:latin typeface="Trebuchet MS" panose="020B0603020202020204" pitchFamily="34" charset="0"/>
                <a:cs typeface="Arial" panose="020B0604020202020204" pitchFamily="34" charset="0"/>
              </a:rPr>
              <a:t>1</a:t>
            </a:r>
            <a:r>
              <a:rPr lang="en-US" altLang="ja-JP" sz="3200" dirty="0">
                <a:latin typeface="Trebuchet MS" panose="020B0603020202020204" pitchFamily="34" charset="0"/>
                <a:cs typeface="Arial" panose="020B0604020202020204" pitchFamily="34" charset="0"/>
              </a:rPr>
              <a:t>Department of Electrical Engineering, KAIST, Daejeon, Korea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F09BAA3-49F0-4FDF-91CE-12800F4FE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5755" y="9562317"/>
            <a:ext cx="4985565" cy="4936567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B4EAED66-48AA-452E-9E30-54BB06D93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19489" y="9560799"/>
            <a:ext cx="6659505" cy="4938085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6592F662-EA5E-4C58-B18C-ED3AB5F4A25E}"/>
              </a:ext>
            </a:extLst>
          </p:cNvPr>
          <p:cNvSpPr txBox="1"/>
          <p:nvPr/>
        </p:nvSpPr>
        <p:spPr>
          <a:xfrm>
            <a:off x="16355755" y="14630341"/>
            <a:ext cx="4985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latin typeface="Trebuchet MS" panose="020B0603020202020204" pitchFamily="34" charset="0"/>
              </a:rPr>
              <a:t>▲ </a:t>
            </a:r>
            <a:r>
              <a:rPr lang="en-US" altLang="ko-KR" sz="3200" dirty="0">
                <a:latin typeface="Trebuchet MS" panose="020B0603020202020204" pitchFamily="34" charset="0"/>
              </a:rPr>
              <a:t>Chip Die Photo</a:t>
            </a:r>
            <a:endParaRPr lang="ko-KR" altLang="en-US" sz="3200" dirty="0">
              <a:latin typeface="Trebuchet MS" panose="020B0603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25624FB-0F7F-4942-80B2-0A9337F9D41A}"/>
              </a:ext>
            </a:extLst>
          </p:cNvPr>
          <p:cNvSpPr txBox="1"/>
          <p:nvPr/>
        </p:nvSpPr>
        <p:spPr>
          <a:xfrm>
            <a:off x="22119489" y="14630341"/>
            <a:ext cx="6659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latin typeface="Trebuchet MS" panose="020B0603020202020204" pitchFamily="34" charset="0"/>
              </a:rPr>
              <a:t>▲ </a:t>
            </a:r>
            <a:r>
              <a:rPr lang="en-US" altLang="ko-KR" sz="3200" dirty="0">
                <a:latin typeface="Trebuchet MS" panose="020B0603020202020204" pitchFamily="34" charset="0"/>
              </a:rPr>
              <a:t>Measurement Setup</a:t>
            </a:r>
            <a:endParaRPr lang="ko-KR" altLang="en-US" sz="3200" dirty="0">
              <a:latin typeface="Trebuchet MS" panose="020B0603020202020204" pitchFamily="34" charset="0"/>
            </a:endParaRPr>
          </a:p>
        </p:txBody>
      </p:sp>
      <p:pic>
        <p:nvPicPr>
          <p:cNvPr id="75" name="그림 74">
            <a:extLst>
              <a:ext uri="{FF2B5EF4-FFF2-40B4-BE49-F238E27FC236}">
                <a16:creationId xmlns:a16="http://schemas.microsoft.com/office/drawing/2014/main" id="{103C4CD0-B2DE-4F88-9A71-B2EC5016F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13" y="15964938"/>
            <a:ext cx="14200667" cy="7122947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916934EF-0D90-460B-8AD4-018FB3BD9560}"/>
              </a:ext>
            </a:extLst>
          </p:cNvPr>
          <p:cNvSpPr txBox="1"/>
          <p:nvPr/>
        </p:nvSpPr>
        <p:spPr>
          <a:xfrm>
            <a:off x="334513" y="23506546"/>
            <a:ext cx="143033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Proposed I</a:t>
            </a:r>
            <a:r>
              <a:rPr lang="en-US" altLang="ko-KR" sz="3200" baseline="-25000" dirty="0">
                <a:latin typeface="Trebuchet MS" panose="020B0603020202020204" pitchFamily="34" charset="0"/>
              </a:rPr>
              <a:t>REF</a:t>
            </a:r>
            <a:r>
              <a:rPr lang="en-US" altLang="ko-KR" sz="3200" dirty="0">
                <a:latin typeface="Trebuchet MS" panose="020B0603020202020204" pitchFamily="34" charset="0"/>
              </a:rPr>
              <a:t>-based high-side current sensor with input bias generator, chopped-CBIA, and ADC readout.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Off-chip 1 </a:t>
            </a:r>
            <a:r>
              <a:rPr lang="en-US" altLang="ko-KR" sz="3200" dirty="0" err="1">
                <a:latin typeface="Trebuchet MS" panose="020B0603020202020204" pitchFamily="34" charset="0"/>
              </a:rPr>
              <a:t>mΩ</a:t>
            </a:r>
            <a:r>
              <a:rPr lang="en-US" altLang="ko-KR" sz="3200" dirty="0">
                <a:latin typeface="Trebuchet MS" panose="020B0603020202020204" pitchFamily="34" charset="0"/>
              </a:rPr>
              <a:t> sense resistor generates a small differential input voltage.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Input bias generator sets the input common-mode voltage near 1.2 V.</a:t>
            </a: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1E22CE91-6E39-4449-A607-75FF896D4D8C}"/>
              </a:ext>
            </a:extLst>
          </p:cNvPr>
          <p:cNvGrpSpPr>
            <a:grpSpLocks/>
          </p:cNvGrpSpPr>
          <p:nvPr/>
        </p:nvGrpSpPr>
        <p:grpSpPr bwMode="auto">
          <a:xfrm>
            <a:off x="340158" y="25787066"/>
            <a:ext cx="14416768" cy="744299"/>
            <a:chOff x="244418" y="3377511"/>
            <a:chExt cx="9352744" cy="713468"/>
          </a:xfrm>
        </p:grpSpPr>
        <p:sp>
          <p:nvSpPr>
            <p:cNvPr id="78" name="직사각형 77">
              <a:extLst>
                <a:ext uri="{FF2B5EF4-FFF2-40B4-BE49-F238E27FC236}">
                  <a16:creationId xmlns:a16="http://schemas.microsoft.com/office/drawing/2014/main" id="{EA9E7A28-81EC-41C7-9F6B-5B8B48462943}"/>
                </a:ext>
              </a:extLst>
            </p:cNvPr>
            <p:cNvSpPr/>
            <p:nvPr/>
          </p:nvSpPr>
          <p:spPr>
            <a:xfrm>
              <a:off x="244418" y="3444764"/>
              <a:ext cx="9296448" cy="64621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4400" b="1" dirty="0">
                  <a:latin typeface="Trebuchet MS" panose="020B0603020202020204" pitchFamily="34" charset="0"/>
                  <a:cs typeface="Arial" panose="020B0604020202020204" pitchFamily="34" charset="0"/>
                </a:rPr>
                <a:t>Low-Offset Chopped-CBIA</a:t>
              </a:r>
              <a:endParaRPr lang="ko-KR" altLang="en-US" sz="4200" b="1" dirty="0">
                <a:latin typeface="Trebuchet MS" panose="020B0603020202020204" pitchFamily="34" charset="0"/>
              </a:endParaRPr>
            </a:p>
          </p:txBody>
        </p:sp>
        <p:sp>
          <p:nvSpPr>
            <p:cNvPr id="79" name="Rectangle 2">
              <a:extLst>
                <a:ext uri="{FF2B5EF4-FFF2-40B4-BE49-F238E27FC236}">
                  <a16:creationId xmlns:a16="http://schemas.microsoft.com/office/drawing/2014/main" id="{406F6D6B-AF39-4EEB-A1E6-5CF8034AC714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00714" y="3377511"/>
              <a:ext cx="9296448" cy="672531"/>
            </a:xfrm>
            <a:prstGeom prst="rect">
              <a:avLst/>
            </a:prstGeom>
          </p:spPr>
          <p:txBody>
            <a:bodyPr lIns="308585" tIns="154292" rIns="308585" bIns="154292"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70797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TW" sz="4200" b="1" kern="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E79559AC-84D0-4D4A-8D52-41B5DB283CB7}"/>
              </a:ext>
            </a:extLst>
          </p:cNvPr>
          <p:cNvGrpSpPr/>
          <p:nvPr/>
        </p:nvGrpSpPr>
        <p:grpSpPr>
          <a:xfrm>
            <a:off x="1868617" y="27848602"/>
            <a:ext cx="11957369" cy="5239746"/>
            <a:chOff x="551384" y="2204864"/>
            <a:chExt cx="5915483" cy="2592288"/>
          </a:xfrm>
        </p:grpSpPr>
        <p:pic>
          <p:nvPicPr>
            <p:cNvPr id="81" name="그림 80">
              <a:extLst>
                <a:ext uri="{FF2B5EF4-FFF2-40B4-BE49-F238E27FC236}">
                  <a16:creationId xmlns:a16="http://schemas.microsoft.com/office/drawing/2014/main" id="{95E9799F-F68E-495A-906B-03AB8A850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1384" y="2204864"/>
              <a:ext cx="5915483" cy="2592288"/>
            </a:xfrm>
            <a:prstGeom prst="rect">
              <a:avLst/>
            </a:prstGeom>
          </p:spPr>
        </p:pic>
        <p:sp>
          <p:nvSpPr>
            <p:cNvPr id="82" name="TextBox 7">
              <a:extLst>
                <a:ext uri="{FF2B5EF4-FFF2-40B4-BE49-F238E27FC236}">
                  <a16:creationId xmlns:a16="http://schemas.microsoft.com/office/drawing/2014/main" id="{368645D6-EE11-487C-B7F2-82A73EF10F7D}"/>
                </a:ext>
              </a:extLst>
            </p:cNvPr>
            <p:cNvSpPr txBox="1"/>
            <p:nvPr/>
          </p:nvSpPr>
          <p:spPr>
            <a:xfrm>
              <a:off x="1746242" y="3567281"/>
              <a:ext cx="405716" cy="2556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rgbClr val="3366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10k</a:t>
              </a:r>
              <a:endParaRPr lang="ko-KR" altLang="en-US" sz="1200" b="1" dirty="0">
                <a:solidFill>
                  <a:srgbClr val="3366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Box 8">
              <a:extLst>
                <a:ext uri="{FF2B5EF4-FFF2-40B4-BE49-F238E27FC236}">
                  <a16:creationId xmlns:a16="http://schemas.microsoft.com/office/drawing/2014/main" id="{80D2F790-C371-4A16-844E-FEBFE9D01E33}"/>
                </a:ext>
              </a:extLst>
            </p:cNvPr>
            <p:cNvSpPr txBox="1"/>
            <p:nvPr/>
          </p:nvSpPr>
          <p:spPr>
            <a:xfrm>
              <a:off x="4897907" y="3624456"/>
              <a:ext cx="484136" cy="2556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rgbClr val="3366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200k</a:t>
              </a:r>
              <a:endParaRPr lang="ko-KR" altLang="en-US" sz="1200" b="1" dirty="0">
                <a:solidFill>
                  <a:srgbClr val="3366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81279F5E-7421-4B63-A117-71FD5F19A7F6}"/>
              </a:ext>
            </a:extLst>
          </p:cNvPr>
          <p:cNvSpPr txBox="1"/>
          <p:nvPr/>
        </p:nvSpPr>
        <p:spPr>
          <a:xfrm>
            <a:off x="15647921" y="15573690"/>
            <a:ext cx="143033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Implemented with TSMC 180nm technology (HM-2501).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Effective area : 2.08 mm</a:t>
            </a:r>
            <a:r>
              <a:rPr lang="en-US" altLang="ko-KR" sz="3200" baseline="30000" dirty="0">
                <a:latin typeface="Trebuchet MS" panose="020B0603020202020204" pitchFamily="34" charset="0"/>
              </a:rPr>
              <a:t>2</a:t>
            </a:r>
            <a:r>
              <a:rPr lang="en-US" altLang="ko-KR" sz="3200" dirty="0">
                <a:latin typeface="Trebuchet MS" panose="020B0603020202020204" pitchFamily="34" charset="0"/>
              </a:rPr>
              <a:t>.</a:t>
            </a: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3939E2CB-8CDE-4829-968C-A72D8E8535A1}"/>
              </a:ext>
            </a:extLst>
          </p:cNvPr>
          <p:cNvGrpSpPr>
            <a:grpSpLocks/>
          </p:cNvGrpSpPr>
          <p:nvPr/>
        </p:nvGrpSpPr>
        <p:grpSpPr bwMode="auto">
          <a:xfrm>
            <a:off x="15031301" y="16962543"/>
            <a:ext cx="14552081" cy="703118"/>
            <a:chOff x="59946" y="3431358"/>
            <a:chExt cx="9479021" cy="672726"/>
          </a:xfrm>
        </p:grpSpPr>
        <p:sp>
          <p:nvSpPr>
            <p:cNvPr id="87" name="직사각형 86">
              <a:extLst>
                <a:ext uri="{FF2B5EF4-FFF2-40B4-BE49-F238E27FC236}">
                  <a16:creationId xmlns:a16="http://schemas.microsoft.com/office/drawing/2014/main" id="{1F955191-3E26-425C-935C-F40C413F5FEE}"/>
                </a:ext>
              </a:extLst>
            </p:cNvPr>
            <p:cNvSpPr/>
            <p:nvPr/>
          </p:nvSpPr>
          <p:spPr>
            <a:xfrm>
              <a:off x="244851" y="3444491"/>
              <a:ext cx="9294116" cy="64646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4200" dirty="0">
                <a:latin typeface="Trebuchet MS" panose="020B0603020202020204" pitchFamily="34" charset="0"/>
              </a:endParaRPr>
            </a:p>
          </p:txBody>
        </p:sp>
        <p:sp>
          <p:nvSpPr>
            <p:cNvPr id="88" name="Rectangle 2">
              <a:extLst>
                <a:ext uri="{FF2B5EF4-FFF2-40B4-BE49-F238E27FC236}">
                  <a16:creationId xmlns:a16="http://schemas.microsoft.com/office/drawing/2014/main" id="{88ABAA0E-7D25-46CD-8F38-58A58731FC65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59946" y="3431358"/>
              <a:ext cx="9296032" cy="672726"/>
            </a:xfrm>
            <a:prstGeom prst="rect">
              <a:avLst/>
            </a:prstGeom>
          </p:spPr>
          <p:txBody>
            <a:bodyPr lIns="308585" tIns="154292" rIns="308585" bIns="154292" anchor="ctr"/>
            <a:lstStyle>
              <a:defPPr>
                <a:defRPr lang="ko-KR"/>
              </a:defPPr>
              <a:lvl1pPr marL="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75386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0773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26159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01546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8769325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0523190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2277054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4030919" algn="l" defTabSz="3507730" rtl="0" eaLnBrk="1" latinLnBrk="1" hangingPunct="1">
                <a:defRPr sz="69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70797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4200" b="1" kern="0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Measurement Results</a:t>
              </a:r>
            </a:p>
          </p:txBody>
        </p:sp>
      </p:grp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5B7AD7DE-2B3C-4F83-8141-C05D4665A07E}"/>
              </a:ext>
            </a:extLst>
          </p:cNvPr>
          <p:cNvSpPr/>
          <p:nvPr/>
        </p:nvSpPr>
        <p:spPr>
          <a:xfrm>
            <a:off x="279690" y="26727333"/>
            <a:ext cx="15135225" cy="655372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Blip>
                <a:blip r:embed="rId6"/>
              </a:buBlip>
              <a:defRPr/>
            </a:pPr>
            <a:r>
              <a:rPr lang="en-US" altLang="ko-KR" sz="3600" dirty="0"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>
                <a:latin typeface="Trebuchet MS" panose="020B0603020202020204" pitchFamily="34" charset="0"/>
              </a:rPr>
              <a:t>Schematic of chopped-CBIA</a:t>
            </a: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C0357930-7C28-41F5-B0F5-B96401E68129}"/>
              </a:ext>
            </a:extLst>
          </p:cNvPr>
          <p:cNvSpPr/>
          <p:nvPr/>
        </p:nvSpPr>
        <p:spPr>
          <a:xfrm>
            <a:off x="279690" y="33554245"/>
            <a:ext cx="15135225" cy="655372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Blip>
                <a:blip r:embed="rId6"/>
              </a:buBlip>
              <a:defRPr/>
            </a:pPr>
            <a:r>
              <a:rPr lang="en-US" altLang="ko-KR" sz="3600" dirty="0"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>
                <a:latin typeface="Trebuchet MS" panose="020B0603020202020204" pitchFamily="34" charset="0"/>
                <a:cs typeface="Arial" panose="020B0604020202020204" pitchFamily="34" charset="0"/>
              </a:rPr>
              <a:t>Offset Monte Carlo Simulation</a:t>
            </a:r>
            <a:endParaRPr lang="en-US" altLang="ko-KR" sz="3600" b="1" dirty="0">
              <a:latin typeface="Trebuchet MS" panose="020B0603020202020204" pitchFamily="34" charset="0"/>
            </a:endParaRPr>
          </a:p>
        </p:txBody>
      </p:sp>
      <p:pic>
        <p:nvPicPr>
          <p:cNvPr id="103" name="그림 102">
            <a:extLst>
              <a:ext uri="{FF2B5EF4-FFF2-40B4-BE49-F238E27FC236}">
                <a16:creationId xmlns:a16="http://schemas.microsoft.com/office/drawing/2014/main" id="{52F58EEF-A7C8-4D88-8669-F8E9CA9357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7754" y="34264793"/>
            <a:ext cx="12999094" cy="5204029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26929362-A54E-4104-A00C-271739E861B7}"/>
              </a:ext>
            </a:extLst>
          </p:cNvPr>
          <p:cNvSpPr txBox="1"/>
          <p:nvPr/>
        </p:nvSpPr>
        <p:spPr>
          <a:xfrm>
            <a:off x="334513" y="39654912"/>
            <a:ext cx="143033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For a 1 </a:t>
            </a:r>
            <a:r>
              <a:rPr lang="en-US" altLang="ko-KR" sz="3200" dirty="0" err="1">
                <a:latin typeface="Trebuchet MS" panose="020B0603020202020204" pitchFamily="34" charset="0"/>
              </a:rPr>
              <a:t>mΩ</a:t>
            </a:r>
            <a:r>
              <a:rPr lang="en-US" altLang="ko-KR" sz="3200" dirty="0">
                <a:latin typeface="Trebuchet MS" panose="020B0603020202020204" pitchFamily="34" charset="0"/>
              </a:rPr>
              <a:t> sense resistor, 1 </a:t>
            </a:r>
            <a:r>
              <a:rPr lang="en-US" altLang="ko-KR" sz="3200" dirty="0" err="1">
                <a:latin typeface="Trebuchet MS" panose="020B0603020202020204" pitchFamily="34" charset="0"/>
              </a:rPr>
              <a:t>μV</a:t>
            </a:r>
            <a:r>
              <a:rPr lang="en-US" altLang="ko-KR" sz="3200" dirty="0">
                <a:latin typeface="Trebuchet MS" panose="020B0603020202020204" pitchFamily="34" charset="0"/>
              </a:rPr>
              <a:t> offset corresponds to about 1 mA current error.</a:t>
            </a:r>
          </a:p>
        </p:txBody>
      </p: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D47EC621-2719-43CA-BAFA-7A21DEC35F21}"/>
              </a:ext>
            </a:extLst>
          </p:cNvPr>
          <p:cNvGrpSpPr/>
          <p:nvPr/>
        </p:nvGrpSpPr>
        <p:grpSpPr>
          <a:xfrm>
            <a:off x="9393603" y="16218111"/>
            <a:ext cx="4985565" cy="2353125"/>
            <a:chOff x="18400961" y="21187212"/>
            <a:chExt cx="4985565" cy="2353125"/>
          </a:xfrm>
        </p:grpSpPr>
        <p:sp>
          <p:nvSpPr>
            <p:cNvPr id="108" name="사각형: 둥근 모서리 107">
              <a:extLst>
                <a:ext uri="{FF2B5EF4-FFF2-40B4-BE49-F238E27FC236}">
                  <a16:creationId xmlns:a16="http://schemas.microsoft.com/office/drawing/2014/main" id="{D562EABD-B709-4687-91B0-F66AEC81F1FD}"/>
                </a:ext>
              </a:extLst>
            </p:cNvPr>
            <p:cNvSpPr/>
            <p:nvPr/>
          </p:nvSpPr>
          <p:spPr>
            <a:xfrm>
              <a:off x="18458396" y="21187212"/>
              <a:ext cx="4870694" cy="23531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6C372480-D12A-457E-8732-840D7EC4B144}"/>
                    </a:ext>
                  </a:extLst>
                </p:cNvPr>
                <p:cNvSpPr txBox="1"/>
                <p:nvPr/>
              </p:nvSpPr>
              <p:spPr>
                <a:xfrm>
                  <a:off x="19052598" y="22165903"/>
                  <a:ext cx="3682290" cy="112780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ko-KR" altLang="en-US" sz="36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ko-KR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3600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ko-KR" sz="3600" b="0" i="1" smtClean="0">
                                    <a:latin typeface="Cambria Math" panose="02040503050406030204" pitchFamily="18" charset="0"/>
                                  </a:rPr>
                                  <m:t>𝐵𝐴𝑇</m:t>
                                </m:r>
                              </m:sub>
                            </m:sSub>
                          </m:e>
                        </m:acc>
                        <m:r>
                          <a:rPr lang="en-US" altLang="ko-KR" sz="3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ko-KR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ko-KR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3600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ko-KR" sz="3600" b="0" i="1" smtClean="0">
                                    <a:latin typeface="Cambria Math" panose="02040503050406030204" pitchFamily="18" charset="0"/>
                                  </a:rPr>
                                  <m:t>𝐵𝐴𝑇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ko-KR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3600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ko-KR" sz="3600" b="0" i="1" smtClean="0">
                                    <a:latin typeface="Cambria Math" panose="02040503050406030204" pitchFamily="18" charset="0"/>
                                  </a:rPr>
                                  <m:t>𝑅𝐸𝐹</m:t>
                                </m:r>
                              </m:sub>
                            </m:sSub>
                          </m:den>
                        </m:f>
                        <m:r>
                          <a:rPr lang="en-US" altLang="ko-K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altLang="ko-KR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ko-KR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𝑅𝐸𝐹</m:t>
                            </m:r>
                          </m:sub>
                        </m:sSub>
                      </m:oMath>
                    </m:oMathPara>
                  </a14:m>
                  <a:endParaRPr lang="ko-KR" altLang="en-US" sz="3600" dirty="0"/>
                </a:p>
              </p:txBody>
            </p:sp>
          </mc:Choice>
          <mc:Fallback xmlns=""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6C372480-D12A-457E-8732-840D7EC4B1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52598" y="22165903"/>
                  <a:ext cx="3682290" cy="112780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F2EC6C9-C8EF-4B92-A3F6-818F2FA61DFC}"/>
                </a:ext>
              </a:extLst>
            </p:cNvPr>
            <p:cNvSpPr txBox="1"/>
            <p:nvPr/>
          </p:nvSpPr>
          <p:spPr>
            <a:xfrm>
              <a:off x="18400961" y="21397532"/>
              <a:ext cx="49855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atin typeface="Trebuchet MS" panose="020B0603020202020204" pitchFamily="34" charset="0"/>
                </a:rPr>
                <a:t>Estimation of I</a:t>
              </a:r>
              <a:r>
                <a:rPr lang="en-US" altLang="ko-KR" sz="3600" b="1" baseline="-25000" dirty="0">
                  <a:latin typeface="Trebuchet MS" panose="020B0603020202020204" pitchFamily="34" charset="0"/>
                </a:rPr>
                <a:t>BAT</a:t>
              </a:r>
              <a:endParaRPr lang="ko-KR" altLang="en-US" sz="3600" b="1" baseline="-25000" dirty="0">
                <a:latin typeface="Trebuchet MS" panose="020B0603020202020204" pitchFamily="34" charset="0"/>
              </a:endParaRPr>
            </a:p>
          </p:txBody>
        </p:sp>
      </p:grpSp>
      <p:pic>
        <p:nvPicPr>
          <p:cNvPr id="110" name="그림 109">
            <a:extLst>
              <a:ext uri="{FF2B5EF4-FFF2-40B4-BE49-F238E27FC236}">
                <a16:creationId xmlns:a16="http://schemas.microsoft.com/office/drawing/2014/main" id="{94754E74-25FC-44E5-B6A3-99B853FBE7D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58" r="7404"/>
          <a:stretch/>
        </p:blipFill>
        <p:spPr>
          <a:xfrm>
            <a:off x="17077971" y="17394674"/>
            <a:ext cx="10083035" cy="11120170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4CF5D10A-1E3D-4F78-9CD6-E7F65F002388}"/>
              </a:ext>
            </a:extLst>
          </p:cNvPr>
          <p:cNvSpPr txBox="1"/>
          <p:nvPr/>
        </p:nvSpPr>
        <p:spPr>
          <a:xfrm>
            <a:off x="15647921" y="28442635"/>
            <a:ext cx="143033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DC current measurement was performed at the amplifier output.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A 2-point calibration was applied at ± 45 A.</a:t>
            </a:r>
          </a:p>
        </p:txBody>
      </p:sp>
      <p:pic>
        <p:nvPicPr>
          <p:cNvPr id="113" name="그림 112">
            <a:extLst>
              <a:ext uri="{FF2B5EF4-FFF2-40B4-BE49-F238E27FC236}">
                <a16:creationId xmlns:a16="http://schemas.microsoft.com/office/drawing/2014/main" id="{F2B3BF61-927B-4D19-B109-360FB4A23E5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3514"/>
          <a:stretch/>
        </p:blipFill>
        <p:spPr>
          <a:xfrm>
            <a:off x="15707804" y="30597177"/>
            <a:ext cx="12920500" cy="5726369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4569DF1A-F492-4156-B8B6-6A7873209589}"/>
              </a:ext>
            </a:extLst>
          </p:cNvPr>
          <p:cNvSpPr txBox="1"/>
          <p:nvPr/>
        </p:nvSpPr>
        <p:spPr>
          <a:xfrm>
            <a:off x="20810212" y="21347514"/>
            <a:ext cx="6349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Trebuchet MS" panose="020B0603020202020204" pitchFamily="34" charset="0"/>
              </a:rPr>
              <a:t>Linearity : ± 0.15 % over ± 50 A</a:t>
            </a:r>
            <a:endParaRPr lang="ko-KR" altLang="en-US" sz="3200" dirty="0">
              <a:latin typeface="Trebuchet MS" panose="020B0603020202020204" pitchFamily="34" charset="0"/>
            </a:endParaRP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6E53C56A-4A60-4966-973A-5F066A5EBB16}"/>
              </a:ext>
            </a:extLst>
          </p:cNvPr>
          <p:cNvSpPr/>
          <p:nvPr/>
        </p:nvSpPr>
        <p:spPr>
          <a:xfrm>
            <a:off x="15537298" y="29709332"/>
            <a:ext cx="14414019" cy="65537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Blip>
                <a:blip r:embed="rId6"/>
              </a:buBlip>
              <a:defRPr/>
            </a:pPr>
            <a:r>
              <a:rPr lang="en-US" altLang="ko-KR" sz="3600" dirty="0"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>
                <a:latin typeface="Trebuchet MS" panose="020B0603020202020204" pitchFamily="34" charset="0"/>
                <a:cs typeface="Arial" panose="020B0604020202020204" pitchFamily="34" charset="0"/>
              </a:rPr>
              <a:t>CM-to-DM Conversion Simulation Result (Revision Point)</a:t>
            </a:r>
            <a:endParaRPr lang="en-US" altLang="ko-KR" sz="3600" b="1" dirty="0">
              <a:latin typeface="Trebuchet MS" panose="020B0603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A9BCF48-EF16-4E1D-AE93-CDE6EE4807DF}"/>
              </a:ext>
            </a:extLst>
          </p:cNvPr>
          <p:cNvSpPr txBox="1"/>
          <p:nvPr/>
        </p:nvSpPr>
        <p:spPr>
          <a:xfrm>
            <a:off x="15647921" y="36341170"/>
            <a:ext cx="143033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Input DC current changes the IA input common-mode condition.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CBIA converts this common-mode variation into differential output error.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dirty="0">
                <a:latin typeface="Trebuchet MS" panose="020B0603020202020204" pitchFamily="34" charset="0"/>
              </a:rPr>
              <a:t>This CM-to-DM conversion is likely responsible for the input-dependent IREF ton variation.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29B60B3-1F9D-43EE-ADD4-6C8067321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7942" y="6002807"/>
            <a:ext cx="2062103" cy="20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</TotalTime>
  <Words>368</Words>
  <Application>Microsoft Office PowerPoint</Application>
  <PresentationFormat>사용자 지정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맑은 고딕</vt:lpstr>
      <vt:lpstr>Arial</vt:lpstr>
      <vt:lpstr>Calibri</vt:lpstr>
      <vt:lpstr>Calibri Light</vt:lpstr>
      <vt:lpstr>Cambria Math</vt:lpstr>
      <vt:lpstr>Times New Roman</vt:lpstr>
      <vt:lpstr>Trebuchet MS</vt:lpstr>
      <vt:lpstr>Wingdings</vt:lpstr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홍다빈</cp:lastModifiedBy>
  <cp:revision>29</cp:revision>
  <dcterms:created xsi:type="dcterms:W3CDTF">2018-03-08T06:02:33Z</dcterms:created>
  <dcterms:modified xsi:type="dcterms:W3CDTF">2026-06-04T03:24:57Z</dcterms:modified>
</cp:coreProperties>
</file>