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60"/>
  </p:normalViewPr>
  <p:slideViewPr>
    <p:cSldViewPr snapToGrid="0">
      <p:cViewPr>
        <p:scale>
          <a:sx n="25" d="100"/>
          <a:sy n="25" d="100"/>
        </p:scale>
        <p:origin x="280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ko-KR" altLang="en-US"/>
              <a:t>마스터 제목 스타일 편집</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9040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6821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86747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11ED19-0AFB-4D3B-A61B-A1BE988F7D7E}"/>
              </a:ext>
            </a:extLst>
          </p:cNvPr>
          <p:cNvSpPr>
            <a:spLocks noGrp="1"/>
          </p:cNvSpPr>
          <p:nvPr>
            <p:ph type="ctrTitle"/>
          </p:nvPr>
        </p:nvSpPr>
        <p:spPr>
          <a:xfrm>
            <a:off x="3784600" y="7005638"/>
            <a:ext cx="22706013" cy="14901862"/>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D503737-0B0D-4111-9ED3-4DDCB0789983}"/>
              </a:ext>
            </a:extLst>
          </p:cNvPr>
          <p:cNvSpPr>
            <a:spLocks noGrp="1"/>
          </p:cNvSpPr>
          <p:nvPr>
            <p:ph type="subTitle" idx="1"/>
          </p:nvPr>
        </p:nvSpPr>
        <p:spPr>
          <a:xfrm>
            <a:off x="3784600" y="22482175"/>
            <a:ext cx="22706013" cy="10334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C50269E-D5A6-42EA-9569-756B753FFB11}"/>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1EDCD4D6-4B21-4D9A-A8AF-433EE718356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6544B63-ACF6-4097-9665-C23086E769AA}"/>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714456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02585-C8B6-4DD9-AC4F-830FB4EA635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88398F7-BACD-4A58-88B7-2227CC9E5158}"/>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6990C185-64C0-418A-BCFC-7DEDCD6BB8A1}"/>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BF58D56E-D4F7-47E8-A19A-9BC39D7073B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E00B9A9-1E97-4DBF-AD98-0701406FDDC4}"/>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79152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B96584A-13A0-4D13-A06E-72D382E13541}"/>
              </a:ext>
            </a:extLst>
          </p:cNvPr>
          <p:cNvSpPr>
            <a:spLocks noGrp="1"/>
          </p:cNvSpPr>
          <p:nvPr>
            <p:ph type="title"/>
          </p:nvPr>
        </p:nvSpPr>
        <p:spPr>
          <a:xfrm>
            <a:off x="2065338" y="10671175"/>
            <a:ext cx="26112787" cy="17805400"/>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3B2D6BE-D481-47FD-B36D-B5A232565266}"/>
              </a:ext>
            </a:extLst>
          </p:cNvPr>
          <p:cNvSpPr>
            <a:spLocks noGrp="1"/>
          </p:cNvSpPr>
          <p:nvPr>
            <p:ph type="body" idx="1"/>
          </p:nvPr>
        </p:nvSpPr>
        <p:spPr>
          <a:xfrm>
            <a:off x="2065338" y="28644850"/>
            <a:ext cx="26112787" cy="936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23983201-2E3C-4AA7-89F7-9FA66B1EF875}"/>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1D75CDE1-51D2-4413-A784-7E579C68FEF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00ACC09-BE24-44EC-9378-16E5346FD0AF}"/>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620644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E55F4B6-8C40-47DF-8091-00FF0A764F5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070F416-4B66-4EF3-9A16-700BFDAECB86}"/>
              </a:ext>
            </a:extLst>
          </p:cNvPr>
          <p:cNvSpPr>
            <a:spLocks noGrp="1"/>
          </p:cNvSpPr>
          <p:nvPr>
            <p:ph sz="half" idx="1"/>
          </p:nvPr>
        </p:nvSpPr>
        <p:spPr>
          <a:xfrm>
            <a:off x="2081213" y="11395075"/>
            <a:ext cx="12979400" cy="27157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FAE53372-6B35-4546-BBDC-C67734A904F2}"/>
              </a:ext>
            </a:extLst>
          </p:cNvPr>
          <p:cNvSpPr>
            <a:spLocks noGrp="1"/>
          </p:cNvSpPr>
          <p:nvPr>
            <p:ph sz="half" idx="2"/>
          </p:nvPr>
        </p:nvSpPr>
        <p:spPr>
          <a:xfrm>
            <a:off x="15213013" y="11395075"/>
            <a:ext cx="12980987" cy="27157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11E6D597-DA6F-44E8-89A5-BC7D3AC5A064}"/>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6" name="바닥글 개체 틀 5">
            <a:extLst>
              <a:ext uri="{FF2B5EF4-FFF2-40B4-BE49-F238E27FC236}">
                <a16:creationId xmlns:a16="http://schemas.microsoft.com/office/drawing/2014/main" id="{3897F6CB-778B-4FA6-9F70-229EA4F5E24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5B2C016-57AB-418A-A772-C9EC6BCFE9E4}"/>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48568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AFC194-E94F-4959-90B0-4945E53621AD}"/>
              </a:ext>
            </a:extLst>
          </p:cNvPr>
          <p:cNvSpPr>
            <a:spLocks noGrp="1"/>
          </p:cNvSpPr>
          <p:nvPr>
            <p:ph type="title"/>
          </p:nvPr>
        </p:nvSpPr>
        <p:spPr>
          <a:xfrm>
            <a:off x="2085975" y="2279650"/>
            <a:ext cx="26111200" cy="82724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A06E831-4128-47A3-86F5-7A5843964AE7}"/>
              </a:ext>
            </a:extLst>
          </p:cNvPr>
          <p:cNvSpPr>
            <a:spLocks noGrp="1"/>
          </p:cNvSpPr>
          <p:nvPr>
            <p:ph type="body" idx="1"/>
          </p:nvPr>
        </p:nvSpPr>
        <p:spPr>
          <a:xfrm>
            <a:off x="2085975" y="10493375"/>
            <a:ext cx="12807950"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0C4007DE-8C99-4807-B05A-3ABF9CE741E6}"/>
              </a:ext>
            </a:extLst>
          </p:cNvPr>
          <p:cNvSpPr>
            <a:spLocks noGrp="1"/>
          </p:cNvSpPr>
          <p:nvPr>
            <p:ph sz="half" idx="2"/>
          </p:nvPr>
        </p:nvSpPr>
        <p:spPr>
          <a:xfrm>
            <a:off x="2085975" y="15635288"/>
            <a:ext cx="12807950" cy="229965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D184C7CD-EC2E-402F-8B3F-1538D0C52828}"/>
              </a:ext>
            </a:extLst>
          </p:cNvPr>
          <p:cNvSpPr>
            <a:spLocks noGrp="1"/>
          </p:cNvSpPr>
          <p:nvPr>
            <p:ph type="body" sz="quarter" idx="3"/>
          </p:nvPr>
        </p:nvSpPr>
        <p:spPr>
          <a:xfrm>
            <a:off x="15327313" y="10493375"/>
            <a:ext cx="12869862"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DCA60DE-CF42-47AF-9FA8-8E11C93AFC7C}"/>
              </a:ext>
            </a:extLst>
          </p:cNvPr>
          <p:cNvSpPr>
            <a:spLocks noGrp="1"/>
          </p:cNvSpPr>
          <p:nvPr>
            <p:ph sz="quarter" idx="4"/>
          </p:nvPr>
        </p:nvSpPr>
        <p:spPr>
          <a:xfrm>
            <a:off x="15327313" y="15635288"/>
            <a:ext cx="12869862" cy="229965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17D2D1A6-A866-4D55-B0E1-5418A6953C0C}"/>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8" name="바닥글 개체 틀 7">
            <a:extLst>
              <a:ext uri="{FF2B5EF4-FFF2-40B4-BE49-F238E27FC236}">
                <a16:creationId xmlns:a16="http://schemas.microsoft.com/office/drawing/2014/main" id="{E80AF8D5-C67F-4ABC-9194-19AD74664BA2}"/>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C6606EA-FC00-4D19-834A-942CA98A0DDC}"/>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31440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52651E-74BB-484C-A330-FB3AB1427A53}"/>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C61CCF4C-62C7-40E7-A30A-0939D6659A77}"/>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4" name="바닥글 개체 틀 3">
            <a:extLst>
              <a:ext uri="{FF2B5EF4-FFF2-40B4-BE49-F238E27FC236}">
                <a16:creationId xmlns:a16="http://schemas.microsoft.com/office/drawing/2014/main" id="{ED50D5BA-D25D-4C35-AA47-FA3FC2487CC1}"/>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9C51F752-3D28-4D1A-B27E-79A141D9C4C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52899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85AB8C19-A9CA-439C-82EA-071E9B6F168C}"/>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3" name="바닥글 개체 틀 2">
            <a:extLst>
              <a:ext uri="{FF2B5EF4-FFF2-40B4-BE49-F238E27FC236}">
                <a16:creationId xmlns:a16="http://schemas.microsoft.com/office/drawing/2014/main" id="{A71029A3-E360-47BA-BC21-0DF654044886}"/>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60F7F38-BF87-4D51-8D19-90709932C8F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54416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361E73-5DD4-495D-BF46-47336D724C1B}"/>
              </a:ext>
            </a:extLst>
          </p:cNvPr>
          <p:cNvSpPr>
            <a:spLocks noGrp="1"/>
          </p:cNvSpPr>
          <p:nvPr>
            <p:ph type="title"/>
          </p:nvPr>
        </p:nvSpPr>
        <p:spPr>
          <a:xfrm>
            <a:off x="2085975" y="2854325"/>
            <a:ext cx="9764713" cy="9986963"/>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9940711-59C8-4004-9944-47225498A7CC}"/>
              </a:ext>
            </a:extLst>
          </p:cNvPr>
          <p:cNvSpPr>
            <a:spLocks noGrp="1"/>
          </p:cNvSpPr>
          <p:nvPr>
            <p:ph idx="1"/>
          </p:nvPr>
        </p:nvSpPr>
        <p:spPr>
          <a:xfrm>
            <a:off x="12871450" y="6162675"/>
            <a:ext cx="15325725" cy="30418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AAE9F907-2618-4720-B502-5B380B0043AF}"/>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61C11D1B-BDC5-4251-A76F-E2E5448E8831}"/>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6" name="바닥글 개체 틀 5">
            <a:extLst>
              <a:ext uri="{FF2B5EF4-FFF2-40B4-BE49-F238E27FC236}">
                <a16:creationId xmlns:a16="http://schemas.microsoft.com/office/drawing/2014/main" id="{55AC551B-BA06-4FF3-95B3-A5F40C60937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9BC3978-E5D9-4746-96E3-35F4A90B4BA2}"/>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351778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6188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6E52AD-4BA5-4C47-B72E-D2C4196EE609}"/>
              </a:ext>
            </a:extLst>
          </p:cNvPr>
          <p:cNvSpPr>
            <a:spLocks noGrp="1"/>
          </p:cNvSpPr>
          <p:nvPr>
            <p:ph type="title"/>
          </p:nvPr>
        </p:nvSpPr>
        <p:spPr>
          <a:xfrm>
            <a:off x="2085975" y="2854325"/>
            <a:ext cx="9764713" cy="9986963"/>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4A557B7-1D5E-473A-A029-ADDCDCC6CDF4}"/>
              </a:ext>
            </a:extLst>
          </p:cNvPr>
          <p:cNvSpPr>
            <a:spLocks noGrp="1"/>
          </p:cNvSpPr>
          <p:nvPr>
            <p:ph type="pic" idx="1"/>
          </p:nvPr>
        </p:nvSpPr>
        <p:spPr>
          <a:xfrm>
            <a:off x="12871450" y="6162675"/>
            <a:ext cx="15325725" cy="30418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49618EC-29DB-4EC6-914A-0647CD004F8C}"/>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EF7CCCD2-0064-45A8-9912-54A7AAEFCE7D}"/>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6" name="바닥글 개체 틀 5">
            <a:extLst>
              <a:ext uri="{FF2B5EF4-FFF2-40B4-BE49-F238E27FC236}">
                <a16:creationId xmlns:a16="http://schemas.microsoft.com/office/drawing/2014/main" id="{CCB8BCB7-D0BD-43FC-8302-C38583216F8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A6A76C7-8EFB-44DA-AC95-C40EC6B7B8F7}"/>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05026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707432-7454-4EAF-9DA3-BCAFB6BD924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2ACC47F-D891-419C-AF80-9019F38097DA}"/>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41C0E0D-D233-40F1-A0A0-352CD7B13DE6}"/>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04980D44-CE83-4FC8-9D81-EFB01AC2226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FA7A8DB-FEA6-4F44-B680-572DEBC7F1A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17176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6602FC46-D0B7-4D80-BB34-215503495EF5}"/>
              </a:ext>
            </a:extLst>
          </p:cNvPr>
          <p:cNvSpPr>
            <a:spLocks noGrp="1"/>
          </p:cNvSpPr>
          <p:nvPr>
            <p:ph type="title" orient="vert"/>
          </p:nvPr>
        </p:nvSpPr>
        <p:spPr>
          <a:xfrm>
            <a:off x="21666200" y="2279650"/>
            <a:ext cx="6527800" cy="3627278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05905FB-2068-403A-A6AD-8171024885E5}"/>
              </a:ext>
            </a:extLst>
          </p:cNvPr>
          <p:cNvSpPr>
            <a:spLocks noGrp="1"/>
          </p:cNvSpPr>
          <p:nvPr>
            <p:ph type="body" orient="vert" idx="1"/>
          </p:nvPr>
        </p:nvSpPr>
        <p:spPr>
          <a:xfrm>
            <a:off x="2081213" y="2279650"/>
            <a:ext cx="19432587" cy="3627278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258EAC6-5EE6-4FE4-A574-9D82E5B9FDF3}"/>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212CC18C-6E81-4D0B-9A5F-0741B72ACCA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D421F1A-8C8F-476C-A27D-B98F972C5DFF}"/>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74259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873F63-30D8-4908-B1B0-0BC1A46E15F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5233350-BE32-45AC-8763-C12EB16FFC1C}"/>
              </a:ext>
            </a:extLst>
          </p:cNvPr>
          <p:cNvSpPr>
            <a:spLocks noGrp="1"/>
          </p:cNvSpPr>
          <p:nvPr>
            <p:ph type="dt" sz="half" idx="10"/>
          </p:nvPr>
        </p:nvSpPr>
        <p:spPr/>
        <p:txBody>
          <a:bodyPr/>
          <a:lstStyle/>
          <a:p>
            <a:fld id="{562060FE-C7B7-4266-BCB6-96A31C18DB18}" type="datetimeFigureOut">
              <a:rPr lang="ko-KR" altLang="en-US" smtClean="0"/>
              <a:t>2026-04-24</a:t>
            </a:fld>
            <a:endParaRPr lang="ko-KR" altLang="en-US"/>
          </a:p>
        </p:txBody>
      </p:sp>
      <p:sp>
        <p:nvSpPr>
          <p:cNvPr id="4" name="바닥글 개체 틀 3">
            <a:extLst>
              <a:ext uri="{FF2B5EF4-FFF2-40B4-BE49-F238E27FC236}">
                <a16:creationId xmlns:a16="http://schemas.microsoft.com/office/drawing/2014/main" id="{BE689161-B8EE-450E-86A1-A3BE27772BEF}"/>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EEEC98B-8DC5-4759-87CF-227F88C1516A}"/>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53250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ko-KR" altLang="en-US"/>
              <a:t>마스터 제목 스타일 편집</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17587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58634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4" name="Content Placeholder 3"/>
          <p:cNvSpPr>
            <a:spLocks noGrp="1"/>
          </p:cNvSpPr>
          <p:nvPr>
            <p:ph sz="half" idx="2"/>
          </p:nvPr>
        </p:nvSpPr>
        <p:spPr>
          <a:xfrm>
            <a:off x="2085368" y="15635264"/>
            <a:ext cx="12807832"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6" name="Content Placeholder 5"/>
          <p:cNvSpPr>
            <a:spLocks noGrp="1"/>
          </p:cNvSpPr>
          <p:nvPr>
            <p:ph sz="quarter" idx="4"/>
          </p:nvPr>
        </p:nvSpPr>
        <p:spPr>
          <a:xfrm>
            <a:off x="15326828" y="15635264"/>
            <a:ext cx="12870909"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515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741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75136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4170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2026-04-24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74555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C965A3B-7A68-409E-AE0A-1C5C94DA30B8}" type="datetimeFigureOut">
              <a:rPr lang="ko-KR" altLang="en-US" smtClean="0"/>
              <a:t>2026-04-24</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890378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206CC58-7FE5-4DA9-A4B9-DBA103136AE6}"/>
              </a:ext>
            </a:extLst>
          </p:cNvPr>
          <p:cNvSpPr>
            <a:spLocks noGrp="1"/>
          </p:cNvSpPr>
          <p:nvPr>
            <p:ph type="title"/>
          </p:nvPr>
        </p:nvSpPr>
        <p:spPr>
          <a:xfrm>
            <a:off x="2081213" y="2279650"/>
            <a:ext cx="26112787" cy="82724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90E42740-7859-40CB-9B0E-73127D8E4FF8}"/>
              </a:ext>
            </a:extLst>
          </p:cNvPr>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D31EAB75-E5D5-4004-B83F-47390B81F4E1}"/>
              </a:ext>
            </a:extLst>
          </p:cNvPr>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562060FE-C7B7-4266-BCB6-96A31C18DB18}" type="datetimeFigureOut">
              <a:rPr lang="ko-KR" altLang="en-US" smtClean="0"/>
              <a:t>2026-04-24</a:t>
            </a:fld>
            <a:endParaRPr lang="ko-KR" altLang="en-US"/>
          </a:p>
        </p:txBody>
      </p:sp>
      <p:sp>
        <p:nvSpPr>
          <p:cNvPr id="5" name="바닥글 개체 틀 4">
            <a:extLst>
              <a:ext uri="{FF2B5EF4-FFF2-40B4-BE49-F238E27FC236}">
                <a16:creationId xmlns:a16="http://schemas.microsoft.com/office/drawing/2014/main" id="{BA3DA9EE-DD15-49C4-8261-FC0A951E89EC}"/>
              </a:ext>
            </a:extLst>
          </p:cNvPr>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152CA66-D44E-4258-B0AE-BD8081C96F13}"/>
              </a:ext>
            </a:extLst>
          </p:cNvPr>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36341621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 y="2576"/>
            <a:ext cx="30275211" cy="42798610"/>
          </a:xfrm>
          <a:prstGeom prst="rect">
            <a:avLst/>
          </a:prstGeom>
        </p:spPr>
      </p:pic>
      <p:sp>
        <p:nvSpPr>
          <p:cNvPr id="2" name="모서리가 둥근 직사각형 8">
            <a:extLst>
              <a:ext uri="{FF2B5EF4-FFF2-40B4-BE49-F238E27FC236}">
                <a16:creationId xmlns:a16="http://schemas.microsoft.com/office/drawing/2014/main" id="{98FD140E-7172-D054-3681-68CAD038269B}"/>
              </a:ext>
            </a:extLst>
          </p:cNvPr>
          <p:cNvSpPr/>
          <p:nvPr/>
        </p:nvSpPr>
        <p:spPr>
          <a:xfrm>
            <a:off x="2978164" y="3336325"/>
            <a:ext cx="24318885" cy="420195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800" b="1" dirty="0">
                <a:ln w="28575">
                  <a:noFill/>
                  <a:prstDash val="dash"/>
                </a:ln>
                <a:solidFill>
                  <a:schemeClr val="tx1"/>
                </a:solidFill>
                <a:latin typeface="Times New Roman" panose="02020603050405020304" pitchFamily="18" charset="0"/>
                <a:cs typeface="Times New Roman" panose="02020603050405020304" pitchFamily="18" charset="0"/>
              </a:rPr>
              <a:t>An Output-Capacitor-Free NMOS Switched-Capacitor LDO Using a Time Quantizer and an Inverting-Gain-Assisted Loop</a:t>
            </a:r>
          </a:p>
          <a:p>
            <a:pPr algn="ctr"/>
            <a:endParaRPr lang="en-US" altLang="ko-KR" sz="2000" b="1" dirty="0">
              <a:ln w="28575">
                <a:noFill/>
                <a:prstDash val="dash"/>
              </a:ln>
              <a:solidFill>
                <a:schemeClr val="tx1"/>
              </a:solidFill>
              <a:latin typeface="Times New Roman" panose="02020603050405020304" pitchFamily="18" charset="0"/>
              <a:cs typeface="Times New Roman" panose="02020603050405020304" pitchFamily="18" charset="0"/>
            </a:endParaRPr>
          </a:p>
          <a:p>
            <a:pPr algn="ctr"/>
            <a:r>
              <a:rPr lang="en-US" altLang="ko-KR" sz="4800" b="1" dirty="0" err="1">
                <a:ln w="28575">
                  <a:noFill/>
                  <a:prstDash val="dash"/>
                </a:ln>
                <a:solidFill>
                  <a:schemeClr val="tx1"/>
                </a:solidFill>
                <a:latin typeface="Times New Roman" panose="02020603050405020304" pitchFamily="18" charset="0"/>
                <a:cs typeface="Times New Roman" panose="02020603050405020304" pitchFamily="18" charset="0"/>
              </a:rPr>
              <a:t>Sungjun</a:t>
            </a:r>
            <a:r>
              <a:rPr lang="en-US" altLang="ko-KR" sz="4800" b="1" dirty="0">
                <a:ln w="28575">
                  <a:noFill/>
                  <a:prstDash val="dash"/>
                </a:ln>
                <a:solidFill>
                  <a:schemeClr val="tx1"/>
                </a:solidFill>
                <a:latin typeface="Times New Roman" panose="02020603050405020304" pitchFamily="18" charset="0"/>
                <a:cs typeface="Times New Roman" panose="02020603050405020304" pitchFamily="18" charset="0"/>
              </a:rPr>
              <a:t> Moon, </a:t>
            </a:r>
            <a:r>
              <a:rPr lang="en-US" altLang="ko-KR" sz="4800" b="1" dirty="0" err="1">
                <a:ln w="28575">
                  <a:noFill/>
                  <a:prstDash val="dash"/>
                </a:ln>
                <a:solidFill>
                  <a:schemeClr val="tx1"/>
                </a:solidFill>
                <a:latin typeface="Times New Roman" panose="02020603050405020304" pitchFamily="18" charset="0"/>
                <a:cs typeface="Times New Roman" panose="02020603050405020304" pitchFamily="18" charset="0"/>
              </a:rPr>
              <a:t>Jonghun</a:t>
            </a:r>
            <a:r>
              <a:rPr lang="en-US" altLang="ko-KR" sz="4800" b="1" dirty="0">
                <a:ln w="28575">
                  <a:noFill/>
                  <a:prstDash val="dash"/>
                </a:ln>
                <a:solidFill>
                  <a:schemeClr val="tx1"/>
                </a:solidFill>
                <a:latin typeface="Times New Roman" panose="02020603050405020304" pitchFamily="18" charset="0"/>
                <a:cs typeface="Times New Roman" panose="02020603050405020304" pitchFamily="18" charset="0"/>
              </a:rPr>
              <a:t> Chae, and </a:t>
            </a:r>
            <a:r>
              <a:rPr lang="en-US" altLang="ko-KR" sz="4800" b="1" dirty="0" err="1">
                <a:ln w="28575">
                  <a:noFill/>
                  <a:prstDash val="dash"/>
                </a:ln>
                <a:solidFill>
                  <a:schemeClr val="tx1"/>
                </a:solidFill>
                <a:latin typeface="Times New Roman" panose="02020603050405020304" pitchFamily="18" charset="0"/>
                <a:cs typeface="Times New Roman" panose="02020603050405020304" pitchFamily="18" charset="0"/>
              </a:rPr>
              <a:t>Inho</a:t>
            </a:r>
            <a:r>
              <a:rPr lang="en-US" altLang="ko-KR" sz="4800" b="1" dirty="0">
                <a:ln w="28575">
                  <a:noFill/>
                  <a:prstDash val="dash"/>
                </a:ln>
                <a:solidFill>
                  <a:schemeClr val="tx1"/>
                </a:solidFill>
                <a:latin typeface="Times New Roman" panose="02020603050405020304" pitchFamily="18" charset="0"/>
                <a:cs typeface="Times New Roman" panose="02020603050405020304" pitchFamily="18" charset="0"/>
              </a:rPr>
              <a:t> Park</a:t>
            </a:r>
          </a:p>
          <a:p>
            <a:pPr algn="ctr"/>
            <a:r>
              <a:rPr lang="en-US" altLang="ko-KR" sz="4800" b="1" dirty="0">
                <a:ln w="28575">
                  <a:noFill/>
                  <a:prstDash val="dash"/>
                </a:ln>
                <a:solidFill>
                  <a:schemeClr val="tx1"/>
                </a:solidFill>
                <a:latin typeface="Times New Roman" panose="02020603050405020304" pitchFamily="18" charset="0"/>
                <a:cs typeface="Times New Roman" panose="02020603050405020304" pitchFamily="18" charset="0"/>
              </a:rPr>
              <a:t>Department of Electrical and Computer Engineering, </a:t>
            </a:r>
            <a:r>
              <a:rPr lang="en-US" altLang="ko-KR" sz="4800" b="1" dirty="0" err="1">
                <a:ln w="28575">
                  <a:noFill/>
                  <a:prstDash val="dash"/>
                </a:ln>
                <a:solidFill>
                  <a:schemeClr val="tx1"/>
                </a:solidFill>
                <a:latin typeface="Times New Roman" panose="02020603050405020304" pitchFamily="18" charset="0"/>
                <a:cs typeface="Times New Roman" panose="02020603050405020304" pitchFamily="18" charset="0"/>
              </a:rPr>
              <a:t>Inha</a:t>
            </a:r>
            <a:r>
              <a:rPr lang="en-US" altLang="ko-KR" sz="4800" b="1" dirty="0">
                <a:ln w="28575">
                  <a:noFill/>
                  <a:prstDash val="dash"/>
                </a:ln>
                <a:solidFill>
                  <a:schemeClr val="tx1"/>
                </a:solidFill>
                <a:latin typeface="Times New Roman" panose="02020603050405020304" pitchFamily="18" charset="0"/>
                <a:cs typeface="Times New Roman" panose="02020603050405020304" pitchFamily="18" charset="0"/>
              </a:rPr>
              <a:t> University</a:t>
            </a:r>
          </a:p>
        </p:txBody>
      </p:sp>
      <p:sp>
        <p:nvSpPr>
          <p:cNvPr id="3" name="모서리가 둥근 직사각형 22">
            <a:extLst>
              <a:ext uri="{FF2B5EF4-FFF2-40B4-BE49-F238E27FC236}">
                <a16:creationId xmlns:a16="http://schemas.microsoft.com/office/drawing/2014/main" id="{331A9FE6-4C98-622A-6E4E-D7FB39CB1F46}"/>
              </a:ext>
            </a:extLst>
          </p:cNvPr>
          <p:cNvSpPr/>
          <p:nvPr/>
        </p:nvSpPr>
        <p:spPr>
          <a:xfrm>
            <a:off x="15780774" y="10904034"/>
            <a:ext cx="13559128"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6" name="모서리가 둥근 직사각형 28">
            <a:extLst>
              <a:ext uri="{FF2B5EF4-FFF2-40B4-BE49-F238E27FC236}">
                <a16:creationId xmlns:a16="http://schemas.microsoft.com/office/drawing/2014/main" id="{2B32FAC3-BBC5-F503-F6B1-119DEF5D667E}"/>
              </a:ext>
            </a:extLst>
          </p:cNvPr>
          <p:cNvSpPr/>
          <p:nvPr/>
        </p:nvSpPr>
        <p:spPr>
          <a:xfrm>
            <a:off x="15780774" y="22879845"/>
            <a:ext cx="13559128"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7" name="모서리가 둥근 직사각형 29">
            <a:extLst>
              <a:ext uri="{FF2B5EF4-FFF2-40B4-BE49-F238E27FC236}">
                <a16:creationId xmlns:a16="http://schemas.microsoft.com/office/drawing/2014/main" id="{399210A5-D5E1-0DAE-9AB0-A796CE918D59}"/>
              </a:ext>
            </a:extLst>
          </p:cNvPr>
          <p:cNvSpPr/>
          <p:nvPr/>
        </p:nvSpPr>
        <p:spPr>
          <a:xfrm>
            <a:off x="922846" y="10893853"/>
            <a:ext cx="13559128"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8" name="모서리가 둥근 직사각형 41">
            <a:extLst>
              <a:ext uri="{FF2B5EF4-FFF2-40B4-BE49-F238E27FC236}">
                <a16:creationId xmlns:a16="http://schemas.microsoft.com/office/drawing/2014/main" id="{C41BE11B-8C57-54A9-580E-0C2A12ED772D}"/>
              </a:ext>
            </a:extLst>
          </p:cNvPr>
          <p:cNvSpPr/>
          <p:nvPr/>
        </p:nvSpPr>
        <p:spPr>
          <a:xfrm>
            <a:off x="922846" y="22903770"/>
            <a:ext cx="13559128"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9" name="모서리가 둥근 직사각형 42">
            <a:extLst>
              <a:ext uri="{FF2B5EF4-FFF2-40B4-BE49-F238E27FC236}">
                <a16:creationId xmlns:a16="http://schemas.microsoft.com/office/drawing/2014/main" id="{229BB519-5CBE-B90F-EB79-406C8CFF08CB}"/>
              </a:ext>
            </a:extLst>
          </p:cNvPr>
          <p:cNvSpPr/>
          <p:nvPr/>
        </p:nvSpPr>
        <p:spPr>
          <a:xfrm>
            <a:off x="922845" y="32404019"/>
            <a:ext cx="28417057"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FB5F866-5BB0-0D6E-1676-60A004B13859}"/>
              </a:ext>
            </a:extLst>
          </p:cNvPr>
          <p:cNvSpPr txBox="1"/>
          <p:nvPr/>
        </p:nvSpPr>
        <p:spPr>
          <a:xfrm>
            <a:off x="922846" y="10950888"/>
            <a:ext cx="13559128"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Proposed NMOS SCLDO Gate Driver</a:t>
            </a:r>
            <a:endParaRPr lang="ko-KR" altLang="en-US" sz="36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81F03F-25C6-475F-0E95-DEE022BED116}"/>
              </a:ext>
            </a:extLst>
          </p:cNvPr>
          <p:cNvSpPr txBox="1"/>
          <p:nvPr/>
        </p:nvSpPr>
        <p:spPr>
          <a:xfrm>
            <a:off x="15780774" y="10961069"/>
            <a:ext cx="13559128"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Proposed Analog-Assisted Loop</a:t>
            </a:r>
            <a:endParaRPr lang="ko-KR" altLang="en-US" sz="36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945DB8C-9878-AE72-D386-6862C557B5B5}"/>
              </a:ext>
            </a:extLst>
          </p:cNvPr>
          <p:cNvSpPr txBox="1"/>
          <p:nvPr/>
        </p:nvSpPr>
        <p:spPr>
          <a:xfrm>
            <a:off x="922846" y="22967323"/>
            <a:ext cx="13559128"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Proposed Inverter-Based Time Quantizer</a:t>
            </a:r>
            <a:endParaRPr lang="ko-KR" altLang="en-US" sz="3600" b="1"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91229D1-F0ED-E47A-242C-CC050B22605E}"/>
              </a:ext>
            </a:extLst>
          </p:cNvPr>
          <p:cNvSpPr txBox="1"/>
          <p:nvPr/>
        </p:nvSpPr>
        <p:spPr>
          <a:xfrm>
            <a:off x="922846" y="32463799"/>
            <a:ext cx="28417056"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Chip Micrograph and Performance Comparison</a:t>
            </a:r>
            <a:endParaRPr lang="ko-KR" altLang="en-US" sz="3600" b="1" i="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832C3F-004A-A93B-1756-453C74185935}"/>
              </a:ext>
            </a:extLst>
          </p:cNvPr>
          <p:cNvSpPr txBox="1"/>
          <p:nvPr/>
        </p:nvSpPr>
        <p:spPr>
          <a:xfrm>
            <a:off x="15780774" y="22943398"/>
            <a:ext cx="13559128"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Measured Load Transient Responses</a:t>
            </a:r>
            <a:endParaRPr lang="ko-KR" altLang="en-US" sz="3600" b="1" i="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6CB58FC-CB9C-4C3B-BF39-5A3ECBC67000}"/>
              </a:ext>
            </a:extLst>
          </p:cNvPr>
          <p:cNvSpPr txBox="1"/>
          <p:nvPr/>
        </p:nvSpPr>
        <p:spPr>
          <a:xfrm>
            <a:off x="21945600" y="39749601"/>
            <a:ext cx="7678057" cy="1226298"/>
          </a:xfrm>
          <a:prstGeom prst="rect">
            <a:avLst/>
          </a:prstGeom>
          <a:noFill/>
        </p:spPr>
        <p:txBody>
          <a:bodyPr wrap="square" lIns="0" tIns="0" rIns="0" bIns="0" rtlCol="0">
            <a:spAutoFit/>
          </a:bodyPr>
          <a:lstStyle/>
          <a:p>
            <a:pPr>
              <a:lnSpc>
                <a:spcPct val="50000"/>
              </a:lnSpc>
              <a:spcBef>
                <a:spcPts val="1200"/>
              </a:spcBef>
            </a:pPr>
            <a:r>
              <a:rPr lang="en-US" altLang="ko-KR" sz="2400" b="1" dirty="0">
                <a:latin typeface="Times New Roman" panose="02020603050405020304" pitchFamily="18" charset="0"/>
                <a:cs typeface="Times New Roman" panose="02020603050405020304" pitchFamily="18" charset="0"/>
              </a:rPr>
              <a:t>[1] H. Kim et al., IEEE JSSC, vol. 59, no. 2, 2024</a:t>
            </a:r>
          </a:p>
          <a:p>
            <a:pPr>
              <a:lnSpc>
                <a:spcPct val="50000"/>
              </a:lnSpc>
              <a:spcBef>
                <a:spcPts val="1200"/>
              </a:spcBef>
            </a:pPr>
            <a:r>
              <a:rPr lang="en-US" altLang="ko-KR" sz="2400" b="1" dirty="0">
                <a:latin typeface="Times New Roman" panose="02020603050405020304" pitchFamily="18" charset="0"/>
                <a:cs typeface="Times New Roman" panose="02020603050405020304" pitchFamily="18" charset="0"/>
              </a:rPr>
              <a:t>[2] J. Oh et al., IEEE TPEL, vol. 39, no. 1, 2024</a:t>
            </a:r>
          </a:p>
          <a:p>
            <a:pPr>
              <a:lnSpc>
                <a:spcPct val="50000"/>
              </a:lnSpc>
              <a:spcBef>
                <a:spcPts val="1200"/>
              </a:spcBef>
            </a:pPr>
            <a:r>
              <a:rPr lang="en-US" altLang="ko-KR" sz="2400" b="1" dirty="0">
                <a:latin typeface="Times New Roman" panose="02020603050405020304" pitchFamily="18" charset="0"/>
                <a:cs typeface="Times New Roman" panose="02020603050405020304" pitchFamily="18" charset="0"/>
              </a:rPr>
              <a:t>[3] S.-Y. Nam et al., Proc. </a:t>
            </a:r>
            <a:r>
              <a:rPr lang="en-US" altLang="ko-KR" sz="2400" b="1" dirty="0" err="1">
                <a:latin typeface="Times New Roman" panose="02020603050405020304" pitchFamily="18" charset="0"/>
                <a:cs typeface="Times New Roman" panose="02020603050405020304" pitchFamily="18" charset="0"/>
              </a:rPr>
              <a:t>Symp</a:t>
            </a:r>
            <a:r>
              <a:rPr lang="en-US" altLang="ko-KR" sz="2400" b="1" dirty="0">
                <a:latin typeface="Times New Roman" panose="02020603050405020304" pitchFamily="18" charset="0"/>
                <a:cs typeface="Times New Roman" panose="02020603050405020304" pitchFamily="18" charset="0"/>
              </a:rPr>
              <a:t>. VLSI Tech. Circuits, 2025</a:t>
            </a:r>
          </a:p>
          <a:p>
            <a:pPr>
              <a:lnSpc>
                <a:spcPct val="50000"/>
              </a:lnSpc>
              <a:spcBef>
                <a:spcPts val="1200"/>
              </a:spcBef>
            </a:pPr>
            <a:r>
              <a:rPr lang="en-US" altLang="ko-KR" sz="2400" b="1" dirty="0">
                <a:latin typeface="Times New Roman" panose="02020603050405020304" pitchFamily="18" charset="0"/>
                <a:cs typeface="Times New Roman" panose="02020603050405020304" pitchFamily="18" charset="0"/>
              </a:rPr>
              <a:t>[4] S. Sim and J. Jun, IEEE TPEL, vol. 41, no. 7, 2026</a:t>
            </a:r>
          </a:p>
        </p:txBody>
      </p:sp>
      <p:pic>
        <p:nvPicPr>
          <p:cNvPr id="36" name="그림 35">
            <a:extLst>
              <a:ext uri="{FF2B5EF4-FFF2-40B4-BE49-F238E27FC236}">
                <a16:creationId xmlns:a16="http://schemas.microsoft.com/office/drawing/2014/main" id="{902BA6B1-1462-7E70-4A3C-8EEEB9D4436B}"/>
              </a:ext>
            </a:extLst>
          </p:cNvPr>
          <p:cNvPicPr>
            <a:picLocks noChangeAspect="1"/>
          </p:cNvPicPr>
          <p:nvPr/>
        </p:nvPicPr>
        <p:blipFill>
          <a:blip r:embed="rId3"/>
          <a:stretch>
            <a:fillRect/>
          </a:stretch>
        </p:blipFill>
        <p:spPr>
          <a:xfrm>
            <a:off x="930637" y="11806714"/>
            <a:ext cx="13559128" cy="9209712"/>
          </a:xfrm>
          <a:prstGeom prst="rect">
            <a:avLst/>
          </a:prstGeom>
        </p:spPr>
      </p:pic>
      <p:pic>
        <p:nvPicPr>
          <p:cNvPr id="47" name="그림 46">
            <a:extLst>
              <a:ext uri="{FF2B5EF4-FFF2-40B4-BE49-F238E27FC236}">
                <a16:creationId xmlns:a16="http://schemas.microsoft.com/office/drawing/2014/main" id="{C6038EFF-D936-4EE9-B813-1A027A7068C3}"/>
              </a:ext>
            </a:extLst>
          </p:cNvPr>
          <p:cNvPicPr>
            <a:picLocks noChangeAspect="1"/>
          </p:cNvPicPr>
          <p:nvPr/>
        </p:nvPicPr>
        <p:blipFill>
          <a:blip r:embed="rId4"/>
          <a:stretch>
            <a:fillRect/>
          </a:stretch>
        </p:blipFill>
        <p:spPr>
          <a:xfrm>
            <a:off x="15144941" y="33293288"/>
            <a:ext cx="14183213" cy="6310142"/>
          </a:xfrm>
          <a:prstGeom prst="rect">
            <a:avLst/>
          </a:prstGeom>
        </p:spPr>
      </p:pic>
      <p:pic>
        <p:nvPicPr>
          <p:cNvPr id="53" name="그림 52">
            <a:extLst>
              <a:ext uri="{FF2B5EF4-FFF2-40B4-BE49-F238E27FC236}">
                <a16:creationId xmlns:a16="http://schemas.microsoft.com/office/drawing/2014/main" id="{FEB71452-52CD-F4F8-012C-4393EFEA488B}"/>
              </a:ext>
            </a:extLst>
          </p:cNvPr>
          <p:cNvPicPr>
            <a:picLocks noChangeAspect="1"/>
          </p:cNvPicPr>
          <p:nvPr/>
        </p:nvPicPr>
        <p:blipFill>
          <a:blip r:embed="rId5"/>
          <a:stretch>
            <a:fillRect/>
          </a:stretch>
        </p:blipFill>
        <p:spPr>
          <a:xfrm>
            <a:off x="15780774" y="23779457"/>
            <a:ext cx="13547380" cy="8327654"/>
          </a:xfrm>
          <a:prstGeom prst="rect">
            <a:avLst/>
          </a:prstGeom>
        </p:spPr>
      </p:pic>
      <p:pic>
        <p:nvPicPr>
          <p:cNvPr id="61" name="그림 60">
            <a:extLst>
              <a:ext uri="{FF2B5EF4-FFF2-40B4-BE49-F238E27FC236}">
                <a16:creationId xmlns:a16="http://schemas.microsoft.com/office/drawing/2014/main" id="{4939E8CA-F1BD-8E68-294B-480FF26DA5DD}"/>
              </a:ext>
            </a:extLst>
          </p:cNvPr>
          <p:cNvPicPr>
            <a:picLocks noChangeAspect="1"/>
          </p:cNvPicPr>
          <p:nvPr/>
        </p:nvPicPr>
        <p:blipFill>
          <a:blip r:embed="rId6"/>
          <a:stretch>
            <a:fillRect/>
          </a:stretch>
        </p:blipFill>
        <p:spPr>
          <a:xfrm>
            <a:off x="15780774" y="11758616"/>
            <a:ext cx="13547380" cy="9889309"/>
          </a:xfrm>
          <a:prstGeom prst="rect">
            <a:avLst/>
          </a:prstGeom>
        </p:spPr>
      </p:pic>
      <p:sp>
        <p:nvSpPr>
          <p:cNvPr id="62" name="TextBox 61">
            <a:extLst>
              <a:ext uri="{FF2B5EF4-FFF2-40B4-BE49-F238E27FC236}">
                <a16:creationId xmlns:a16="http://schemas.microsoft.com/office/drawing/2014/main" id="{7223D157-09DE-5DCD-F109-2A8DBDA22B3C}"/>
              </a:ext>
            </a:extLst>
          </p:cNvPr>
          <p:cNvSpPr txBox="1"/>
          <p:nvPr/>
        </p:nvSpPr>
        <p:spPr>
          <a:xfrm>
            <a:off x="15784668" y="21688655"/>
            <a:ext cx="13559129" cy="1107996"/>
          </a:xfrm>
          <a:prstGeom prst="rect">
            <a:avLst/>
          </a:prstGeom>
          <a:noFill/>
        </p:spPr>
        <p:txBody>
          <a:bodyPr wrap="square" lIns="0" tIns="0" rIns="0" bIns="0" rtlCol="0">
            <a:spAutoFit/>
          </a:bodyPr>
          <a:lstStyle/>
          <a:p>
            <a:pPr marL="571500" indent="-572400" algn="just">
              <a:spcBef>
                <a:spcPts val="1200"/>
              </a:spcBef>
              <a:buFont typeface="Arial" panose="020B0604020202020204" pitchFamily="34" charset="0"/>
              <a:buChar char="•"/>
            </a:pPr>
            <a:r>
              <a:rPr lang="en-US" altLang="ko-KR" sz="3600" b="1" dirty="0">
                <a:latin typeface="Times New Roman" panose="02020603050405020304" pitchFamily="18" charset="0"/>
                <a:cs typeface="Times New Roman" panose="02020603050405020304" pitchFamily="18" charset="0"/>
              </a:rPr>
              <a:t>Fast </a:t>
            </a:r>
            <a:r>
              <a:rPr lang="en-US" altLang="ko-KR" sz="3600" b="1" i="1" dirty="0">
                <a:latin typeface="Times New Roman" panose="02020603050405020304" pitchFamily="18" charset="0"/>
                <a:cs typeface="Times New Roman" panose="02020603050405020304" pitchFamily="18" charset="0"/>
              </a:rPr>
              <a:t>V</a:t>
            </a:r>
            <a:r>
              <a:rPr lang="en-US" altLang="ko-KR" sz="3600" b="1" baseline="-25000" dirty="0">
                <a:latin typeface="Times New Roman" panose="02020603050405020304" pitchFamily="18" charset="0"/>
                <a:cs typeface="Times New Roman" panose="02020603050405020304" pitchFamily="18" charset="0"/>
              </a:rPr>
              <a:t>G</a:t>
            </a:r>
            <a:r>
              <a:rPr lang="en-US" altLang="ko-KR" sz="3600" b="1" dirty="0">
                <a:latin typeface="Times New Roman" panose="02020603050405020304" pitchFamily="18" charset="0"/>
                <a:cs typeface="Times New Roman" panose="02020603050405020304" pitchFamily="18" charset="0"/>
              </a:rPr>
              <a:t> recovery under undershoot and overshoot conditions using an analog-assisted loop</a:t>
            </a:r>
          </a:p>
        </p:txBody>
      </p:sp>
      <p:sp>
        <p:nvSpPr>
          <p:cNvPr id="63" name="모서리가 둥근 직사각형 29">
            <a:extLst>
              <a:ext uri="{FF2B5EF4-FFF2-40B4-BE49-F238E27FC236}">
                <a16:creationId xmlns:a16="http://schemas.microsoft.com/office/drawing/2014/main" id="{D9DE9D46-A2D4-D3BB-1B56-B01E7BED8E75}"/>
              </a:ext>
            </a:extLst>
          </p:cNvPr>
          <p:cNvSpPr/>
          <p:nvPr/>
        </p:nvSpPr>
        <p:spPr>
          <a:xfrm>
            <a:off x="930637" y="7599761"/>
            <a:ext cx="28421730" cy="7734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95AA0BD3-FB08-5197-0AAB-2DE0EB46E4D9}"/>
              </a:ext>
            </a:extLst>
          </p:cNvPr>
          <p:cNvSpPr txBox="1"/>
          <p:nvPr/>
        </p:nvSpPr>
        <p:spPr>
          <a:xfrm>
            <a:off x="930637" y="7656796"/>
            <a:ext cx="28421730" cy="646331"/>
          </a:xfrm>
          <a:prstGeom prst="rect">
            <a:avLst/>
          </a:prstGeom>
          <a:solidFill>
            <a:schemeClr val="accent1">
              <a:lumMod val="60000"/>
              <a:lumOff val="40000"/>
            </a:schemeClr>
          </a:solidFill>
        </p:spPr>
        <p:txBody>
          <a:bodyPr wrap="square" rtlCol="0">
            <a:spAutoFit/>
          </a:bodyPr>
          <a:lstStyle/>
          <a:p>
            <a:pPr algn="ctr"/>
            <a:r>
              <a:rPr lang="en-US" altLang="ko-KR" sz="3600" b="1" i="1" dirty="0">
                <a:latin typeface="Times New Roman" panose="02020603050405020304" pitchFamily="18" charset="0"/>
                <a:cs typeface="Times New Roman" panose="02020603050405020304" pitchFamily="18" charset="0"/>
              </a:rPr>
              <a:t>Introduction</a:t>
            </a:r>
            <a:endParaRPr lang="ko-KR" altLang="en-US" sz="3600" b="1" i="1"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0B44E79F-D95E-88EC-99DF-DAFC8798D739}"/>
              </a:ext>
            </a:extLst>
          </p:cNvPr>
          <p:cNvSpPr txBox="1"/>
          <p:nvPr/>
        </p:nvSpPr>
        <p:spPr>
          <a:xfrm>
            <a:off x="930637" y="21007131"/>
            <a:ext cx="13559129" cy="1815882"/>
          </a:xfrm>
          <a:prstGeom prst="rect">
            <a:avLst/>
          </a:prstGeom>
          <a:noFill/>
        </p:spPr>
        <p:txBody>
          <a:bodyPr wrap="square" lIns="0" tIns="0" rIns="0" bIns="0" rtlCol="0">
            <a:spAutoFit/>
          </a:bodyPr>
          <a:lstStyle/>
          <a:p>
            <a:pPr marL="571500" indent="-572400" algn="just">
              <a:spcBef>
                <a:spcPts val="1200"/>
              </a:spcBef>
              <a:buFont typeface="Arial" panose="020B0604020202020204" pitchFamily="34" charset="0"/>
              <a:buChar char="•"/>
            </a:pPr>
            <a:r>
              <a:rPr lang="en-US" altLang="ko-KR" sz="3600" b="1" dirty="0">
                <a:latin typeface="Times New Roman" panose="02020603050405020304" pitchFamily="18" charset="0"/>
                <a:cs typeface="Times New Roman" panose="02020603050405020304" pitchFamily="18" charset="0"/>
              </a:rPr>
              <a:t>Proposed SC gate driver with small capacitance, eliminating the need for large charge-pump capacitors.</a:t>
            </a:r>
          </a:p>
          <a:p>
            <a:pPr marL="571500" indent="-572400" algn="just">
              <a:spcBef>
                <a:spcPts val="1200"/>
              </a:spcBef>
              <a:buFont typeface="Arial" panose="020B0604020202020204" pitchFamily="34" charset="0"/>
              <a:buChar char="•"/>
            </a:pPr>
            <a:r>
              <a:rPr lang="en-US" altLang="ko-KR" sz="3600" b="1" dirty="0">
                <a:latin typeface="Times New Roman" panose="02020603050405020304" pitchFamily="18" charset="0"/>
                <a:cs typeface="Times New Roman" panose="02020603050405020304" pitchFamily="18" charset="0"/>
              </a:rPr>
              <a:t>Adaptive gain control enables fast settling and low </a:t>
            </a:r>
            <a:r>
              <a:rPr lang="en-US" altLang="ko-KR" sz="3600" b="1" i="1" dirty="0">
                <a:latin typeface="Times New Roman" panose="02020603050405020304" pitchFamily="18" charset="0"/>
                <a:cs typeface="Times New Roman" panose="02020603050405020304" pitchFamily="18" charset="0"/>
              </a:rPr>
              <a:t>V</a:t>
            </a:r>
            <a:r>
              <a:rPr lang="en-US" altLang="ko-KR" sz="3600" b="1" baseline="-25000" dirty="0">
                <a:latin typeface="Times New Roman" panose="02020603050405020304" pitchFamily="18" charset="0"/>
                <a:cs typeface="Times New Roman" panose="02020603050405020304" pitchFamily="18" charset="0"/>
              </a:rPr>
              <a:t>OUT</a:t>
            </a:r>
            <a:r>
              <a:rPr lang="en-US" altLang="ko-KR" sz="3600" b="1" dirty="0">
                <a:latin typeface="Times New Roman" panose="02020603050405020304" pitchFamily="18" charset="0"/>
                <a:cs typeface="Times New Roman" panose="02020603050405020304" pitchFamily="18" charset="0"/>
              </a:rPr>
              <a:t> ripple</a:t>
            </a:r>
          </a:p>
        </p:txBody>
      </p:sp>
      <p:sp>
        <p:nvSpPr>
          <p:cNvPr id="68" name="TextBox 67">
            <a:extLst>
              <a:ext uri="{FF2B5EF4-FFF2-40B4-BE49-F238E27FC236}">
                <a16:creationId xmlns:a16="http://schemas.microsoft.com/office/drawing/2014/main" id="{D87CB828-7D12-78A8-07A3-639444CF9F3B}"/>
              </a:ext>
            </a:extLst>
          </p:cNvPr>
          <p:cNvSpPr txBox="1"/>
          <p:nvPr/>
        </p:nvSpPr>
        <p:spPr>
          <a:xfrm>
            <a:off x="930637" y="31141616"/>
            <a:ext cx="13559129" cy="1107996"/>
          </a:xfrm>
          <a:prstGeom prst="rect">
            <a:avLst/>
          </a:prstGeom>
          <a:noFill/>
        </p:spPr>
        <p:txBody>
          <a:bodyPr wrap="square" lIns="0" tIns="0" rIns="0" bIns="0" rtlCol="0">
            <a:spAutoFit/>
          </a:bodyPr>
          <a:lstStyle/>
          <a:p>
            <a:pPr marL="571500" indent="-572400" algn="just">
              <a:spcBef>
                <a:spcPts val="1200"/>
              </a:spcBef>
              <a:buFont typeface="Arial" panose="020B0604020202020204" pitchFamily="34" charset="0"/>
              <a:buChar char="•"/>
            </a:pPr>
            <a:r>
              <a:rPr lang="en-US" altLang="ko-KR" sz="3600" b="1" dirty="0">
                <a:latin typeface="Times New Roman" panose="02020603050405020304" pitchFamily="18" charset="0"/>
                <a:cs typeface="Times New Roman" panose="02020603050405020304" pitchFamily="18" charset="0"/>
              </a:rPr>
              <a:t>Time quantizer generates a low-frequency sampling clock in steady state and a high frequency clock during transients.</a:t>
            </a:r>
          </a:p>
        </p:txBody>
      </p:sp>
      <p:pic>
        <p:nvPicPr>
          <p:cNvPr id="70" name="그림 69">
            <a:extLst>
              <a:ext uri="{FF2B5EF4-FFF2-40B4-BE49-F238E27FC236}">
                <a16:creationId xmlns:a16="http://schemas.microsoft.com/office/drawing/2014/main" id="{0B1C2859-2862-3633-A908-42A793090231}"/>
              </a:ext>
            </a:extLst>
          </p:cNvPr>
          <p:cNvPicPr>
            <a:picLocks noChangeAspect="1"/>
          </p:cNvPicPr>
          <p:nvPr/>
        </p:nvPicPr>
        <p:blipFill>
          <a:blip r:embed="rId7"/>
          <a:stretch>
            <a:fillRect/>
          </a:stretch>
        </p:blipFill>
        <p:spPr>
          <a:xfrm>
            <a:off x="2422421" y="23784336"/>
            <a:ext cx="10559977" cy="7357280"/>
          </a:xfrm>
          <a:prstGeom prst="rect">
            <a:avLst/>
          </a:prstGeom>
        </p:spPr>
      </p:pic>
      <p:sp>
        <p:nvSpPr>
          <p:cNvPr id="71" name="TextBox 70">
            <a:extLst>
              <a:ext uri="{FF2B5EF4-FFF2-40B4-BE49-F238E27FC236}">
                <a16:creationId xmlns:a16="http://schemas.microsoft.com/office/drawing/2014/main" id="{405BC7C2-ED9E-B98C-2262-BB0908EE30D0}"/>
              </a:ext>
            </a:extLst>
          </p:cNvPr>
          <p:cNvSpPr txBox="1"/>
          <p:nvPr/>
        </p:nvSpPr>
        <p:spPr>
          <a:xfrm>
            <a:off x="930637" y="8444662"/>
            <a:ext cx="28397517" cy="2215991"/>
          </a:xfrm>
          <a:prstGeom prst="rect">
            <a:avLst/>
          </a:prstGeom>
          <a:noFill/>
        </p:spPr>
        <p:txBody>
          <a:bodyPr wrap="square" lIns="0" tIns="0" rIns="0" bIns="0" rtlCol="0">
            <a:spAutoFit/>
          </a:bodyPr>
          <a:lstStyle/>
          <a:p>
            <a:pPr algn="just">
              <a:spcBef>
                <a:spcPts val="1200"/>
              </a:spcBef>
            </a:pPr>
            <a:r>
              <a:rPr lang="en-US" altLang="ko-KR" sz="3600" b="1" dirty="0">
                <a:latin typeface="Times New Roman" panose="02020603050405020304" pitchFamily="18" charset="0"/>
                <a:cs typeface="Times New Roman" panose="02020603050405020304" pitchFamily="18" charset="0"/>
              </a:rPr>
              <a:t>Conventional LDOs suffer from limited transient response due to bandwidth, clock, and power constraints, which degrade voltage regulation under abrupt load changes. In particular, output-capacitor-free and low-voltage designs require significantly faster response to effectively suppress voltage droop and maintain stable operation. This work proposes an NMOS SCLDO with an active AA loop and time quantizer, enabling fast settling, low voltage droop, and efficient transient regulation.</a:t>
            </a:r>
          </a:p>
        </p:txBody>
      </p:sp>
      <p:pic>
        <p:nvPicPr>
          <p:cNvPr id="10" name="그림 9">
            <a:extLst>
              <a:ext uri="{FF2B5EF4-FFF2-40B4-BE49-F238E27FC236}">
                <a16:creationId xmlns:a16="http://schemas.microsoft.com/office/drawing/2014/main" id="{3C837C0D-9F58-FC83-9DFB-4D67979987EC}"/>
              </a:ext>
            </a:extLst>
          </p:cNvPr>
          <p:cNvPicPr>
            <a:picLocks noChangeAspect="1"/>
          </p:cNvPicPr>
          <p:nvPr/>
        </p:nvPicPr>
        <p:blipFill>
          <a:blip r:embed="rId8"/>
          <a:stretch>
            <a:fillRect/>
          </a:stretch>
        </p:blipFill>
        <p:spPr>
          <a:xfrm>
            <a:off x="930637" y="33971846"/>
            <a:ext cx="14088920" cy="4611630"/>
          </a:xfrm>
          <a:prstGeom prst="rect">
            <a:avLst/>
          </a:prstGeom>
        </p:spPr>
      </p:pic>
      <p:sp>
        <p:nvSpPr>
          <p:cNvPr id="17" name="TextBox 16">
            <a:extLst>
              <a:ext uri="{FF2B5EF4-FFF2-40B4-BE49-F238E27FC236}">
                <a16:creationId xmlns:a16="http://schemas.microsoft.com/office/drawing/2014/main" id="{C7339C48-B671-BB5D-37FB-7BB2E7F588A9}"/>
              </a:ext>
            </a:extLst>
          </p:cNvPr>
          <p:cNvSpPr txBox="1"/>
          <p:nvPr/>
        </p:nvSpPr>
        <p:spPr>
          <a:xfrm>
            <a:off x="1077083" y="39377865"/>
            <a:ext cx="20636288" cy="1477328"/>
          </a:xfrm>
          <a:prstGeom prst="rect">
            <a:avLst/>
          </a:prstGeom>
          <a:noFill/>
        </p:spPr>
        <p:txBody>
          <a:bodyPr wrap="square" lIns="0" tIns="0" rIns="0" bIns="0" rtlCol="0">
            <a:spAutoFit/>
          </a:bodyPr>
          <a:lstStyle/>
          <a:p>
            <a:r>
              <a:rPr lang="en-US" altLang="ko-KR" sz="3200" dirty="0">
                <a:latin typeface="Times New Roman" panose="02020603050405020304" pitchFamily="18" charset="0"/>
                <a:cs typeface="Times New Roman" panose="02020603050405020304" pitchFamily="18" charset="0"/>
              </a:rPr>
              <a:t>Acknowledgments: This work was supported by the National Research Foundation of Korea (NRF) grant funded by the Korea government (MSIT) (RS-2026-25497457). </a:t>
            </a:r>
          </a:p>
          <a:p>
            <a:r>
              <a:rPr lang="en-US" altLang="ko-KR" sz="3200" dirty="0">
                <a:latin typeface="Times New Roman" panose="02020603050405020304" pitchFamily="18" charset="0"/>
                <a:cs typeface="Times New Roman" panose="02020603050405020304" pitchFamily="18" charset="0"/>
              </a:rPr>
              <a:t>The chip fabrication and EDA tool were supported by the IC Design Education Center(IDEC), Korea.</a:t>
            </a:r>
            <a:endParaRPr lang="ko-KR"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34799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5686</TotalTime>
  <Words>317</Words>
  <Application>Microsoft Office PowerPoint</Application>
  <PresentationFormat>사용자 지정</PresentationFormat>
  <Paragraphs>21</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2</vt:i4>
      </vt:variant>
      <vt:variant>
        <vt:lpstr>슬라이드 제목</vt:lpstr>
      </vt:variant>
      <vt:variant>
        <vt:i4>1</vt:i4>
      </vt:variant>
    </vt:vector>
  </HeadingPairs>
  <TitlesOfParts>
    <vt:vector size="8" baseType="lpstr">
      <vt:lpstr>맑은 고딕</vt:lpstr>
      <vt:lpstr>Arial</vt:lpstr>
      <vt:lpstr>Calibri</vt:lpstr>
      <vt:lpstr>Calibri Light</vt:lpstr>
      <vt:lpstr>Times New Roman</vt:lpstr>
      <vt:lpstr>Office 테마</vt:lpstr>
      <vt:lpstr>디자인 사용자 지정</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영지</dc:creator>
  <cp:lastModifiedBy>성준 문</cp:lastModifiedBy>
  <cp:revision>52</cp:revision>
  <dcterms:created xsi:type="dcterms:W3CDTF">2019-05-23T01:50:43Z</dcterms:created>
  <dcterms:modified xsi:type="dcterms:W3CDTF">2026-04-27T09:53:44Z</dcterms:modified>
</cp:coreProperties>
</file>