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>
        <p:scale>
          <a:sx n="30" d="100"/>
          <a:sy n="30" d="100"/>
        </p:scale>
        <p:origin x="40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1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" y="-28947"/>
            <a:ext cx="30275211" cy="4279861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F09860A-4B2B-9418-53E9-8F4971425E08}"/>
              </a:ext>
            </a:extLst>
          </p:cNvPr>
          <p:cNvSpPr/>
          <p:nvPr/>
        </p:nvSpPr>
        <p:spPr>
          <a:xfrm>
            <a:off x="1208314" y="4310743"/>
            <a:ext cx="27889200" cy="695659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53811-D7F2-2210-D9BC-A6C253AD8230}"/>
              </a:ext>
            </a:extLst>
          </p:cNvPr>
          <p:cNvSpPr txBox="1"/>
          <p:nvPr/>
        </p:nvSpPr>
        <p:spPr>
          <a:xfrm>
            <a:off x="11263359" y="4563691"/>
            <a:ext cx="896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+mj-ea"/>
                <a:ea typeface="+mj-ea"/>
              </a:rPr>
              <a:t>2026 IDEC Congress CDC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71A62-5806-1EFF-5587-AAB80840A180}"/>
              </a:ext>
            </a:extLst>
          </p:cNvPr>
          <p:cNvSpPr txBox="1"/>
          <p:nvPr/>
        </p:nvSpPr>
        <p:spPr>
          <a:xfrm>
            <a:off x="1930400" y="5397733"/>
            <a:ext cx="261927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60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ADPLL-based FM Modulator Using Two-Point Modulation </a:t>
            </a:r>
          </a:p>
          <a:p>
            <a:pPr algn="ctr"/>
            <a:r>
              <a:rPr lang="en-US" altLang="ko-KR" sz="60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Solmon Shin, </a:t>
            </a:r>
            <a:r>
              <a:rPr lang="en-US" altLang="ko-KR" sz="6000" b="1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Youngsik</a:t>
            </a:r>
            <a:r>
              <a:rPr lang="en-US" altLang="ko-KR" sz="60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Kim, and </a:t>
            </a:r>
            <a:r>
              <a:rPr lang="en-US" altLang="ko-KR" sz="6000" b="1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Shinwoong</a:t>
            </a:r>
            <a:r>
              <a:rPr lang="en-US" altLang="ko-KR" sz="60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Kim</a:t>
            </a:r>
          </a:p>
          <a:p>
            <a:pPr algn="ctr"/>
            <a:endParaRPr lang="en-US" altLang="ko-KR" sz="6000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6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and Electronic Engineering, </a:t>
            </a:r>
          </a:p>
          <a:p>
            <a:pPr algn="ctr"/>
            <a:r>
              <a:rPr lang="en-US" altLang="ko-KR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Handong</a:t>
            </a:r>
            <a:r>
              <a:rPr lang="en-US" altLang="ko-KR" sz="6000" b="1" dirty="0">
                <a:latin typeface="Calibri" panose="020F0502020204030204" pitchFamily="34" charset="0"/>
                <a:cs typeface="Calibri" panose="020F0502020204030204" pitchFamily="34" charset="0"/>
              </a:rPr>
              <a:t> Global University, Pohang, Korea</a:t>
            </a:r>
            <a:endParaRPr lang="ko-KR" alt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3099B49-8856-DEF5-3EBD-B0E29F9F45C4}"/>
              </a:ext>
            </a:extLst>
          </p:cNvPr>
          <p:cNvSpPr/>
          <p:nvPr/>
        </p:nvSpPr>
        <p:spPr>
          <a:xfrm>
            <a:off x="-2" y="11906662"/>
            <a:ext cx="14986000" cy="841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3447A2-C414-760C-3E83-C188062E7E93}"/>
              </a:ext>
            </a:extLst>
          </p:cNvPr>
          <p:cNvSpPr/>
          <p:nvPr/>
        </p:nvSpPr>
        <p:spPr>
          <a:xfrm>
            <a:off x="14985998" y="11906662"/>
            <a:ext cx="15290802" cy="841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/>
              <a:t>Calibration Techniques</a:t>
            </a:r>
            <a:endParaRPr lang="ko-KR" altLang="en-US" sz="54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0195D4-EBE3-67A9-136B-693D9DC26937}"/>
              </a:ext>
            </a:extLst>
          </p:cNvPr>
          <p:cNvCxnSpPr>
            <a:cxnSpLocks/>
          </p:cNvCxnSpPr>
          <p:nvPr/>
        </p:nvCxnSpPr>
        <p:spPr>
          <a:xfrm>
            <a:off x="14985998" y="12108823"/>
            <a:ext cx="166916" cy="289115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F96BF1D-58E3-5B77-997C-14748B610AC5}"/>
              </a:ext>
            </a:extLst>
          </p:cNvPr>
          <p:cNvSpPr/>
          <p:nvPr/>
        </p:nvSpPr>
        <p:spPr>
          <a:xfrm>
            <a:off x="2751" y="26586579"/>
            <a:ext cx="15062222" cy="841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/>
              <a:t>System Architecture</a:t>
            </a:r>
            <a:endParaRPr lang="ko-KR" altLang="en-US" sz="54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6EF8EE-961F-65CA-348E-7B61CF0BA41E}"/>
              </a:ext>
            </a:extLst>
          </p:cNvPr>
          <p:cNvSpPr/>
          <p:nvPr/>
        </p:nvSpPr>
        <p:spPr>
          <a:xfrm>
            <a:off x="15069311" y="26586579"/>
            <a:ext cx="15210241" cy="841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/>
              <a:t>Conclusion</a:t>
            </a:r>
            <a:endParaRPr lang="ko-KR" altLang="en-US" sz="54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AC8B4FCD-E520-35FD-0F76-8AC9CA9F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" y="18694699"/>
            <a:ext cx="7979723" cy="229008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4995F89-5C01-58F7-906E-D651D6A22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643" y="17846836"/>
            <a:ext cx="6849431" cy="42963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572BD4-DDAF-416C-77ED-503645B50645}"/>
              </a:ext>
            </a:extLst>
          </p:cNvPr>
          <p:cNvSpPr txBox="1"/>
          <p:nvPr/>
        </p:nvSpPr>
        <p:spPr>
          <a:xfrm>
            <a:off x="138263" y="16287936"/>
            <a:ext cx="988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[https://article.murata.com/ko-kr/article/basics-of-wireless-communication-1]</a:t>
            </a:r>
            <a:endParaRPr lang="ko-KR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F0A9F-68C2-7132-6402-CDC4187133DD}"/>
              </a:ext>
            </a:extLst>
          </p:cNvPr>
          <p:cNvSpPr txBox="1"/>
          <p:nvPr/>
        </p:nvSpPr>
        <p:spPr>
          <a:xfrm>
            <a:off x="1628550" y="21164021"/>
            <a:ext cx="458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&lt;Conventional Digital PLL&gt;</a:t>
            </a:r>
            <a:endParaRPr lang="ko-KR" alt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B63D3D-D1D6-24AA-7577-B188D049BFEC}"/>
              </a:ext>
            </a:extLst>
          </p:cNvPr>
          <p:cNvSpPr txBox="1"/>
          <p:nvPr/>
        </p:nvSpPr>
        <p:spPr>
          <a:xfrm>
            <a:off x="7999627" y="22088114"/>
            <a:ext cx="652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&lt;DPLL using Two-point modulation&gt;</a:t>
            </a:r>
            <a:endParaRPr lang="ko-KR" alt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F54DC9-D8F5-96F0-C8A9-2645E036FCD5}"/>
              </a:ext>
            </a:extLst>
          </p:cNvPr>
          <p:cNvSpPr txBox="1"/>
          <p:nvPr/>
        </p:nvSpPr>
        <p:spPr>
          <a:xfrm>
            <a:off x="158666" y="22800294"/>
            <a:ext cx="148681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600" b="1" dirty="0"/>
              <a:t>The modulation bandwidth is fundamentally limited by the loop bandwidth</a:t>
            </a:r>
          </a:p>
          <a:p>
            <a:r>
              <a:rPr lang="en-US" altLang="ko-KR" sz="3600" b="1" dirty="0"/>
              <a:t>To overcome this limitation, two-point modulation is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600" b="1" dirty="0"/>
              <a:t>In addition, background calibration of TDC non-linearity is applied within the PLL loop to enhance modulation accuracy</a:t>
            </a:r>
            <a:endParaRPr lang="ko-KR" altLang="en-US" sz="3600" b="1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CEC0D6E2-4D69-E8FA-FBDC-BDF02D284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882" y="13475081"/>
            <a:ext cx="8444070" cy="27598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5FDCB7E-190C-0E91-2B4F-1004CCD8E8D6}"/>
              </a:ext>
            </a:extLst>
          </p:cNvPr>
          <p:cNvSpPr txBox="1"/>
          <p:nvPr/>
        </p:nvSpPr>
        <p:spPr>
          <a:xfrm>
            <a:off x="240051" y="16925916"/>
            <a:ext cx="128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600" b="1" dirty="0"/>
              <a:t>ADPLL-based FM Modulators are essential for wireless systems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05D7E3E6-9916-95FB-3882-FACF1BFD8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077" y="13709978"/>
            <a:ext cx="5158048" cy="229008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FA741-B390-BE7D-1D01-237AEB9F28B2}"/>
              </a:ext>
            </a:extLst>
          </p:cNvPr>
          <p:cNvSpPr txBox="1"/>
          <p:nvPr/>
        </p:nvSpPr>
        <p:spPr>
          <a:xfrm>
            <a:off x="177716" y="33926573"/>
            <a:ext cx="10198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The proposed ADPLL-based FM Modulator employs: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Fractional-N PLL using DSM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Two-point FM Modulation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ADC-assisted coarse-to-fine TDC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In-loop background TDC Nonlinearity calibration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4796B-06E7-A024-6917-842756583311}"/>
              </a:ext>
            </a:extLst>
          </p:cNvPr>
          <p:cNvSpPr txBox="1"/>
          <p:nvPr/>
        </p:nvSpPr>
        <p:spPr>
          <a:xfrm>
            <a:off x="11949403" y="21551759"/>
            <a:ext cx="307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[N. </a:t>
            </a:r>
            <a:r>
              <a:rPr lang="en-US" altLang="ko-KR" sz="2400" dirty="0" err="1"/>
              <a:t>Marculic</a:t>
            </a:r>
            <a:r>
              <a:rPr lang="en-US" altLang="ko-KR" sz="2400" dirty="0"/>
              <a:t>, 16’JSSC]</a:t>
            </a:r>
            <a:endParaRPr lang="ko-KR" altLang="en-US" sz="2400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442C501F-ED36-8C79-BD06-9DC9CDD54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3966" y="13911722"/>
            <a:ext cx="7734089" cy="448147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C4F202BB-9A41-C969-5D13-2509BF547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268" y="14468772"/>
            <a:ext cx="7260104" cy="36653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F64C7CB-5E57-07EF-CADB-E5783C5D18CF}"/>
              </a:ext>
            </a:extLst>
          </p:cNvPr>
          <p:cNvSpPr txBox="1"/>
          <p:nvPr/>
        </p:nvSpPr>
        <p:spPr>
          <a:xfrm>
            <a:off x="25610420" y="18090187"/>
            <a:ext cx="64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(b) </a:t>
            </a:r>
            <a:endParaRPr lang="ko-KR" alt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DEE605-1A16-509B-5DFE-4D55A8993FEC}"/>
              </a:ext>
            </a:extLst>
          </p:cNvPr>
          <p:cNvSpPr txBox="1"/>
          <p:nvPr/>
        </p:nvSpPr>
        <p:spPr>
          <a:xfrm>
            <a:off x="15437502" y="20142042"/>
            <a:ext cx="1333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TDC Gain Calibration for DSM Quantization Noise Cancellation</a:t>
            </a:r>
            <a:endParaRPr lang="en-US" altLang="ko-K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DSM </a:t>
            </a:r>
            <a:r>
              <a:rPr lang="en-US" altLang="ko-KR" sz="3200" b="1" dirty="0"/>
              <a:t>quantization</a:t>
            </a:r>
            <a:r>
              <a:rPr lang="en-US" altLang="ko-KR" sz="3600" b="1" dirty="0"/>
              <a:t> error (QE) propagates to the TDC output and degrades linearity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The TDC gain is calibrated using sign-sign LMS based on QE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75A905-B87E-C061-FB66-31111E5B4C35}"/>
              </a:ext>
            </a:extLst>
          </p:cNvPr>
          <p:cNvSpPr txBox="1"/>
          <p:nvPr/>
        </p:nvSpPr>
        <p:spPr>
          <a:xfrm>
            <a:off x="15441401" y="22719756"/>
            <a:ext cx="1333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Two-Point Modulation Gain Calibration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Mismatch between slow path and fast path introduces modulation distortion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Sign-sign LMS is employed to align the modulation gains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The calibration compensates delay and gain mismatch between the two paths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394F093A-89D1-A8B8-6FD1-374861050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05463" y="37407708"/>
            <a:ext cx="5093702" cy="3100107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E562DF48-4D0F-F7C8-7DA5-6C37F109B2D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144" t="6677" r="1"/>
          <a:stretch>
            <a:fillRect/>
          </a:stretch>
        </p:blipFill>
        <p:spPr>
          <a:xfrm>
            <a:off x="17400294" y="27558933"/>
            <a:ext cx="10850525" cy="3893977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711B2971-7F19-C0E6-EF6E-95D988F71449}"/>
              </a:ext>
            </a:extLst>
          </p:cNvPr>
          <p:cNvSpPr/>
          <p:nvPr/>
        </p:nvSpPr>
        <p:spPr>
          <a:xfrm>
            <a:off x="15680072" y="27326447"/>
            <a:ext cx="1720222" cy="70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Tx_DATA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36F480C-6917-B217-64B9-EF1AEBD7E325}"/>
              </a:ext>
            </a:extLst>
          </p:cNvPr>
          <p:cNvSpPr/>
          <p:nvPr/>
        </p:nvSpPr>
        <p:spPr>
          <a:xfrm>
            <a:off x="15776030" y="28331572"/>
            <a:ext cx="1720222" cy="70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DCTRL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8C167F3-2BC4-100F-56CF-AE1971C1ADBE}"/>
              </a:ext>
            </a:extLst>
          </p:cNvPr>
          <p:cNvSpPr/>
          <p:nvPr/>
        </p:nvSpPr>
        <p:spPr>
          <a:xfrm>
            <a:off x="15647050" y="30226454"/>
            <a:ext cx="1720222" cy="70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DCO</a:t>
            </a: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1DDB49-E4FD-85A5-DC4D-03DDABB21A89}"/>
              </a:ext>
            </a:extLst>
          </p:cNvPr>
          <p:cNvSpPr txBox="1"/>
          <p:nvPr/>
        </p:nvSpPr>
        <p:spPr>
          <a:xfrm>
            <a:off x="3700891" y="33416630"/>
            <a:ext cx="827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Figure 1. Block diagram of the proposed ADPLL</a:t>
            </a: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B7CE2A82-8654-3529-75BB-DE6B8A273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81" y="27692255"/>
            <a:ext cx="14620362" cy="572437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E87373B-44BC-E747-99A7-FBB8D5D99516}"/>
              </a:ext>
            </a:extLst>
          </p:cNvPr>
          <p:cNvSpPr txBox="1"/>
          <p:nvPr/>
        </p:nvSpPr>
        <p:spPr>
          <a:xfrm>
            <a:off x="15283285" y="18980959"/>
            <a:ext cx="1498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Figure 3. (a) TDC gain calibration for DSM quantization noise cancellation, (b) Two-point modulation gain calibration</a:t>
            </a:r>
            <a:endParaRPr lang="ko-KR" altLang="en-US" sz="28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6E3051-A0CC-905E-06ED-1E825203BFB8}"/>
              </a:ext>
            </a:extLst>
          </p:cNvPr>
          <p:cNvSpPr txBox="1"/>
          <p:nvPr/>
        </p:nvSpPr>
        <p:spPr>
          <a:xfrm>
            <a:off x="18444735" y="18090187"/>
            <a:ext cx="64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(a) </a:t>
            </a:r>
            <a:endParaRPr lang="ko-KR" altLang="en-US" sz="3600" dirty="0"/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5C20B098-ABB8-BA8A-CF18-E273ACB5EB26}"/>
              </a:ext>
            </a:extLst>
          </p:cNvPr>
          <p:cNvSpPr txBox="1"/>
          <p:nvPr/>
        </p:nvSpPr>
        <p:spPr>
          <a:xfrm>
            <a:off x="16460474" y="31412427"/>
            <a:ext cx="1299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Figure 4. Simulated FM modulation with 1 Mbps TX data (1MHz frequency deviation).</a:t>
            </a:r>
          </a:p>
        </p:txBody>
      </p:sp>
      <p:sp>
        <p:nvSpPr>
          <p:cNvPr id="1028" name="사각형: 둥근 모서리 1027">
            <a:extLst>
              <a:ext uri="{FF2B5EF4-FFF2-40B4-BE49-F238E27FC236}">
                <a16:creationId xmlns:a16="http://schemas.microsoft.com/office/drawing/2014/main" id="{DE3AB3D9-D932-81CD-2CEA-5A108B1FE9B4}"/>
              </a:ext>
            </a:extLst>
          </p:cNvPr>
          <p:cNvSpPr/>
          <p:nvPr/>
        </p:nvSpPr>
        <p:spPr>
          <a:xfrm>
            <a:off x="9552317" y="14360021"/>
            <a:ext cx="1895972" cy="17714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43BA8C9-D1B6-0341-FB6E-2F4FCCBE3089}"/>
              </a:ext>
            </a:extLst>
          </p:cNvPr>
          <p:cNvSpPr txBox="1"/>
          <p:nvPr/>
        </p:nvSpPr>
        <p:spPr>
          <a:xfrm>
            <a:off x="9560258" y="14855823"/>
            <a:ext cx="189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FM Modulator</a:t>
            </a:r>
            <a:endParaRPr lang="ko-KR" altLang="en-US" sz="2400" b="1" dirty="0"/>
          </a:p>
        </p:txBody>
      </p:sp>
      <p:sp>
        <p:nvSpPr>
          <p:cNvPr id="1030" name="직사각형 1029">
            <a:extLst>
              <a:ext uri="{FF2B5EF4-FFF2-40B4-BE49-F238E27FC236}">
                <a16:creationId xmlns:a16="http://schemas.microsoft.com/office/drawing/2014/main" id="{06580DA6-97C4-EFE3-DBE2-E2602FAF2DC2}"/>
              </a:ext>
            </a:extLst>
          </p:cNvPr>
          <p:cNvSpPr/>
          <p:nvPr/>
        </p:nvSpPr>
        <p:spPr>
          <a:xfrm>
            <a:off x="9281160" y="13475081"/>
            <a:ext cx="2175070" cy="82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73351E1-BD2D-DEDA-DF12-CBA5D9A22B57}"/>
              </a:ext>
            </a:extLst>
          </p:cNvPr>
          <p:cNvSpPr txBox="1"/>
          <p:nvPr/>
        </p:nvSpPr>
        <p:spPr>
          <a:xfrm>
            <a:off x="15769148" y="36857000"/>
            <a:ext cx="649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Figure 5. Simulated Phase noise spectrum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AA1A8423-1762-1174-DF4F-933D964911BF}"/>
              </a:ext>
            </a:extLst>
          </p:cNvPr>
          <p:cNvSpPr txBox="1"/>
          <p:nvPr/>
        </p:nvSpPr>
        <p:spPr>
          <a:xfrm>
            <a:off x="17149652" y="40507815"/>
            <a:ext cx="340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Figure 6. Layout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34" name="표 1033">
                <a:extLst>
                  <a:ext uri="{FF2B5EF4-FFF2-40B4-BE49-F238E27FC236}">
                    <a16:creationId xmlns:a16="http://schemas.microsoft.com/office/drawing/2014/main" id="{4E0CFE6C-FEBC-7E0B-517D-01A9D28411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144690"/>
                  </p:ext>
                </p:extLst>
              </p:nvPr>
            </p:nvGraphicFramePr>
            <p:xfrm>
              <a:off x="23012861" y="33080448"/>
              <a:ext cx="6490804" cy="74429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3164">
                      <a:extLst>
                        <a:ext uri="{9D8B030D-6E8A-4147-A177-3AD203B41FA5}">
                          <a16:colId xmlns:a16="http://schemas.microsoft.com/office/drawing/2014/main" val="78036304"/>
                        </a:ext>
                      </a:extLst>
                    </a:gridCol>
                    <a:gridCol w="3607640">
                      <a:extLst>
                        <a:ext uri="{9D8B030D-6E8A-4147-A177-3AD203B41FA5}">
                          <a16:colId xmlns:a16="http://schemas.microsoft.com/office/drawing/2014/main" val="238824255"/>
                        </a:ext>
                      </a:extLst>
                    </a:gridCol>
                  </a:tblGrid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Technology(nm)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ko-KR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8888007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PLL Architecture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ADPLL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6756656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Oscillator Type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Ring DCO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3518242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Output Frequency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4.8 GHz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9918054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FSK Modulation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Two-Point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5824546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Calibration Type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Background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1096423"/>
                      </a:ext>
                    </a:extLst>
                  </a:tr>
                  <a:tr h="79568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In-Band Noise</a:t>
                          </a:r>
                        </a:p>
                        <a:p>
                          <a:pPr algn="ctr" latinLnBrk="1"/>
                          <a:r>
                            <a:rPr lang="en-US" altLang="ko-KR" sz="2400" dirty="0"/>
                            <a:t>(</a:t>
                          </a:r>
                          <a:r>
                            <a:rPr lang="en-US" altLang="ko-KR" sz="2400" dirty="0" err="1"/>
                            <a:t>dBc</a:t>
                          </a:r>
                          <a:r>
                            <a:rPr lang="en-US" altLang="ko-KR" sz="2400" dirty="0"/>
                            <a:t>/Hz)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-102.5 @1 MHz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5775560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RMS Jitter (</a:t>
                          </a:r>
                          <a:r>
                            <a:rPr lang="en-US" altLang="ko-KR" sz="2400" dirty="0" err="1"/>
                            <a:t>ps</a:t>
                          </a:r>
                          <a:r>
                            <a:rPr lang="en-US" altLang="ko-KR" sz="2400" dirty="0"/>
                            <a:t>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5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7620142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Date Rate (Mb/s)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1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106915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Frequency Deviation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ko-KR" sz="2400" dirty="0"/>
                            <a:t>1MHz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6315610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TDC INL (Before)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/>
                            <a:t>10 LSB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563108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TDC INL (After)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/>
                            <a:t>5 LSB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84978197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Core Area (mm</a:t>
                          </a:r>
                          <a:r>
                            <a:rPr lang="en-US" altLang="ko-KR" sz="2400" baseline="30000" dirty="0"/>
                            <a:t>2</a:t>
                          </a:r>
                          <a:r>
                            <a:rPr lang="en-US" altLang="ko-KR" sz="2400" dirty="0"/>
                            <a:t>)</a:t>
                          </a:r>
                          <a:endParaRPr lang="ko-KR" altLang="en-US" sz="24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/>
                            <a:t>0.5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6947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34" name="표 1033">
                <a:extLst>
                  <a:ext uri="{FF2B5EF4-FFF2-40B4-BE49-F238E27FC236}">
                    <a16:creationId xmlns:a16="http://schemas.microsoft.com/office/drawing/2014/main" id="{4E0CFE6C-FEBC-7E0B-517D-01A9D28411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144690"/>
                  </p:ext>
                </p:extLst>
              </p:nvPr>
            </p:nvGraphicFramePr>
            <p:xfrm>
              <a:off x="23012861" y="33080448"/>
              <a:ext cx="6490804" cy="74429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3164">
                      <a:extLst>
                        <a:ext uri="{9D8B030D-6E8A-4147-A177-3AD203B41FA5}">
                          <a16:colId xmlns:a16="http://schemas.microsoft.com/office/drawing/2014/main" val="78036304"/>
                        </a:ext>
                      </a:extLst>
                    </a:gridCol>
                    <a:gridCol w="3607640">
                      <a:extLst>
                        <a:ext uri="{9D8B030D-6E8A-4147-A177-3AD203B41FA5}">
                          <a16:colId xmlns:a16="http://schemas.microsoft.com/office/drawing/2014/main" val="238824255"/>
                        </a:ext>
                      </a:extLst>
                    </a:gridCol>
                  </a:tblGrid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Technology(nm)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ko-KR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8888007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PLL Architecture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ADPLL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6756656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Oscillator Type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Ring DCO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3518242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Output Frequency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4.8 GHz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9918054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FSK Modulation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Two-Point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5824546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Calibration Type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Background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10964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In-Band Noise</a:t>
                          </a:r>
                        </a:p>
                        <a:p>
                          <a:pPr algn="ctr" latinLnBrk="1"/>
                          <a:r>
                            <a:rPr lang="en-US" altLang="ko-KR" sz="2400" dirty="0"/>
                            <a:t>(</a:t>
                          </a:r>
                          <a:r>
                            <a:rPr lang="en-US" altLang="ko-KR" sz="2400" dirty="0" err="1"/>
                            <a:t>dBc</a:t>
                          </a:r>
                          <a:r>
                            <a:rPr lang="en-US" altLang="ko-KR" sz="2400" dirty="0"/>
                            <a:t>/Hz)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-102.5 @1 MHz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5775560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RMS Jitter (</a:t>
                          </a:r>
                          <a:r>
                            <a:rPr lang="en-US" altLang="ko-KR" sz="2400" dirty="0" err="1"/>
                            <a:t>ps</a:t>
                          </a:r>
                          <a:r>
                            <a:rPr lang="en-US" altLang="ko-KR" sz="2400" dirty="0"/>
                            <a:t>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5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7620142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Date Rate (Mb/s)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1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106915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Frequency Deviation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80068" t="-956667" r="-338" b="-31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315610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TDC INL (Before)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/>
                            <a:t>10 LSB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563108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TDC INL (After)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/>
                            <a:t>5 LSB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84978197"/>
                      </a:ext>
                    </a:extLst>
                  </a:tr>
                  <a:tr h="55166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/>
                            <a:t>Core Area (mm</a:t>
                          </a:r>
                          <a:r>
                            <a:rPr lang="en-US" altLang="ko-KR" sz="2400" baseline="30000" dirty="0"/>
                            <a:t>2</a:t>
                          </a:r>
                          <a:r>
                            <a:rPr lang="en-US" altLang="ko-KR" sz="2400" dirty="0"/>
                            <a:t>)</a:t>
                          </a:r>
                          <a:endParaRPr lang="ko-KR" altLang="en-US" sz="24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/>
                            <a:t>0.5</a:t>
                          </a:r>
                          <a:endParaRPr lang="ko-KR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6947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35" name="TextBox 1034">
            <a:extLst>
              <a:ext uri="{FF2B5EF4-FFF2-40B4-BE49-F238E27FC236}">
                <a16:creationId xmlns:a16="http://schemas.microsoft.com/office/drawing/2014/main" id="{01C239B2-7D3A-6F84-9149-1F327B2128D7}"/>
              </a:ext>
            </a:extLst>
          </p:cNvPr>
          <p:cNvSpPr txBox="1"/>
          <p:nvPr/>
        </p:nvSpPr>
        <p:spPr>
          <a:xfrm>
            <a:off x="15294985" y="31833314"/>
            <a:ext cx="1475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b="1" dirty="0"/>
              <a:t>The proposed ADPLL achieves accurate FM modulation using Two-point modulation and In-loop TDC Non-Linearity Calibration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93300CAD-71D0-E14C-7BB3-B8376F0067E8}"/>
              </a:ext>
            </a:extLst>
          </p:cNvPr>
          <p:cNvSpPr txBox="1"/>
          <p:nvPr/>
        </p:nvSpPr>
        <p:spPr>
          <a:xfrm>
            <a:off x="24058020" y="40468456"/>
            <a:ext cx="511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Table 1. Performance summary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F981A78-7E01-CE29-6E25-E7FBD4501D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4206" y="36672295"/>
            <a:ext cx="6415702" cy="3961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458FE8-5F55-970F-2BAA-FB89AF950A43}"/>
              </a:ext>
            </a:extLst>
          </p:cNvPr>
          <p:cNvSpPr txBox="1"/>
          <p:nvPr/>
        </p:nvSpPr>
        <p:spPr>
          <a:xfrm>
            <a:off x="679105" y="40406901"/>
            <a:ext cx="827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Figure 2. Two-point modulation architecture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718F4-07C6-A6FC-C2CA-7AF6F31257FC}"/>
              </a:ext>
            </a:extLst>
          </p:cNvPr>
          <p:cNvSpPr txBox="1"/>
          <p:nvPr/>
        </p:nvSpPr>
        <p:spPr>
          <a:xfrm>
            <a:off x="7018755" y="38160132"/>
            <a:ext cx="7836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Fast path directly modulates the DCO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Slow path processes low-frequency components through the PLL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This architecture overcomes the modulation bandwidth limitation of PLLs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09362D9-B7B8-8316-A863-8FD4F08215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05822" y="32890919"/>
            <a:ext cx="5725670" cy="41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12915</TotalTime>
  <Words>401</Words>
  <Application>Microsoft Office PowerPoint</Application>
  <PresentationFormat>사용자 지정</PresentationFormat>
  <Paragraphs>77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Cambria Math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신솔몬/22431005</cp:lastModifiedBy>
  <cp:revision>7</cp:revision>
  <dcterms:created xsi:type="dcterms:W3CDTF">2019-05-23T01:50:43Z</dcterms:created>
  <dcterms:modified xsi:type="dcterms:W3CDTF">2026-04-29T05:58:19Z</dcterms:modified>
</cp:coreProperties>
</file>