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30275213" cy="42803763"/>
  <p:notesSz cx="6858000" cy="9144000"/>
  <p:defaultTextStyle>
    <a:defPPr>
      <a:defRPr lang="ko-KR"/>
    </a:defPPr>
    <a:lvl1pPr marL="0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D3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71" autoAdjust="0"/>
    <p:restoredTop sz="94660"/>
  </p:normalViewPr>
  <p:slideViewPr>
    <p:cSldViewPr snapToGrid="0">
      <p:cViewPr>
        <p:scale>
          <a:sx n="50" d="100"/>
          <a:sy n="50" d="100"/>
        </p:scale>
        <p:origin x="162" y="-8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99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10A68-AB16-4475-AD20-48F52644D0F9}" type="datetimeFigureOut">
              <a:rPr lang="ko-KR" altLang="en-US" smtClean="0"/>
              <a:t>2026-04-29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BD1C9-92BA-455D-A623-D3502659340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5524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0CB4E-6FA7-43A9-8C9F-DD0C6E95B116}" type="datetimeFigureOut">
              <a:rPr lang="ko-KR" altLang="en-US" smtClean="0"/>
              <a:t>2026-04-29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E340-21E0-402F-8489-5A9DC846A5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2927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0CB4E-6FA7-43A9-8C9F-DD0C6E95B116}" type="datetimeFigureOut">
              <a:rPr lang="ko-KR" altLang="en-US" smtClean="0"/>
              <a:t>2026-04-29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5E340-21E0-402F-8489-5A9DC846A58E}" type="slidenum">
              <a:rPr lang="ko-KR" altLang="en-US" smtClean="0"/>
              <a:t>‹#›</a:t>
            </a:fld>
            <a:endParaRPr lang="ko-KR" altLang="en-US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6FA6E480-90DC-448A-B642-311BA5A7BA30}"/>
              </a:ext>
            </a:extLst>
          </p:cNvPr>
          <p:cNvGrpSpPr/>
          <p:nvPr userDrawn="1"/>
        </p:nvGrpSpPr>
        <p:grpSpPr>
          <a:xfrm>
            <a:off x="0" y="1699"/>
            <a:ext cx="30276413" cy="42802064"/>
            <a:chOff x="0" y="1699"/>
            <a:chExt cx="30276413" cy="42802064"/>
          </a:xfrm>
        </p:grpSpPr>
        <p:pic>
          <p:nvPicPr>
            <p:cNvPr id="7" name="그림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46"/>
            <a:stretch/>
          </p:blipFill>
          <p:spPr>
            <a:xfrm>
              <a:off x="0" y="1699"/>
              <a:ext cx="30276413" cy="40984936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</p:pic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CA267DDB-94F3-4E78-8D7C-06BF81870669}"/>
                </a:ext>
              </a:extLst>
            </p:cNvPr>
            <p:cNvSpPr/>
            <p:nvPr userDrawn="1"/>
          </p:nvSpPr>
          <p:spPr>
            <a:xfrm>
              <a:off x="0" y="40986635"/>
              <a:ext cx="30275213" cy="1817128"/>
            </a:xfrm>
            <a:prstGeom prst="rect">
              <a:avLst/>
            </a:prstGeom>
            <a:solidFill>
              <a:srgbClr val="AED3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879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3027487" rtl="0" eaLnBrk="1" latinLnBrk="1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1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hyperlink" Target="mailto:jsrieh@korea.ac.k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2">
            <a:extLst>
              <a:ext uri="{FF2B5EF4-FFF2-40B4-BE49-F238E27FC236}">
                <a16:creationId xmlns:a16="http://schemas.microsoft.com/office/drawing/2014/main" id="{6FBC83FD-31AF-54D5-FACF-0E1BEA37A0FC}"/>
              </a:ext>
            </a:extLst>
          </p:cNvPr>
          <p:cNvSpPr/>
          <p:nvPr/>
        </p:nvSpPr>
        <p:spPr>
          <a:xfrm>
            <a:off x="1474947" y="3185372"/>
            <a:ext cx="27325320" cy="3276600"/>
          </a:xfrm>
          <a:prstGeom prst="roundRect">
            <a:avLst/>
          </a:prstGeom>
          <a:noFill/>
          <a:ln w="12700" cap="flat" cmpd="sng" algn="ctr">
            <a:noFill/>
            <a:prstDash val="dash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3507730" latinLnBrk="1">
              <a:defRPr/>
            </a:pPr>
            <a:r>
              <a:rPr lang="en-US" altLang="ko-KR" sz="9600" b="1" dirty="0">
                <a:latin typeface="+mn-ea"/>
              </a:rPr>
              <a:t>MOSCAP </a:t>
            </a:r>
            <a:r>
              <a:rPr lang="ko-KR" altLang="en-US" sz="9600" b="1" dirty="0">
                <a:latin typeface="+mn-ea"/>
              </a:rPr>
              <a:t>중화 </a:t>
            </a:r>
            <a:r>
              <a:rPr lang="ko-KR" altLang="en-US" sz="9600" b="1" dirty="0" err="1">
                <a:latin typeface="+mn-ea"/>
              </a:rPr>
              <a:t>커패시터</a:t>
            </a:r>
            <a:r>
              <a:rPr lang="ko-KR" altLang="en-US" sz="9600" b="1" dirty="0">
                <a:latin typeface="+mn-ea"/>
              </a:rPr>
              <a:t> 기반 </a:t>
            </a:r>
            <a:r>
              <a:rPr lang="en-US" altLang="ko-KR" sz="9600" b="1" dirty="0">
                <a:latin typeface="+mn-ea"/>
              </a:rPr>
              <a:t>28-nm CMOS </a:t>
            </a:r>
            <a:br>
              <a:rPr lang="en-US" altLang="ko-KR" sz="9600" b="1" dirty="0">
                <a:latin typeface="+mn-ea"/>
              </a:rPr>
            </a:br>
            <a:r>
              <a:rPr lang="en-US" altLang="ko-KR" sz="9600" b="1" dirty="0">
                <a:latin typeface="+mn-ea"/>
              </a:rPr>
              <a:t>D-band </a:t>
            </a:r>
            <a:r>
              <a:rPr lang="ko-KR" altLang="en-US" sz="9600" b="1" dirty="0" err="1">
                <a:latin typeface="+mn-ea"/>
              </a:rPr>
              <a:t>저잡음</a:t>
            </a:r>
            <a:r>
              <a:rPr lang="ko-KR" altLang="en-US" sz="9600" b="1" dirty="0">
                <a:latin typeface="+mn-ea"/>
              </a:rPr>
              <a:t> 증폭기 개발</a:t>
            </a:r>
            <a:endParaRPr kumimoji="0" lang="ko-KR" altLang="en-US" sz="9600" b="1" i="0" u="none" strike="noStrike" kern="0" cap="none" spc="0" normalizeH="0" baseline="0" noProof="0" dirty="0">
              <a:ln w="28575">
                <a:noFill/>
                <a:prstDash val="dash"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" name="모서리가 둥근 직사각형 17">
            <a:extLst>
              <a:ext uri="{FF2B5EF4-FFF2-40B4-BE49-F238E27FC236}">
                <a16:creationId xmlns:a16="http://schemas.microsoft.com/office/drawing/2014/main" id="{F0F0CFC1-DC1E-27E5-6222-7B9D0E658366}"/>
              </a:ext>
            </a:extLst>
          </p:cNvPr>
          <p:cNvSpPr/>
          <p:nvPr/>
        </p:nvSpPr>
        <p:spPr>
          <a:xfrm>
            <a:off x="2717006" y="6553740"/>
            <a:ext cx="24841199" cy="3413432"/>
          </a:xfrm>
          <a:prstGeom prst="round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15000"/>
              </a:lnSpc>
            </a:pPr>
            <a:r>
              <a:rPr lang="ko-KR" altLang="en-US" sz="5400" kern="100" dirty="0">
                <a:latin typeface="+mn-ea"/>
                <a:cs typeface="Times New Roman" panose="02020603050405020304" pitchFamily="18" charset="0"/>
              </a:rPr>
              <a:t>⁰이영규</a:t>
            </a:r>
            <a:r>
              <a:rPr lang="en-US" altLang="ko-KR" sz="5400" kern="100" dirty="0"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5400" kern="100" dirty="0" err="1">
                <a:latin typeface="+mn-ea"/>
                <a:cs typeface="Times New Roman" panose="02020603050405020304" pitchFamily="18" charset="0"/>
              </a:rPr>
              <a:t>금우용</a:t>
            </a:r>
            <a:r>
              <a:rPr lang="en-US" altLang="ko-KR" sz="5400" kern="100" dirty="0"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5400" kern="100" dirty="0">
                <a:latin typeface="+mn-ea"/>
                <a:cs typeface="Times New Roman" panose="02020603050405020304" pitchFamily="18" charset="0"/>
              </a:rPr>
              <a:t>이재만</a:t>
            </a:r>
            <a:r>
              <a:rPr lang="en-US" altLang="ko-KR" sz="5400" kern="100" dirty="0"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5400" kern="100" dirty="0">
                <a:latin typeface="+mn-ea"/>
                <a:cs typeface="Times New Roman" panose="02020603050405020304" pitchFamily="18" charset="0"/>
              </a:rPr>
              <a:t>남기영</a:t>
            </a:r>
            <a:r>
              <a:rPr lang="en-US" altLang="ko-KR" sz="5400" kern="100" dirty="0"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5400" kern="100" dirty="0">
                <a:latin typeface="+mn-ea"/>
                <a:cs typeface="Times New Roman" panose="02020603050405020304" pitchFamily="18" charset="0"/>
              </a:rPr>
              <a:t>최민석</a:t>
            </a:r>
            <a:r>
              <a:rPr lang="en-US" altLang="ko-KR" sz="5400" kern="100" dirty="0"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5400" kern="100" dirty="0" err="1">
                <a:latin typeface="+mn-ea"/>
                <a:cs typeface="Times New Roman" panose="02020603050405020304" pitchFamily="18" charset="0"/>
              </a:rPr>
              <a:t>김명재</a:t>
            </a:r>
            <a:r>
              <a:rPr lang="en-US" altLang="ko-KR" sz="5400" kern="100" dirty="0">
                <a:latin typeface="+mn-ea"/>
                <a:cs typeface="Times New Roman" panose="02020603050405020304" pitchFamily="18" charset="0"/>
              </a:rPr>
              <a:t>, </a:t>
            </a:r>
            <a:r>
              <a:rPr lang="ko-KR" altLang="en-US" sz="5400" kern="100" dirty="0">
                <a:latin typeface="+mn-ea"/>
                <a:cs typeface="Times New Roman" panose="02020603050405020304" pitchFamily="18" charset="0"/>
              </a:rPr>
              <a:t>이재성</a:t>
            </a:r>
            <a:endParaRPr lang="ko-KR" altLang="ko-KR" sz="5400" kern="100" dirty="0">
              <a:latin typeface="+mn-ea"/>
              <a:cs typeface="Times New Roman" panose="02020603050405020304" pitchFamily="18" charset="0"/>
            </a:endParaRPr>
          </a:p>
          <a:p>
            <a:pPr algn="ctr" fontAlgn="base" latinLnBrk="1">
              <a:lnSpc>
                <a:spcPct val="115000"/>
              </a:lnSpc>
            </a:pPr>
            <a:r>
              <a:rPr lang="ko-KR" altLang="en-US" sz="5400" kern="100" dirty="0">
                <a:latin typeface="+mn-ea"/>
                <a:cs typeface="Times New Roman" panose="02020603050405020304" pitchFamily="18" charset="0"/>
              </a:rPr>
              <a:t>고려대학교 전기전자공학부</a:t>
            </a:r>
            <a:endParaRPr lang="en-US" altLang="ko-KR" sz="5400" kern="100" dirty="0">
              <a:latin typeface="+mn-ea"/>
              <a:cs typeface="Times New Roman" panose="02020603050405020304" pitchFamily="18" charset="0"/>
            </a:endParaRPr>
          </a:p>
          <a:p>
            <a:pPr algn="ctr" fontAlgn="base" latinLnBrk="1">
              <a:lnSpc>
                <a:spcPct val="115000"/>
              </a:lnSpc>
            </a:pPr>
            <a:r>
              <a:rPr lang="en-US" altLang="ko-KR" sz="5400" dirty="0">
                <a:latin typeface="+mn-ea"/>
                <a:cs typeface="Times New Roman" panose="02020603050405020304" pitchFamily="18" charset="0"/>
              </a:rPr>
              <a:t>Email : </a:t>
            </a:r>
            <a:r>
              <a:rPr lang="en-US" altLang="ko-KR" sz="5400" u="sng" kern="0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  <a:hlinkClick r:id="rId2"/>
              </a:rPr>
              <a:t>jsrieh@korea.ac.kr</a:t>
            </a:r>
            <a:endParaRPr lang="ko-KR" altLang="en-US" sz="88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7" name="모서리가 둥근 직사각형 19">
            <a:extLst>
              <a:ext uri="{FF2B5EF4-FFF2-40B4-BE49-F238E27FC236}">
                <a16:creationId xmlns:a16="http://schemas.microsoft.com/office/drawing/2014/main" id="{8F09A065-BEFE-7E6E-27EF-0818E7CC2C78}"/>
              </a:ext>
            </a:extLst>
          </p:cNvPr>
          <p:cNvSpPr/>
          <p:nvPr/>
        </p:nvSpPr>
        <p:spPr>
          <a:xfrm>
            <a:off x="2717005" y="13423010"/>
            <a:ext cx="24841200" cy="20733640"/>
          </a:xfrm>
          <a:prstGeom prst="roundRect">
            <a:avLst>
              <a:gd name="adj" fmla="val 3103"/>
            </a:avLst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50773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905" b="0" i="0" u="none" strike="noStrike" kern="0" cap="none" spc="0" normalizeH="0" baseline="0" noProof="0" dirty="0">
              <a:ln w="28575">
                <a:noFill/>
                <a:prstDash val="dash"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" name="모서리가 둥근 직사각형 7">
            <a:extLst>
              <a:ext uri="{FF2B5EF4-FFF2-40B4-BE49-F238E27FC236}">
                <a16:creationId xmlns:a16="http://schemas.microsoft.com/office/drawing/2014/main" id="{F6C2E280-3E6E-445D-A990-89F1EB22AACF}"/>
              </a:ext>
            </a:extLst>
          </p:cNvPr>
          <p:cNvSpPr/>
          <p:nvPr/>
        </p:nvSpPr>
        <p:spPr>
          <a:xfrm>
            <a:off x="2749183" y="13442058"/>
            <a:ext cx="12065910" cy="19219878"/>
          </a:xfrm>
          <a:prstGeom prst="roundRect">
            <a:avLst>
              <a:gd name="adj" fmla="val 4084"/>
            </a:avLst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ko-KR" sz="48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1. </a:t>
            </a:r>
            <a:r>
              <a:rPr lang="ko-KR" altLang="en-US" sz="48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회로 설계</a:t>
            </a:r>
            <a:endParaRPr lang="en-US" altLang="ko-KR" sz="4000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  <a:p>
            <a:pPr marL="685800" indent="-685800" latinLnBrk="1">
              <a:buFont typeface="Arial" panose="020B0604020202020204" pitchFamily="34" charset="0"/>
              <a:buChar char="•"/>
            </a:pPr>
            <a:endParaRPr lang="en-US" altLang="ko-KR" sz="4800" dirty="0">
              <a:ln w="28575">
                <a:noFill/>
                <a:prstDash val="dash"/>
              </a:ln>
              <a:solidFill>
                <a:prstClr val="black"/>
              </a:solidFill>
              <a:latin typeface="+mn-ea"/>
            </a:endParaRPr>
          </a:p>
          <a:p>
            <a:pPr marL="685800" indent="-685800" latinLnBrk="1">
              <a:buFont typeface="Arial" panose="020B0604020202020204" pitchFamily="34" charset="0"/>
              <a:buChar char="•"/>
            </a:pPr>
            <a:endParaRPr lang="en-US" altLang="ko-KR" sz="4800" dirty="0">
              <a:ln w="28575">
                <a:noFill/>
                <a:prstDash val="dash"/>
              </a:ln>
              <a:solidFill>
                <a:prstClr val="black"/>
              </a:solidFill>
              <a:latin typeface="+mn-ea"/>
            </a:endParaRPr>
          </a:p>
          <a:p>
            <a:pPr marL="685800" indent="-685800" latinLnBrk="1">
              <a:buFont typeface="Arial" panose="020B0604020202020204" pitchFamily="34" charset="0"/>
              <a:buChar char="•"/>
            </a:pPr>
            <a:endParaRPr lang="en-US" altLang="ko-KR" sz="4800" dirty="0">
              <a:ln w="28575">
                <a:noFill/>
                <a:prstDash val="dash"/>
              </a:ln>
              <a:solidFill>
                <a:prstClr val="black"/>
              </a:solidFill>
              <a:latin typeface="+mn-ea"/>
            </a:endParaRPr>
          </a:p>
          <a:p>
            <a:pPr marL="685800" indent="-685800" latinLnBrk="1">
              <a:buFont typeface="Arial" panose="020B0604020202020204" pitchFamily="34" charset="0"/>
              <a:buChar char="•"/>
            </a:pPr>
            <a:endParaRPr lang="en-US" altLang="ko-KR" sz="4800" dirty="0">
              <a:ln w="28575">
                <a:noFill/>
                <a:prstDash val="dash"/>
              </a:ln>
              <a:solidFill>
                <a:prstClr val="black"/>
              </a:solidFill>
              <a:latin typeface="+mn-ea"/>
            </a:endParaRPr>
          </a:p>
          <a:p>
            <a:pPr marL="685800" indent="-685800" latinLnBrk="1">
              <a:buFont typeface="Arial" panose="020B0604020202020204" pitchFamily="34" charset="0"/>
              <a:buChar char="•"/>
            </a:pPr>
            <a:endParaRPr lang="en-US" altLang="ko-KR" sz="4800" dirty="0">
              <a:ln w="28575">
                <a:noFill/>
                <a:prstDash val="dash"/>
              </a:ln>
              <a:solidFill>
                <a:prstClr val="black"/>
              </a:solidFill>
              <a:latin typeface="+mn-ea"/>
            </a:endParaRPr>
          </a:p>
          <a:p>
            <a:pPr marL="685800" indent="-685800" latinLnBrk="1">
              <a:buFont typeface="Arial" panose="020B0604020202020204" pitchFamily="34" charset="0"/>
              <a:buChar char="•"/>
            </a:pPr>
            <a:endParaRPr lang="en-US" altLang="ko-KR" sz="4800" dirty="0">
              <a:ln w="28575">
                <a:noFill/>
                <a:prstDash val="dash"/>
              </a:ln>
              <a:solidFill>
                <a:prstClr val="black"/>
              </a:solidFill>
              <a:latin typeface="+mn-ea"/>
            </a:endParaRPr>
          </a:p>
          <a:p>
            <a:pPr marL="685800" indent="-685800" latinLnBrk="1">
              <a:buFont typeface="Arial" panose="020B0604020202020204" pitchFamily="34" charset="0"/>
              <a:buChar char="•"/>
            </a:pPr>
            <a:endParaRPr lang="en-US" altLang="ko-KR" sz="4800" dirty="0">
              <a:ln w="28575">
                <a:noFill/>
                <a:prstDash val="dash"/>
              </a:ln>
              <a:solidFill>
                <a:prstClr val="black"/>
              </a:solidFill>
              <a:latin typeface="+mn-ea"/>
            </a:endParaRPr>
          </a:p>
          <a:p>
            <a:pPr marL="685800" indent="-685800" latinLnBrk="1">
              <a:buFont typeface="Arial" panose="020B0604020202020204" pitchFamily="34" charset="0"/>
              <a:buChar char="•"/>
            </a:pPr>
            <a:endParaRPr lang="en-US" altLang="ko-KR" sz="4800" dirty="0">
              <a:ln w="28575">
                <a:noFill/>
                <a:prstDash val="dash"/>
              </a:ln>
              <a:solidFill>
                <a:prstClr val="black"/>
              </a:solidFill>
              <a:latin typeface="+mn-ea"/>
            </a:endParaRPr>
          </a:p>
          <a:p>
            <a:pPr marL="685800" indent="-685800" latinLnBrk="1">
              <a:buFont typeface="Arial" panose="020B0604020202020204" pitchFamily="34" charset="0"/>
              <a:buChar char="•"/>
            </a:pPr>
            <a:endParaRPr lang="en-US" altLang="ko-KR" sz="4800" dirty="0">
              <a:ln w="28575">
                <a:noFill/>
                <a:prstDash val="dash"/>
              </a:ln>
              <a:solidFill>
                <a:prstClr val="black"/>
              </a:solidFill>
              <a:latin typeface="+mn-ea"/>
            </a:endParaRPr>
          </a:p>
          <a:p>
            <a:pPr marL="685800" indent="-685800" latinLnBrk="1">
              <a:buFont typeface="Arial" panose="020B0604020202020204" pitchFamily="34" charset="0"/>
              <a:buChar char="•"/>
            </a:pPr>
            <a:endParaRPr lang="en-US" altLang="ko-KR" sz="4800" dirty="0">
              <a:ln w="28575">
                <a:noFill/>
                <a:prstDash val="dash"/>
              </a:ln>
              <a:solidFill>
                <a:prstClr val="black"/>
              </a:solidFill>
              <a:latin typeface="+mn-ea"/>
            </a:endParaRPr>
          </a:p>
          <a:p>
            <a:pPr marL="685800" indent="-685800" latinLnBrk="1">
              <a:buFont typeface="Arial" panose="020B0604020202020204" pitchFamily="34" charset="0"/>
              <a:buChar char="•"/>
            </a:pPr>
            <a:endParaRPr lang="en-US" altLang="ko-KR" sz="4800" dirty="0">
              <a:ln w="28575">
                <a:noFill/>
                <a:prstDash val="dash"/>
              </a:ln>
              <a:solidFill>
                <a:prstClr val="black"/>
              </a:solidFill>
              <a:latin typeface="+mn-ea"/>
            </a:endParaRPr>
          </a:p>
          <a:p>
            <a:pPr marL="685800" indent="-685800" latinLnBrk="1">
              <a:buFont typeface="Arial" panose="020B0604020202020204" pitchFamily="34" charset="0"/>
              <a:buChar char="•"/>
            </a:pPr>
            <a:endParaRPr lang="en-US" altLang="ko-KR" sz="4800" dirty="0">
              <a:ln w="28575">
                <a:noFill/>
                <a:prstDash val="dash"/>
              </a:ln>
              <a:solidFill>
                <a:prstClr val="black"/>
              </a:solidFill>
              <a:latin typeface="+mn-ea"/>
            </a:endParaRPr>
          </a:p>
          <a:p>
            <a:pPr marL="685800" indent="-685800" latinLnBrk="1">
              <a:buFont typeface="Arial" panose="020B0604020202020204" pitchFamily="34" charset="0"/>
              <a:buChar char="•"/>
            </a:pPr>
            <a:endParaRPr lang="en-US" altLang="ko-KR" sz="4800" dirty="0">
              <a:ln w="28575">
                <a:noFill/>
                <a:prstDash val="dash"/>
              </a:ln>
              <a:solidFill>
                <a:prstClr val="black"/>
              </a:solidFill>
              <a:latin typeface="+mn-ea"/>
            </a:endParaRPr>
          </a:p>
          <a:p>
            <a:pPr marL="685800" indent="-685800" latinLnBrk="1">
              <a:buFont typeface="Arial" panose="020B0604020202020204" pitchFamily="34" charset="0"/>
              <a:buChar char="•"/>
            </a:pPr>
            <a:endParaRPr lang="en-US" altLang="ko-KR" sz="4800" dirty="0">
              <a:ln w="28575">
                <a:noFill/>
                <a:prstDash val="dash"/>
              </a:ln>
              <a:solidFill>
                <a:prstClr val="black"/>
              </a:solidFill>
              <a:latin typeface="+mn-ea"/>
            </a:endParaRPr>
          </a:p>
          <a:p>
            <a:pPr marL="685800" indent="-685800" algn="just" latinLnBrk="1">
              <a:buFont typeface="Arial" panose="020B0604020202020204" pitchFamily="34" charset="0"/>
              <a:buChar char="•"/>
            </a:pPr>
            <a:endParaRPr lang="en-US" altLang="ko-KR" sz="3200" dirty="0">
              <a:ln w="28575">
                <a:noFill/>
                <a:prstDash val="dash"/>
              </a:ln>
              <a:solidFill>
                <a:prstClr val="black"/>
              </a:solidFill>
              <a:latin typeface="+mn-ea"/>
            </a:endParaRPr>
          </a:p>
          <a:p>
            <a:pPr marL="685800" indent="-685800" algn="just" latinLnBrk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설계된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4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단 </a:t>
            </a:r>
            <a:r>
              <a:rPr lang="ko-KR" altLang="en-US" sz="3200" dirty="0" err="1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저잡음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 증폭기의 회로도는 그림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. 1(a)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와 같으며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MOSCAP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을 중화 </a:t>
            </a:r>
            <a:r>
              <a:rPr lang="ko-KR" altLang="en-US" sz="3200" dirty="0" err="1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커패시터로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 사용하였음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.</a:t>
            </a:r>
          </a:p>
          <a:p>
            <a:pPr marL="685800" indent="-685800" algn="just" latinLnBrk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MOSCAP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은 품질 계수가 낮아 이상적인 </a:t>
            </a:r>
            <a:r>
              <a:rPr lang="ko-KR" altLang="en-US" sz="3200" dirty="0" err="1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커패시터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C</a:t>
            </a:r>
            <a:r>
              <a:rPr lang="en-US" altLang="ko-KR" sz="3200" baseline="-250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n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과 저항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R</a:t>
            </a:r>
            <a:r>
              <a:rPr lang="en-US" altLang="ko-KR" sz="3200" baseline="-250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n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의 직렬 연결로 모델링 할 수 있으며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이를 적용한 </a:t>
            </a:r>
            <a:r>
              <a:rPr lang="ko-KR" altLang="en-US" sz="3200" dirty="0" err="1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소신호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 등가회로는 그림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. 2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와 같음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.</a:t>
            </a:r>
          </a:p>
          <a:p>
            <a:pPr marL="685800" indent="-685800" algn="just" latinLnBrk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Y-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파라미터 분석에서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C</a:t>
            </a:r>
            <a:r>
              <a:rPr lang="en-US" altLang="ko-KR" sz="3200" baseline="-250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n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은 부성 </a:t>
            </a:r>
            <a:r>
              <a:rPr lang="ko-KR" altLang="en-US" sz="3200" dirty="0" err="1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커패시터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(negative capacitor)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로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, Rn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은 부성 저항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(negative resistor)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으로 작용하여 트랜지스터의 기생 성분인 </a:t>
            </a:r>
            <a:r>
              <a:rPr lang="en-US" altLang="ko-KR" sz="3200" dirty="0" err="1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C</a:t>
            </a:r>
            <a:r>
              <a:rPr lang="en-US" altLang="ko-KR" sz="3200" baseline="-25000" dirty="0" err="1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gs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와 </a:t>
            </a:r>
            <a:r>
              <a:rPr lang="en-US" altLang="ko-KR" sz="3200" dirty="0" err="1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C</a:t>
            </a:r>
            <a:r>
              <a:rPr lang="en-US" altLang="ko-KR" sz="3200" baseline="-25000" dirty="0" err="1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ds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, </a:t>
            </a:r>
            <a:r>
              <a:rPr lang="en-US" altLang="ko-KR" sz="3200" dirty="0" err="1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R</a:t>
            </a:r>
            <a:r>
              <a:rPr lang="en-US" altLang="ko-KR" sz="3200" baseline="-25000" dirty="0" err="1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g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를 중화함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.</a:t>
            </a:r>
          </a:p>
          <a:p>
            <a:pPr marL="685800" indent="-685800" algn="just" latinLnBrk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이를 통해 기생 성분에 의해 발생하는 이득의 감쇄를 보상하고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최대 가용 이득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(Maximum Available Gain, MAG)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을 향상시킬 수 있음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. [1]</a:t>
            </a:r>
          </a:p>
          <a:p>
            <a:pPr marL="685800" indent="-685800" algn="just" latinLnBrk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입출력 및 단간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(</a:t>
            </a:r>
            <a:r>
              <a:rPr lang="en-US" altLang="ko-KR" sz="3200" dirty="0" err="1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interstage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) 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정합은 트랜스포머를 기반으로 설계함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.</a:t>
            </a:r>
          </a:p>
          <a:p>
            <a:pPr marL="685800" indent="-685800" algn="just" latinLnBrk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입력단은 잡음 정합을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이후 단들은 </a:t>
            </a:r>
            <a:r>
              <a:rPr lang="ko-KR" altLang="en-US" sz="3200" dirty="0" err="1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공액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 정합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(conjugate matching)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을 진행함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prstClr val="black"/>
                </a:solidFill>
                <a:latin typeface="+mn-ea"/>
              </a:rPr>
              <a:t>.</a:t>
            </a:r>
          </a:p>
          <a:p>
            <a:pPr marL="685800" indent="-685800" algn="just" latinLnBrk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ko-KR" sz="3200" dirty="0">
              <a:ln w="28575">
                <a:noFill/>
                <a:prstDash val="dash"/>
              </a:ln>
              <a:solidFill>
                <a:prstClr val="black"/>
              </a:solidFill>
              <a:latin typeface="+mn-ea"/>
            </a:endParaRPr>
          </a:p>
          <a:p>
            <a:pPr latinLnBrk="1"/>
            <a:endParaRPr lang="en-US" altLang="ko-KR" sz="3200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  <a:p>
            <a:pPr marL="685800" indent="-685800" latinLnBrk="1">
              <a:buFont typeface="Arial" panose="020B0604020202020204" pitchFamily="34" charset="0"/>
              <a:buChar char="•"/>
            </a:pPr>
            <a:endParaRPr lang="en-US" altLang="ko-KR" sz="3200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  <a:p>
            <a:pPr marL="685800" indent="-685800" latinLnBrk="1">
              <a:buFont typeface="Arial" panose="020B0604020202020204" pitchFamily="34" charset="0"/>
              <a:buChar char="•"/>
            </a:pPr>
            <a:endParaRPr lang="en-US" altLang="ko-KR" sz="4000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12" name="모서리가 둥근 직사각형 7">
            <a:extLst>
              <a:ext uri="{FF2B5EF4-FFF2-40B4-BE49-F238E27FC236}">
                <a16:creationId xmlns:a16="http://schemas.microsoft.com/office/drawing/2014/main" id="{FAED4EF9-9292-4937-9B45-4E23CC52D73C}"/>
              </a:ext>
            </a:extLst>
          </p:cNvPr>
          <p:cNvSpPr/>
          <p:nvPr/>
        </p:nvSpPr>
        <p:spPr>
          <a:xfrm>
            <a:off x="14590902" y="13423010"/>
            <a:ext cx="12784780" cy="19238926"/>
          </a:xfrm>
          <a:prstGeom prst="roundRect">
            <a:avLst>
              <a:gd name="adj" fmla="val 6284"/>
            </a:avLst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ko-KR" sz="48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2. </a:t>
            </a:r>
            <a:r>
              <a:rPr lang="ko-KR" altLang="en-US" sz="48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측정 결과</a:t>
            </a:r>
            <a:endParaRPr lang="en-US" altLang="ko-KR" sz="4800" b="1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  <a:p>
            <a:pPr algn="just"/>
            <a:endParaRPr lang="en-US" altLang="ko-KR" sz="4800" b="1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  <a:p>
            <a:pPr algn="just"/>
            <a:endParaRPr lang="en-US" altLang="ko-KR" sz="4800" b="1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  <a:p>
            <a:pPr algn="just"/>
            <a:endParaRPr lang="en-US" altLang="ko-KR" sz="4800" b="1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  <a:p>
            <a:pPr algn="just"/>
            <a:endParaRPr lang="en-US" altLang="ko-KR" sz="4800" b="1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  <a:p>
            <a:pPr algn="just"/>
            <a:endParaRPr lang="en-US" altLang="ko-KR" sz="4800" b="1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  <a:p>
            <a:pPr algn="just"/>
            <a:endParaRPr lang="en-US" altLang="ko-KR" sz="4800" b="1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  <a:p>
            <a:pPr algn="just"/>
            <a:endParaRPr lang="en-US" altLang="ko-KR" sz="4800" b="1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  <a:p>
            <a:pPr algn="just"/>
            <a:endParaRPr lang="en-US" altLang="ko-KR" sz="4800" b="1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  <a:p>
            <a:pPr algn="just"/>
            <a:endParaRPr lang="en-US" altLang="ko-KR" sz="4800" b="1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  <a:p>
            <a:pPr algn="just"/>
            <a:endParaRPr lang="en-US" altLang="ko-KR" sz="4800" b="1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  <a:p>
            <a:pPr algn="just"/>
            <a:endParaRPr lang="en-US" altLang="ko-KR" sz="4800" b="1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  <a:p>
            <a:pPr algn="just"/>
            <a:endParaRPr lang="en-US" altLang="ko-KR" sz="4800" b="1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  <a:p>
            <a:pPr algn="just"/>
            <a:endParaRPr lang="en-US" altLang="ko-KR" sz="4800" b="1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  <a:p>
            <a:pPr algn="just"/>
            <a:endParaRPr lang="en-US" altLang="ko-KR" sz="4800" b="1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  <a:p>
            <a:pPr algn="just">
              <a:lnSpc>
                <a:spcPct val="150000"/>
              </a:lnSpc>
            </a:pPr>
            <a:endParaRPr lang="en-US" altLang="ko-KR" sz="2800" b="1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제작된 </a:t>
            </a:r>
            <a:r>
              <a:rPr lang="ko-KR" altLang="en-US" sz="3200" dirty="0" err="1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저잡음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 증폭기의 칩 사진은 그림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. 1(b)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와 같으며 전체 회로의 면적은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869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m × 544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m, </a:t>
            </a:r>
            <a:r>
              <a:rPr lang="ko-KR" altLang="en-US" sz="3200" dirty="0" err="1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프로빙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 패드를 제외한 핵심 회로의 면적은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687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m × 156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m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임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.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그림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. 3(a)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는 </a:t>
            </a:r>
            <a:r>
              <a:rPr lang="ko-KR" altLang="en-US" sz="3200" dirty="0" err="1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저잡음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 증폭기의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S-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파라미터 측정 결과를 나타내며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120.2 GHz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에서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15.4 dB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의 최대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S</a:t>
            </a:r>
            <a:r>
              <a:rPr lang="en-US" altLang="ko-KR" sz="3200" baseline="-250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21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, 115.1-137.3 GHz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로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22.2 GHz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의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3-dB 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대역폭을 달성함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.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3200" dirty="0" err="1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드레인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 전압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1 V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에서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22 </a:t>
            </a:r>
            <a:r>
              <a:rPr lang="en-US" altLang="ko-KR" sz="3200" dirty="0" err="1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mW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의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DC 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전력을 소모함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.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그림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. 3(b)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는 잡음 지수 측정 결과를 나타내며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그림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.4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와 같은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setup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으로 액체 질소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(LN2) 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기반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Y-factor method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를 이용하여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110-150-GHz 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대역에서 측정함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.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측정 결과에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2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차 다항 근사를 적용한 추세선으로부터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127.5 GHz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에서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9.6 dB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의 최소 잡음 지수를 보였으며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, 3-dB 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대역폭 내에서 최대 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1.5 dB </a:t>
            </a:r>
            <a:r>
              <a:rPr lang="ko-KR" altLang="en-US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증가함</a:t>
            </a:r>
            <a:r>
              <a:rPr lang="en-US" altLang="ko-KR" sz="32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.</a:t>
            </a:r>
          </a:p>
          <a:p>
            <a:endParaRPr lang="en-US" altLang="ko-KR" sz="3200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ko-KR" sz="4000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13" name="모서리가 둥근 직사각형 10">
            <a:extLst>
              <a:ext uri="{FF2B5EF4-FFF2-40B4-BE49-F238E27FC236}">
                <a16:creationId xmlns:a16="http://schemas.microsoft.com/office/drawing/2014/main" id="{FF10DF5F-E63C-4698-9B88-D918AA5F7AFC}"/>
              </a:ext>
            </a:extLst>
          </p:cNvPr>
          <p:cNvSpPr/>
          <p:nvPr/>
        </p:nvSpPr>
        <p:spPr>
          <a:xfrm>
            <a:off x="2717005" y="34785300"/>
            <a:ext cx="24841200" cy="6100200"/>
          </a:xfrm>
          <a:prstGeom prst="roundRect">
            <a:avLst>
              <a:gd name="adj" fmla="val 9904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ko-KR" altLang="en-US" sz="48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결론</a:t>
            </a:r>
            <a:endParaRPr lang="en-US" altLang="ko-KR" sz="4800" b="1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  <a:p>
            <a:pPr algn="just"/>
            <a:r>
              <a:rPr lang="ko-KR" altLang="en-US" sz="36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본 논문을 통해 </a:t>
            </a:r>
            <a:r>
              <a:rPr lang="en-US" altLang="ko-KR" sz="36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28-nm CMOS </a:t>
            </a:r>
            <a:r>
              <a:rPr lang="ko-KR" altLang="en-US" sz="36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공정을 기반으로 </a:t>
            </a:r>
            <a:r>
              <a:rPr lang="en-US" altLang="ko-KR" sz="36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MOSCAP </a:t>
            </a:r>
            <a:r>
              <a:rPr lang="ko-KR" altLang="en-US" sz="36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중화 기법을 적용한 </a:t>
            </a:r>
            <a:r>
              <a:rPr lang="en-US" altLang="ko-KR" sz="36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D-band </a:t>
            </a:r>
            <a:r>
              <a:rPr lang="ko-KR" altLang="en-US" sz="3600" dirty="0" err="1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저잡음</a:t>
            </a:r>
            <a:r>
              <a:rPr lang="ko-KR" altLang="en-US" sz="36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 증폭기를 개발함</a:t>
            </a:r>
            <a:r>
              <a:rPr lang="en-US" altLang="ko-KR" sz="36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.</a:t>
            </a:r>
          </a:p>
          <a:p>
            <a:pPr algn="just"/>
            <a:r>
              <a:rPr lang="ko-KR" altLang="en-US" sz="36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개발된 증폭기는 추후 고주파 통신 및 레이다 시스템에 사용할 수 있을 것으로 기대됨</a:t>
            </a:r>
            <a:r>
              <a:rPr lang="en-US" altLang="ko-KR" sz="36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.</a:t>
            </a:r>
          </a:p>
          <a:p>
            <a:pPr algn="just"/>
            <a:r>
              <a:rPr lang="en-US" altLang="ko-KR" sz="48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Acknowledgement</a:t>
            </a:r>
          </a:p>
          <a:p>
            <a:pPr algn="just"/>
            <a:r>
              <a:rPr lang="en-US" altLang="ko-KR" sz="36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  </a:t>
            </a:r>
            <a:r>
              <a:rPr lang="ko-KR" altLang="en-US" sz="36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본 연구는 </a:t>
            </a:r>
            <a:r>
              <a:rPr lang="en-US" altLang="ko-KR" sz="36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IDEC</a:t>
            </a:r>
            <a:r>
              <a:rPr lang="ko-KR" altLang="en-US" sz="36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에서 </a:t>
            </a:r>
            <a:r>
              <a:rPr lang="en-US" altLang="ko-KR" sz="36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MPW </a:t>
            </a:r>
            <a:r>
              <a:rPr lang="ko-KR" altLang="en-US" sz="36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및 </a:t>
            </a:r>
            <a:r>
              <a:rPr lang="en-US" altLang="ko-KR" sz="360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EDA TOOL</a:t>
            </a:r>
            <a:r>
              <a:rPr lang="ko-KR" altLang="en-US" sz="360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를 </a:t>
            </a:r>
            <a:r>
              <a:rPr lang="ko-KR" altLang="en-US" sz="36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지원받아 수행하였습니다</a:t>
            </a:r>
            <a:r>
              <a:rPr lang="en-US" altLang="ko-KR" sz="36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.</a:t>
            </a:r>
          </a:p>
          <a:p>
            <a:pPr algn="just"/>
            <a:r>
              <a:rPr lang="ko-KR" altLang="en-US" sz="48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참고 문헌</a:t>
            </a:r>
            <a:endParaRPr lang="en-US" altLang="ko-KR" sz="4800" b="1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  <a:p>
            <a:pPr algn="just"/>
            <a:r>
              <a:rPr lang="en-US" altLang="ko-KR" sz="36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[1] D. </a:t>
            </a:r>
            <a:r>
              <a:rPr lang="en-US" altLang="ko-KR" sz="3600" dirty="0" err="1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Simic</a:t>
            </a:r>
            <a:r>
              <a:rPr lang="en-US" altLang="ko-KR" sz="36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 and P. </a:t>
            </a:r>
            <a:r>
              <a:rPr lang="en-US" altLang="ko-KR" sz="3600" dirty="0" err="1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Reynaert</a:t>
            </a:r>
            <a:r>
              <a:rPr lang="en-US" altLang="ko-KR" sz="36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, "Analysis and Design of Lossy Capacitive Over-Neutralization Technique for Amplifiers Operating Near </a:t>
            </a:r>
            <a:r>
              <a:rPr lang="en-US" altLang="ko-KR" sz="3600" dirty="0" err="1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fMAX</a:t>
            </a:r>
            <a:r>
              <a:rPr lang="en-US" altLang="ko-KR" sz="3600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," IEEE TRANSACTIONS ON CIRCUITS AND SYSTEMS, 2021.</a:t>
            </a:r>
          </a:p>
          <a:p>
            <a:pPr algn="just" fontAlgn="base"/>
            <a:endParaRPr lang="ko-KR" altLang="ko-KR" sz="3600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49E018D4-D8F5-4D08-876D-0CA9724AA485}"/>
              </a:ext>
            </a:extLst>
          </p:cNvPr>
          <p:cNvSpPr/>
          <p:nvPr/>
        </p:nvSpPr>
        <p:spPr>
          <a:xfrm>
            <a:off x="3685814" y="20862427"/>
            <a:ext cx="10905088" cy="689578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(b)</a:t>
            </a:r>
          </a:p>
          <a:p>
            <a:pPr algn="ctr"/>
            <a:r>
              <a:rPr lang="ko-KR" altLang="en-US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그림</a:t>
            </a:r>
            <a:r>
              <a:rPr lang="en-US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. 1. </a:t>
            </a:r>
            <a:r>
              <a:rPr lang="ko-KR" altLang="en-US" sz="3600" b="1" dirty="0" err="1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저잡음</a:t>
            </a:r>
            <a:r>
              <a:rPr lang="ko-KR" altLang="en-US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 증폭기의 </a:t>
            </a:r>
            <a:r>
              <a:rPr lang="en-US" altLang="ko-KR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(a) </a:t>
            </a:r>
            <a:r>
              <a:rPr lang="ko-KR" altLang="en-US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회로도</a:t>
            </a:r>
            <a:r>
              <a:rPr lang="en-US" altLang="ko-KR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, (b) </a:t>
            </a:r>
            <a:r>
              <a:rPr lang="ko-KR" altLang="en-US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칩 사진</a:t>
            </a:r>
            <a:r>
              <a:rPr lang="en-US" altLang="ko-KR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.</a:t>
            </a:r>
            <a:endParaRPr lang="en-US" sz="3600" b="1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5" name="모서리가 둥근 직사각형 18">
            <a:extLst>
              <a:ext uri="{FF2B5EF4-FFF2-40B4-BE49-F238E27FC236}">
                <a16:creationId xmlns:a16="http://schemas.microsoft.com/office/drawing/2014/main" id="{80D27C0F-6DE5-5CE0-8C5C-4A9B42657536}"/>
              </a:ext>
            </a:extLst>
          </p:cNvPr>
          <p:cNvSpPr/>
          <p:nvPr/>
        </p:nvSpPr>
        <p:spPr>
          <a:xfrm>
            <a:off x="2717005" y="10162364"/>
            <a:ext cx="24841200" cy="3072160"/>
          </a:xfrm>
          <a:prstGeom prst="roundRect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defTabSz="350773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0" cap="none" spc="0" normalizeH="0" baseline="0" noProof="0" dirty="0">
                <a:ln w="28575">
                  <a:noFill/>
                  <a:prstDash val="dash"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서론</a:t>
            </a:r>
            <a:endParaRPr kumimoji="0" lang="en-US" altLang="ko-KR" sz="4800" b="1" i="0" u="none" strike="noStrike" kern="0" cap="none" spc="0" normalizeH="0" baseline="0" noProof="0" dirty="0">
              <a:ln w="28575">
                <a:noFill/>
                <a:prstDash val="dash"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571500" marR="0" lvl="0" indent="-571500" defTabSz="350773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3200" dirty="0">
                <a:latin typeface="+mn-ea"/>
              </a:rPr>
              <a:t>서브 </a:t>
            </a:r>
            <a:r>
              <a:rPr lang="ko-KR" altLang="en-US" sz="3200" dirty="0" err="1">
                <a:latin typeface="+mn-ea"/>
              </a:rPr>
              <a:t>테라헤르츠</a:t>
            </a:r>
            <a:r>
              <a:rPr lang="en-US" altLang="ko-KR" sz="3200" dirty="0">
                <a:latin typeface="+mn-ea"/>
              </a:rPr>
              <a:t>(100 GHz– 300 GHz) </a:t>
            </a:r>
            <a:r>
              <a:rPr lang="ko-KR" altLang="en-US" sz="3200" dirty="0">
                <a:latin typeface="+mn-ea"/>
              </a:rPr>
              <a:t>시스템의 첫 단에 위치하는 </a:t>
            </a:r>
            <a:r>
              <a:rPr lang="ko-KR" altLang="en-US" sz="3200" dirty="0" err="1">
                <a:latin typeface="+mn-ea"/>
              </a:rPr>
              <a:t>저잡음</a:t>
            </a:r>
            <a:r>
              <a:rPr lang="ko-KR" altLang="en-US" sz="3200" dirty="0">
                <a:latin typeface="+mn-ea"/>
              </a:rPr>
              <a:t> 증폭기는 시스템의 잡음 지수를 결정하는 핵심 블록임</a:t>
            </a:r>
            <a:r>
              <a:rPr lang="en-US" altLang="ko-KR" sz="3600" dirty="0">
                <a:latin typeface="+mn-ea"/>
              </a:rPr>
              <a:t>.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ko-KR" altLang="en-US" sz="3600" dirty="0">
                <a:latin typeface="+mn-ea"/>
                <a:cs typeface="Arial" panose="020B0604020202020204" pitchFamily="34" charset="0"/>
              </a:rPr>
              <a:t>본 논문에서는 </a:t>
            </a:r>
            <a:r>
              <a:rPr lang="en-US" altLang="ko-KR" sz="3600" dirty="0">
                <a:latin typeface="+mn-ea"/>
                <a:cs typeface="Arial" panose="020B0604020202020204" pitchFamily="34" charset="0"/>
              </a:rPr>
              <a:t>MOSCAP (MOS capacitor) </a:t>
            </a:r>
            <a:r>
              <a:rPr lang="ko-KR" altLang="en-US" sz="3600" dirty="0">
                <a:latin typeface="+mn-ea"/>
                <a:cs typeface="Arial" panose="020B0604020202020204" pitchFamily="34" charset="0"/>
              </a:rPr>
              <a:t>기반 손실</a:t>
            </a:r>
            <a:r>
              <a:rPr lang="en-US" altLang="ko-KR" sz="3600" dirty="0">
                <a:latin typeface="+mn-ea"/>
                <a:cs typeface="Arial" panose="020B0604020202020204" pitchFamily="34" charset="0"/>
              </a:rPr>
              <a:t> </a:t>
            </a:r>
            <a:r>
              <a:rPr lang="ko-KR" altLang="en-US" sz="3600" dirty="0" err="1">
                <a:latin typeface="+mn-ea"/>
                <a:cs typeface="Arial" panose="020B0604020202020204" pitchFamily="34" charset="0"/>
              </a:rPr>
              <a:t>커패시터를</a:t>
            </a:r>
            <a:r>
              <a:rPr lang="ko-KR" altLang="en-US" sz="3600" dirty="0">
                <a:latin typeface="+mn-ea"/>
                <a:cs typeface="Arial" panose="020B0604020202020204" pitchFamily="34" charset="0"/>
              </a:rPr>
              <a:t> 사용한  </a:t>
            </a:r>
            <a:r>
              <a:rPr lang="en-US" altLang="ko-KR" sz="3600" dirty="0">
                <a:latin typeface="+mn-ea"/>
                <a:cs typeface="Arial" panose="020B0604020202020204" pitchFamily="34" charset="0"/>
              </a:rPr>
              <a:t>D-band </a:t>
            </a:r>
            <a:r>
              <a:rPr lang="ko-KR" altLang="en-US" sz="3600" dirty="0" err="1">
                <a:latin typeface="+mn-ea"/>
                <a:cs typeface="Arial" panose="020B0604020202020204" pitchFamily="34" charset="0"/>
              </a:rPr>
              <a:t>저잡음</a:t>
            </a:r>
            <a:r>
              <a:rPr lang="ko-KR" altLang="en-US" sz="3600" dirty="0">
                <a:latin typeface="+mn-ea"/>
                <a:cs typeface="Arial" panose="020B0604020202020204" pitchFamily="34" charset="0"/>
              </a:rPr>
              <a:t> 증폭기를 개발함</a:t>
            </a:r>
            <a:r>
              <a:rPr lang="en-US" altLang="ko-KR" sz="3600" dirty="0">
                <a:latin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5C698FBD-173F-27BD-A4ED-A2C7DB4B8F2D}"/>
              </a:ext>
            </a:extLst>
          </p:cNvPr>
          <p:cNvSpPr/>
          <p:nvPr/>
        </p:nvSpPr>
        <p:spPr>
          <a:xfrm>
            <a:off x="15530748" y="24487464"/>
            <a:ext cx="10905088" cy="947258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그림</a:t>
            </a:r>
            <a:r>
              <a:rPr lang="en-US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. 4. </a:t>
            </a:r>
            <a:r>
              <a:rPr lang="ko-KR" altLang="en-US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잡음 측정 </a:t>
            </a:r>
            <a:r>
              <a:rPr lang="en-US" altLang="ko-KR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setup.</a:t>
            </a:r>
            <a:endParaRPr lang="en-US" sz="3600" b="1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F733C2FE-30F0-44FD-A2A2-DE5BF1DC16DF}"/>
              </a:ext>
            </a:extLst>
          </p:cNvPr>
          <p:cNvSpPr/>
          <p:nvPr/>
        </p:nvSpPr>
        <p:spPr>
          <a:xfrm>
            <a:off x="4868035" y="24241012"/>
            <a:ext cx="7828204" cy="772230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그림</a:t>
            </a:r>
            <a:r>
              <a:rPr lang="en-US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. 2. </a:t>
            </a:r>
            <a:r>
              <a:rPr lang="ko-KR" altLang="en-US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코어단의 </a:t>
            </a:r>
            <a:r>
              <a:rPr lang="ko-KR" altLang="en-US" sz="3600" b="1" dirty="0" err="1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소신호</a:t>
            </a:r>
            <a:r>
              <a:rPr lang="ko-KR" altLang="en-US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 등가 회로</a:t>
            </a:r>
            <a:endParaRPr lang="en-US" sz="3600" b="1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272D32E8-4359-4F03-8C8F-A22E75F23148}"/>
              </a:ext>
            </a:extLst>
          </p:cNvPr>
          <p:cNvPicPr/>
          <p:nvPr/>
        </p:nvPicPr>
        <p:blipFill rotWithShape="1">
          <a:blip r:embed="rId3"/>
          <a:srcRect l="5332" t="31538" r="15081" b="30045"/>
          <a:stretch/>
        </p:blipFill>
        <p:spPr>
          <a:xfrm>
            <a:off x="6560964" y="17320441"/>
            <a:ext cx="5154786" cy="317620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1C946E2-0E10-4BA4-A88E-0D26091D08E4}"/>
              </a:ext>
            </a:extLst>
          </p:cNvPr>
          <p:cNvPicPr/>
          <p:nvPr/>
        </p:nvPicPr>
        <p:blipFill rotWithShape="1">
          <a:blip r:embed="rId4"/>
          <a:srcRect t="3385" r="6884" b="1806"/>
          <a:stretch/>
        </p:blipFill>
        <p:spPr bwMode="auto">
          <a:xfrm>
            <a:off x="21073349" y="14618245"/>
            <a:ext cx="5718676" cy="43262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30914A22-6BDA-4034-A8AC-44D84D19B829}"/>
              </a:ext>
            </a:extLst>
          </p:cNvPr>
          <p:cNvPicPr/>
          <p:nvPr/>
        </p:nvPicPr>
        <p:blipFill rotWithShape="1">
          <a:blip r:embed="rId5"/>
          <a:srcRect l="1480" t="2460" r="3016"/>
          <a:stretch/>
        </p:blipFill>
        <p:spPr bwMode="auto">
          <a:xfrm>
            <a:off x="14988057" y="14736233"/>
            <a:ext cx="5718677" cy="42162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714E28B-65AF-4D7C-BC17-CD4F158E93A6}"/>
              </a:ext>
            </a:extLst>
          </p:cNvPr>
          <p:cNvPicPr/>
          <p:nvPr/>
        </p:nvPicPr>
        <p:blipFill rotWithShape="1">
          <a:blip r:embed="rId6"/>
          <a:srcRect l="5057" t="11482" r="2886" b="5071"/>
          <a:stretch/>
        </p:blipFill>
        <p:spPr bwMode="auto">
          <a:xfrm>
            <a:off x="5224255" y="21917791"/>
            <a:ext cx="7115764" cy="2174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C4F222BC-25E9-44B7-8D71-229852CCB7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73002" y="20446980"/>
            <a:ext cx="8800694" cy="3735614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FD1A4878-42CD-4707-BBCE-9C207AA043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4148" y="14736234"/>
            <a:ext cx="9968420" cy="1778538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5BA24C79-F042-46FD-90B1-7AA92D9E4734}"/>
              </a:ext>
            </a:extLst>
          </p:cNvPr>
          <p:cNvSpPr/>
          <p:nvPr/>
        </p:nvSpPr>
        <p:spPr>
          <a:xfrm>
            <a:off x="6166387" y="16630863"/>
            <a:ext cx="5943941" cy="689578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(a)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438490F1-31DC-46CB-B927-A639F8DCF305}"/>
              </a:ext>
            </a:extLst>
          </p:cNvPr>
          <p:cNvSpPr/>
          <p:nvPr/>
        </p:nvSpPr>
        <p:spPr>
          <a:xfrm>
            <a:off x="15530748" y="19142010"/>
            <a:ext cx="10905088" cy="947258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(a)                                                         (b)</a:t>
            </a:r>
          </a:p>
          <a:p>
            <a:pPr algn="ctr"/>
            <a:r>
              <a:rPr lang="ko-KR" altLang="en-US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그림</a:t>
            </a:r>
            <a:r>
              <a:rPr lang="en-US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. 3. </a:t>
            </a:r>
            <a:r>
              <a:rPr lang="ko-KR" altLang="en-US" sz="3600" b="1" dirty="0" err="1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저잡음</a:t>
            </a:r>
            <a:r>
              <a:rPr lang="ko-KR" altLang="en-US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 증폭기의 </a:t>
            </a:r>
            <a:r>
              <a:rPr lang="en-US" altLang="ko-KR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(a) S-</a:t>
            </a:r>
            <a:r>
              <a:rPr lang="ko-KR" altLang="en-US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파라미터 </a:t>
            </a:r>
            <a:r>
              <a:rPr lang="en-US" altLang="ko-KR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(b) </a:t>
            </a:r>
            <a:r>
              <a:rPr lang="ko-KR" altLang="en-US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잡음지수</a:t>
            </a:r>
            <a:r>
              <a:rPr lang="en-US" altLang="ko-KR" sz="3600" b="1" dirty="0">
                <a:ln w="28575">
                  <a:noFill/>
                  <a:prstDash val="dash"/>
                </a:ln>
                <a:solidFill>
                  <a:schemeClr val="tx1"/>
                </a:solidFill>
                <a:latin typeface="+mn-ea"/>
              </a:rPr>
              <a:t>.</a:t>
            </a:r>
            <a:endParaRPr lang="en-US" sz="3600" b="1" dirty="0">
              <a:ln w="28575">
                <a:noFill/>
                <a:prstDash val="dash"/>
              </a:ln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49506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</TotalTime>
  <Words>504</Words>
  <Application>Microsoft Office PowerPoint</Application>
  <PresentationFormat>사용자 지정</PresentationFormat>
  <Paragraphs>66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8" baseType="lpstr">
      <vt:lpstr>맑은 고딕</vt:lpstr>
      <vt:lpstr>Arial</vt:lpstr>
      <vt:lpstr>Calibri</vt:lpstr>
      <vt:lpstr>Calibri Light</vt:lpstr>
      <vt:lpstr>Symbol</vt:lpstr>
      <vt:lpstr>Times New Roman</vt:lpstr>
      <vt:lpstr>Office 테마</vt:lpstr>
      <vt:lpstr>PowerPoint 프레젠테이션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Registered User</dc:creator>
  <cp:lastModifiedBy>이영규 [대학원 / 전기전자공학과]</cp:lastModifiedBy>
  <cp:revision>16</cp:revision>
  <dcterms:created xsi:type="dcterms:W3CDTF">2018-03-08T06:02:33Z</dcterms:created>
  <dcterms:modified xsi:type="dcterms:W3CDTF">2026-04-29T06:18:56Z</dcterms:modified>
</cp:coreProperties>
</file>