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ko-KR"/>
    </a:defPPr>
    <a:lvl1pPr marL="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>
        <p:scale>
          <a:sx n="33" d="100"/>
          <a:sy n="33" d="100"/>
        </p:scale>
        <p:origin x="1464" y="-3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10A68-AB16-4475-AD20-48F52644D0F9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BD1C9-92BA-455D-A623-D350265934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52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CB4E-6FA7-43A9-8C9F-DD0C6E95B116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9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CB4E-6FA7-43A9-8C9F-DD0C6E95B116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FA6E480-90DC-448A-B642-311BA5A7BA30}"/>
              </a:ext>
            </a:extLst>
          </p:cNvPr>
          <p:cNvGrpSpPr/>
          <p:nvPr userDrawn="1"/>
        </p:nvGrpSpPr>
        <p:grpSpPr>
          <a:xfrm>
            <a:off x="0" y="1699"/>
            <a:ext cx="30276413" cy="42802064"/>
            <a:chOff x="0" y="1699"/>
            <a:chExt cx="30276413" cy="42802064"/>
          </a:xfrm>
        </p:grpSpPr>
        <p:pic>
          <p:nvPicPr>
            <p:cNvPr id="7" name="그림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6"/>
            <a:stretch/>
          </p:blipFill>
          <p:spPr>
            <a:xfrm>
              <a:off x="0" y="1699"/>
              <a:ext cx="30276413" cy="4098493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A267DDB-94F3-4E78-8D7C-06BF81870669}"/>
                </a:ext>
              </a:extLst>
            </p:cNvPr>
            <p:cNvSpPr/>
            <p:nvPr userDrawn="1"/>
          </p:nvSpPr>
          <p:spPr>
            <a:xfrm>
              <a:off x="0" y="40986635"/>
              <a:ext cx="30275213" cy="1817128"/>
            </a:xfrm>
            <a:prstGeom prst="rect">
              <a:avLst/>
            </a:prstGeom>
            <a:solidFill>
              <a:srgbClr val="AED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7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>
            <a:extLst>
              <a:ext uri="{FF2B5EF4-FFF2-40B4-BE49-F238E27FC236}">
                <a16:creationId xmlns:a16="http://schemas.microsoft.com/office/drawing/2014/main" id="{EC9F9B99-BFD6-D1A0-37C2-2ACF783BE5B6}"/>
              </a:ext>
            </a:extLst>
          </p:cNvPr>
          <p:cNvSpPr>
            <a:spLocks noChangeArrowheads="1"/>
          </p:cNvSpPr>
          <p:nvPr/>
        </p:nvSpPr>
        <p:spPr>
          <a:xfrm>
            <a:off x="2683963" y="4705562"/>
            <a:ext cx="24900788" cy="2594997"/>
          </a:xfrm>
          <a:prstGeom prst="rect">
            <a:avLst/>
          </a:prstGeom>
          <a:noFill/>
          <a:ln>
            <a:noFill/>
          </a:ln>
        </p:spPr>
        <p:txBody>
          <a:bodyPr lIns="220631" tIns="110316" rIns="220631" bIns="110316" anchor="ctr"/>
          <a:lstStyle/>
          <a:p>
            <a:pPr algn="ctr" latinLnBrk="1"/>
            <a:r>
              <a:rPr lang="en-US" altLang="ko-KR" sz="3600" b="1" kern="100" dirty="0" err="1">
                <a:latin typeface="Arial" panose="020B0604020202020204" pitchFamily="34" charset="0"/>
                <a:cs typeface="Arial" panose="020B0604020202020204" pitchFamily="34" charset="0"/>
              </a:rPr>
              <a:t>Chaewon</a:t>
            </a:r>
            <a:r>
              <a:rPr lang="en-US" altLang="ko-KR" sz="3600" b="1" kern="100" dirty="0">
                <a:latin typeface="Arial" panose="020B0604020202020204" pitchFamily="34" charset="0"/>
                <a:cs typeface="Arial" panose="020B0604020202020204" pitchFamily="34" charset="0"/>
              </a:rPr>
              <a:t> Jeon, and </a:t>
            </a:r>
            <a:r>
              <a:rPr lang="en-US" altLang="ko-KR" sz="3600" b="1" kern="100" dirty="0" err="1">
                <a:latin typeface="Arial" panose="020B0604020202020204" pitchFamily="34" charset="0"/>
                <a:cs typeface="Arial" panose="020B0604020202020204" pitchFamily="34" charset="0"/>
              </a:rPr>
              <a:t>Kyoungsik</a:t>
            </a:r>
            <a:r>
              <a:rPr lang="en-US" altLang="ko-KR" sz="3600" b="1" kern="100" dirty="0">
                <a:latin typeface="Arial" panose="020B0604020202020204" pitchFamily="34" charset="0"/>
                <a:cs typeface="Arial" panose="020B0604020202020204" pitchFamily="34" charset="0"/>
              </a:rPr>
              <a:t> Yu</a:t>
            </a:r>
            <a:r>
              <a:rPr lang="en-US" altLang="ko-KR" sz="4000" b="1" kern="100" baseline="30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  <a:p>
            <a:pPr algn="ctr" latinLnBrk="1"/>
            <a:endParaRPr lang="ko-KR" altLang="ko-KR" sz="32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1"/>
            <a:r>
              <a:rPr lang="en-US" altLang="ko-KR" sz="3200" kern="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Electrical Engineering, Korea Advanced Institute of Science and Technology (KAIST), Daejeon 34141, Korea</a:t>
            </a:r>
            <a:endParaRPr lang="ko-KR" altLang="ko-KR" sz="4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3200" kern="100" dirty="0">
                <a:latin typeface="Arial" panose="020B0604020202020204" pitchFamily="34" charset="0"/>
                <a:cs typeface="Arial" panose="020B0604020202020204" pitchFamily="34" charset="0"/>
              </a:rPr>
              <a:t>*E-mail:</a:t>
            </a:r>
            <a:r>
              <a:rPr lang="ko-KR" altLang="en-US" sz="32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kern="100" dirty="0">
                <a:latin typeface="Arial" panose="020B0604020202020204" pitchFamily="34" charset="0"/>
                <a:cs typeface="Arial" panose="020B0604020202020204" pitchFamily="34" charset="0"/>
              </a:rPr>
              <a:t>ksyu@kaist.edu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4">
            <a:extLst>
              <a:ext uri="{FF2B5EF4-FFF2-40B4-BE49-F238E27FC236}">
                <a16:creationId xmlns:a16="http://schemas.microsoft.com/office/drawing/2014/main" id="{7DBFF449-4CA9-E1B6-441A-E274131B00C1}"/>
              </a:ext>
            </a:extLst>
          </p:cNvPr>
          <p:cNvSpPr>
            <a:spLocks noChangeArrowheads="1"/>
          </p:cNvSpPr>
          <p:nvPr/>
        </p:nvSpPr>
        <p:spPr>
          <a:xfrm>
            <a:off x="-6554" y="7164056"/>
            <a:ext cx="30330293" cy="297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lIns="220664" tIns="110332" rIns="220664" bIns="110332"/>
          <a:lstStyle/>
          <a:p>
            <a:pPr defTabSz="5292900">
              <a:defRPr/>
            </a:pPr>
            <a:endParaRPr lang="en-US" sz="9905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F4900-BB19-AF32-F215-498E2EC66479}"/>
              </a:ext>
            </a:extLst>
          </p:cNvPr>
          <p:cNvSpPr txBox="1"/>
          <p:nvPr/>
        </p:nvSpPr>
        <p:spPr>
          <a:xfrm>
            <a:off x="-1414595" y="3578187"/>
            <a:ext cx="33104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5400" b="1" dirty="0">
                <a:latin typeface="Arial" panose="020B0604020202020204" pitchFamily="34" charset="0"/>
                <a:cs typeface="Arial" panose="020B0604020202020204" pitchFamily="34" charset="0"/>
              </a:rPr>
              <a:t>Design of Polysilicon Grating Couplers using Metal Reflector in FD-SOI Platform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E0BF998C-1B2B-8516-C6AB-FFE787C0B460}"/>
              </a:ext>
            </a:extLst>
          </p:cNvPr>
          <p:cNvSpPr/>
          <p:nvPr/>
        </p:nvSpPr>
        <p:spPr>
          <a:xfrm>
            <a:off x="218999" y="8117645"/>
            <a:ext cx="29770854" cy="9133116"/>
          </a:xfrm>
          <a:prstGeom prst="roundRect">
            <a:avLst>
              <a:gd name="adj" fmla="val 7124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0AF1F9E-F8BC-A5C9-C224-1882277B67CC}"/>
              </a:ext>
            </a:extLst>
          </p:cNvPr>
          <p:cNvSpPr txBox="1">
            <a:spLocks noChangeArrowheads="1"/>
          </p:cNvSpPr>
          <p:nvPr/>
        </p:nvSpPr>
        <p:spPr>
          <a:xfrm>
            <a:off x="475860" y="7579884"/>
            <a:ext cx="4673888" cy="1015336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5400" b="1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en-US" sz="5364" dirty="0">
                <a:solidFill>
                  <a:schemeClr val="bg1"/>
                </a:solidFill>
                <a:cs typeface="Arial"/>
              </a:rPr>
              <a:t>Introduction</a:t>
            </a:r>
          </a:p>
        </p:txBody>
      </p:sp>
      <p:pic>
        <p:nvPicPr>
          <p:cNvPr id="16" name="그림 9">
            <a:extLst>
              <a:ext uri="{FF2B5EF4-FFF2-40B4-BE49-F238E27FC236}">
                <a16:creationId xmlns:a16="http://schemas.microsoft.com/office/drawing/2014/main" id="{AA729B76-11C8-0CBC-8E8C-B5893D12D1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1" t="14208" r="11038" b="36675"/>
          <a:stretch>
            <a:fillRect/>
          </a:stretch>
        </p:blipFill>
        <p:spPr bwMode="auto">
          <a:xfrm>
            <a:off x="26515798" y="5386348"/>
            <a:ext cx="4078565" cy="196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C5D1D8B-3369-F542-0A67-ACF18F5DE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000" t="777" r="34524" b="-777"/>
          <a:stretch/>
        </p:blipFill>
        <p:spPr>
          <a:xfrm>
            <a:off x="36131" y="5688772"/>
            <a:ext cx="4225471" cy="13869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4F3080-EA79-D2C0-671D-3FF100B7E5FE}"/>
              </a:ext>
            </a:extLst>
          </p:cNvPr>
          <p:cNvSpPr txBox="1"/>
          <p:nvPr/>
        </p:nvSpPr>
        <p:spPr>
          <a:xfrm>
            <a:off x="461092" y="8917634"/>
            <a:ext cx="15527430" cy="707886"/>
          </a:xfrm>
          <a:prstGeom prst="rect">
            <a:avLst/>
          </a:prstGeom>
          <a:gradFill flip="none" rotWithShape="1">
            <a:gsLst>
              <a:gs pos="3000">
                <a:schemeClr val="accent5">
                  <a:lumMod val="40000"/>
                  <a:lumOff val="60000"/>
                </a:schemeClr>
              </a:gs>
              <a:gs pos="45000">
                <a:srgbClr val="0070C0"/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 Silicon photonics and zero-change integration</a:t>
            </a:r>
          </a:p>
        </p:txBody>
      </p:sp>
      <p:pic>
        <p:nvPicPr>
          <p:cNvPr id="20" name="그림 19" descr="텍스트, 스크린샷, 실내이(가) 표시된 사진&#10;&#10;자동 생성된 설명">
            <a:extLst>
              <a:ext uri="{FF2B5EF4-FFF2-40B4-BE49-F238E27FC236}">
                <a16:creationId xmlns:a16="http://schemas.microsoft.com/office/drawing/2014/main" id="{DA712FA5-12BD-F344-55A9-E8D800B37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5" y="10004291"/>
            <a:ext cx="6491042" cy="3886765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5C5A9CE5-CD26-EC64-5AB3-7607980D5269}"/>
              </a:ext>
            </a:extLst>
          </p:cNvPr>
          <p:cNvGrpSpPr/>
          <p:nvPr/>
        </p:nvGrpSpPr>
        <p:grpSpPr>
          <a:xfrm>
            <a:off x="439991" y="9897438"/>
            <a:ext cx="8432652" cy="4211327"/>
            <a:chOff x="908932" y="11089838"/>
            <a:chExt cx="8633061" cy="4005139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5D47F14-1760-1FCF-98EE-5136553EF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932" y="11089838"/>
              <a:ext cx="8633061" cy="4005139"/>
            </a:xfrm>
            <a:prstGeom prst="rect">
              <a:avLst/>
            </a:prstGeom>
          </p:spPr>
        </p:pic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F0C6F17C-B563-18F2-C8F7-F3EFB155042F}"/>
                </a:ext>
              </a:extLst>
            </p:cNvPr>
            <p:cNvSpPr/>
            <p:nvPr/>
          </p:nvSpPr>
          <p:spPr>
            <a:xfrm>
              <a:off x="1163320" y="11237925"/>
              <a:ext cx="4820920" cy="562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25DE1F78-2E15-76A5-F8B9-413F6C5665CE}"/>
                </a:ext>
              </a:extLst>
            </p:cNvPr>
            <p:cNvSpPr/>
            <p:nvPr/>
          </p:nvSpPr>
          <p:spPr>
            <a:xfrm>
              <a:off x="908932" y="14848348"/>
              <a:ext cx="4379348" cy="223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AAE7DA6-2F27-423E-5D72-12B71D24FF7A}"/>
              </a:ext>
            </a:extLst>
          </p:cNvPr>
          <p:cNvSpPr txBox="1"/>
          <p:nvPr/>
        </p:nvSpPr>
        <p:spPr>
          <a:xfrm>
            <a:off x="443759" y="977160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4CC8EC-5678-9798-120D-7BA7000E8DF0}"/>
              </a:ext>
            </a:extLst>
          </p:cNvPr>
          <p:cNvSpPr txBox="1"/>
          <p:nvPr/>
        </p:nvSpPr>
        <p:spPr>
          <a:xfrm>
            <a:off x="9090085" y="977160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C7B97-892D-636D-1D6F-E45B94A5AE9E}"/>
              </a:ext>
            </a:extLst>
          </p:cNvPr>
          <p:cNvSpPr txBox="1"/>
          <p:nvPr/>
        </p:nvSpPr>
        <p:spPr>
          <a:xfrm>
            <a:off x="240376" y="14551449"/>
            <a:ext cx="165671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Silicon photonics exploits silicon as an optical platform to generate, modulate, and detect light, enabling high-bandwidth and energy-efficient data transmission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Zero-change integration leverages this CMOS compatibility to monolithically integrate photonic and electronic circuits on a single chip without modifying standard CMOS flows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D8738-4A68-0D0F-7145-A75DD31DE387}"/>
              </a:ext>
            </a:extLst>
          </p:cNvPr>
          <p:cNvSpPr txBox="1"/>
          <p:nvPr/>
        </p:nvSpPr>
        <p:spPr>
          <a:xfrm>
            <a:off x="16939261" y="8913331"/>
            <a:ext cx="12379560" cy="707886"/>
          </a:xfrm>
          <a:prstGeom prst="rect">
            <a:avLst/>
          </a:prstGeom>
          <a:gradFill flip="none" rotWithShape="1">
            <a:gsLst>
              <a:gs pos="3000">
                <a:schemeClr val="accent5">
                  <a:lumMod val="40000"/>
                  <a:lumOff val="60000"/>
                </a:schemeClr>
              </a:gs>
              <a:gs pos="45000">
                <a:srgbClr val="0070C0"/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FD-SOI Platform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DA8AFAD-F4CA-D916-53BC-CD31B4A9599C}"/>
              </a:ext>
            </a:extLst>
          </p:cNvPr>
          <p:cNvGrpSpPr/>
          <p:nvPr/>
        </p:nvGrpSpPr>
        <p:grpSpPr>
          <a:xfrm>
            <a:off x="23913961" y="10006321"/>
            <a:ext cx="5333452" cy="4360134"/>
            <a:chOff x="24522433" y="11582620"/>
            <a:chExt cx="4435709" cy="3654561"/>
          </a:xfrm>
        </p:grpSpPr>
        <p:pic>
          <p:nvPicPr>
            <p:cNvPr id="30" name="그림 29" descr="텍스트, 전자제품, 스크린샷, 디스플레이이(가) 표시된 사진&#10;&#10;자동 생성된 설명">
              <a:extLst>
                <a:ext uri="{FF2B5EF4-FFF2-40B4-BE49-F238E27FC236}">
                  <a16:creationId xmlns:a16="http://schemas.microsoft.com/office/drawing/2014/main" id="{ACA7AA61-EBF7-1D8C-D20A-0ACC0C0F8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2433" y="11582620"/>
              <a:ext cx="4435709" cy="3654561"/>
            </a:xfrm>
            <a:prstGeom prst="rect">
              <a:avLst/>
            </a:prstGeom>
          </p:spPr>
        </p:pic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124DEC21-3847-8F85-94EB-515E95CB469A}"/>
                </a:ext>
              </a:extLst>
            </p:cNvPr>
            <p:cNvSpPr/>
            <p:nvPr/>
          </p:nvSpPr>
          <p:spPr>
            <a:xfrm>
              <a:off x="28696981" y="11694887"/>
              <a:ext cx="115814" cy="2913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2" name="그림 31" descr="텍스트, 스크린샷, 폰트이(가) 표시된 사진&#10;&#10;자동 생성된 설명">
            <a:extLst>
              <a:ext uri="{FF2B5EF4-FFF2-40B4-BE49-F238E27FC236}">
                <a16:creationId xmlns:a16="http://schemas.microsoft.com/office/drawing/2014/main" id="{DAE67FB9-FF25-ABCE-2CD4-9635CDF079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900" y="10025739"/>
            <a:ext cx="5061031" cy="40385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D569F3-E2FF-9A9A-039F-DD710BCC209E}"/>
              </a:ext>
            </a:extLst>
          </p:cNvPr>
          <p:cNvSpPr txBox="1"/>
          <p:nvPr/>
        </p:nvSpPr>
        <p:spPr>
          <a:xfrm>
            <a:off x="17007771" y="986773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9419A-554C-00AE-4E0C-00B6B2D7F0C4}"/>
              </a:ext>
            </a:extLst>
          </p:cNvPr>
          <p:cNvSpPr txBox="1"/>
          <p:nvPr/>
        </p:nvSpPr>
        <p:spPr>
          <a:xfrm>
            <a:off x="23114768" y="9909413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4357A2-D44B-29A3-F12E-7EA6D74BC92C}"/>
              </a:ext>
            </a:extLst>
          </p:cNvPr>
          <p:cNvSpPr txBox="1"/>
          <p:nvPr/>
        </p:nvSpPr>
        <p:spPr>
          <a:xfrm>
            <a:off x="16939261" y="14464694"/>
            <a:ext cx="131245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A sub-10 nm device layer and a sub-100 nm buried oxide (BOX) layer are not suitable for efficient waveguiding and light coupling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Silicon substrate removal and additional 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₂ deposition are required to form a symmetric refractive index profile around the waveguide</a:t>
            </a:r>
            <a:endParaRPr kumimoji="0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DA9C60-F6A0-D13A-690A-4764E160ABD2}"/>
              </a:ext>
            </a:extLst>
          </p:cNvPr>
          <p:cNvCxnSpPr>
            <a:cxnSpLocks/>
          </p:cNvCxnSpPr>
          <p:nvPr/>
        </p:nvCxnSpPr>
        <p:spPr>
          <a:xfrm>
            <a:off x="16747111" y="8379808"/>
            <a:ext cx="0" cy="8569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054EB6F-60D1-B65E-5AD7-2D5AD500E4AD}"/>
              </a:ext>
            </a:extLst>
          </p:cNvPr>
          <p:cNvSpPr/>
          <p:nvPr/>
        </p:nvSpPr>
        <p:spPr>
          <a:xfrm>
            <a:off x="253259" y="18026759"/>
            <a:ext cx="29810511" cy="9292991"/>
          </a:xfrm>
          <a:prstGeom prst="roundRect">
            <a:avLst>
              <a:gd name="adj" fmla="val 7124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BAD95FB3-48AF-6FAA-5B7F-B6BEA119CA7F}"/>
              </a:ext>
            </a:extLst>
          </p:cNvPr>
          <p:cNvSpPr txBox="1">
            <a:spLocks noChangeArrowheads="1"/>
          </p:cNvSpPr>
          <p:nvPr/>
        </p:nvSpPr>
        <p:spPr>
          <a:xfrm>
            <a:off x="392102" y="17451444"/>
            <a:ext cx="9377293" cy="101545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5400" b="1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en-US" sz="5364" dirty="0">
                <a:solidFill>
                  <a:schemeClr val="bg1"/>
                </a:solidFill>
                <a:cs typeface="Arial"/>
              </a:rPr>
              <a:t>Grating coupler design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C28DC1-8DC9-7E10-0B50-5619AC7840DD}"/>
              </a:ext>
            </a:extLst>
          </p:cNvPr>
          <p:cNvSpPr txBox="1"/>
          <p:nvPr/>
        </p:nvSpPr>
        <p:spPr>
          <a:xfrm>
            <a:off x="499192" y="18616148"/>
            <a:ext cx="14782736" cy="707886"/>
          </a:xfrm>
          <a:prstGeom prst="rect">
            <a:avLst/>
          </a:prstGeom>
          <a:gradFill flip="none" rotWithShape="1">
            <a:gsLst>
              <a:gs pos="3000">
                <a:schemeClr val="accent5">
                  <a:lumMod val="40000"/>
                  <a:lumOff val="60000"/>
                </a:schemeClr>
              </a:gs>
              <a:gs pos="45000">
                <a:srgbClr val="0070C0"/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 Theoretical backgrounds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6507CD-FACE-98F7-7EC1-D7E29C7B986A}"/>
              </a:ext>
            </a:extLst>
          </p:cNvPr>
          <p:cNvSpPr txBox="1"/>
          <p:nvPr/>
        </p:nvSpPr>
        <p:spPr>
          <a:xfrm>
            <a:off x="15803237" y="18506290"/>
            <a:ext cx="13955869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5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 Simulation result</a:t>
            </a:r>
          </a:p>
        </p:txBody>
      </p:sp>
      <p:pic>
        <p:nvPicPr>
          <p:cNvPr id="43" name="그림 42" descr="텍스트, 스크린샷, 도표, 라인이(가) 표시된 사진&#10;&#10;자동 생성된 설명">
            <a:extLst>
              <a:ext uri="{FF2B5EF4-FFF2-40B4-BE49-F238E27FC236}">
                <a16:creationId xmlns:a16="http://schemas.microsoft.com/office/drawing/2014/main" id="{B735B17A-3AE7-89CA-D3F3-CAFCB455C1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0"/>
          <a:stretch/>
        </p:blipFill>
        <p:spPr>
          <a:xfrm>
            <a:off x="1192682" y="19389310"/>
            <a:ext cx="8617567" cy="4501398"/>
          </a:xfrm>
          <a:prstGeom prst="rect">
            <a:avLst/>
          </a:prstGeom>
        </p:spPr>
      </p:pic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BBD989B1-D75E-C863-7F77-7158BAE08D76}"/>
              </a:ext>
            </a:extLst>
          </p:cNvPr>
          <p:cNvSpPr/>
          <p:nvPr/>
        </p:nvSpPr>
        <p:spPr>
          <a:xfrm>
            <a:off x="97142" y="27988404"/>
            <a:ext cx="29810510" cy="9133116"/>
          </a:xfrm>
          <a:prstGeom prst="roundRect">
            <a:avLst>
              <a:gd name="adj" fmla="val 7124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1D0C4E1A-BD04-7D01-5922-CB5BA8DD743C}"/>
              </a:ext>
            </a:extLst>
          </p:cNvPr>
          <p:cNvSpPr txBox="1">
            <a:spLocks noChangeArrowheads="1"/>
          </p:cNvSpPr>
          <p:nvPr/>
        </p:nvSpPr>
        <p:spPr>
          <a:xfrm>
            <a:off x="459136" y="27496559"/>
            <a:ext cx="12936870" cy="101545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5400" b="1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en-US" sz="5364" dirty="0">
                <a:solidFill>
                  <a:schemeClr val="bg1"/>
                </a:solidFill>
                <a:cs typeface="Arial"/>
              </a:rPr>
              <a:t>Post-processing and measurement</a:t>
            </a: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90287C4-049E-C9CD-6C33-09CDA120D476}"/>
              </a:ext>
            </a:extLst>
          </p:cNvPr>
          <p:cNvSpPr/>
          <p:nvPr/>
        </p:nvSpPr>
        <p:spPr>
          <a:xfrm>
            <a:off x="118206" y="37705157"/>
            <a:ext cx="29868601" cy="2651682"/>
          </a:xfrm>
          <a:prstGeom prst="roundRect">
            <a:avLst>
              <a:gd name="adj" fmla="val 7124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id="{DAE1E3F6-072C-41A9-4F89-56AECE1FAEA4}"/>
              </a:ext>
            </a:extLst>
          </p:cNvPr>
          <p:cNvSpPr txBox="1">
            <a:spLocks noChangeArrowheads="1"/>
          </p:cNvSpPr>
          <p:nvPr/>
        </p:nvSpPr>
        <p:spPr>
          <a:xfrm>
            <a:off x="288406" y="37300635"/>
            <a:ext cx="7021278" cy="1015455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9525">
            <a:noFill/>
            <a:miter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5400" b="1">
                <a:solidFill>
                  <a:schemeClr val="tx2">
                    <a:lumMod val="75000"/>
                  </a:schemeClr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en-US" sz="5364" dirty="0">
                <a:solidFill>
                  <a:schemeClr val="bg1"/>
                </a:solidFill>
                <a:cs typeface="Arial"/>
              </a:rPr>
              <a:t>Conclusion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1EC2A5-ED98-7F99-AC0E-1D30ECEFE3FD}"/>
              </a:ext>
            </a:extLst>
          </p:cNvPr>
          <p:cNvSpPr txBox="1"/>
          <p:nvPr/>
        </p:nvSpPr>
        <p:spPr>
          <a:xfrm>
            <a:off x="322058" y="24104370"/>
            <a:ext cx="151770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The grating coupler couples light between an optical fiber and on-chip waveguides using a periodic structure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Back-reflection is suppressed by detuning the grating and tilting the fiber at a small angle (</a:t>
            </a:r>
            <a:r>
              <a:rPr lang="ko-KR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𝜃</a:t>
            </a:r>
            <a:r>
              <a:rPr lang="en-US" altLang="ko-KR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), with a metal reflector added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Split grating couplers are used to distribute the coupled light into two waveguides under layout constraints</a:t>
            </a:r>
          </a:p>
        </p:txBody>
      </p: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90794982-CD56-1C95-9080-7FDCEAA3EC84}"/>
              </a:ext>
            </a:extLst>
          </p:cNvPr>
          <p:cNvCxnSpPr>
            <a:cxnSpLocks/>
          </p:cNvCxnSpPr>
          <p:nvPr/>
        </p:nvCxnSpPr>
        <p:spPr>
          <a:xfrm>
            <a:off x="15460504" y="18654248"/>
            <a:ext cx="0" cy="822960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그림 50" descr="텍스트, 라인, 그래프, 도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718C7D-4B20-417E-C416-A2CACAAD3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90162" y="19580169"/>
            <a:ext cx="5943819" cy="487606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1A2138F-AF67-4CDA-27F1-E3AC4C48AB9A}"/>
              </a:ext>
            </a:extLst>
          </p:cNvPr>
          <p:cNvSpPr txBox="1"/>
          <p:nvPr/>
        </p:nvSpPr>
        <p:spPr>
          <a:xfrm>
            <a:off x="329459" y="1958016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898F4D-AB9F-3AF1-4BE5-0E63BE5BFC22}"/>
              </a:ext>
            </a:extLst>
          </p:cNvPr>
          <p:cNvSpPr txBox="1"/>
          <p:nvPr/>
        </p:nvSpPr>
        <p:spPr>
          <a:xfrm>
            <a:off x="8930798" y="19580169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D750A6-AE86-2EFB-10D4-393746C3E31A}"/>
              </a:ext>
            </a:extLst>
          </p:cNvPr>
          <p:cNvSpPr txBox="1"/>
          <p:nvPr/>
        </p:nvSpPr>
        <p:spPr>
          <a:xfrm>
            <a:off x="15759921" y="1958016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995D9-59E2-0155-D848-E24F0465141D}"/>
              </a:ext>
            </a:extLst>
          </p:cNvPr>
          <p:cNvSpPr txBox="1"/>
          <p:nvPr/>
        </p:nvSpPr>
        <p:spPr>
          <a:xfrm>
            <a:off x="22554033" y="19580169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Arial" panose="020B0604020202020204" pitchFamily="34" charset="0"/>
                <a:cs typeface="Arial" panose="020B0604020202020204" pitchFamily="34" charset="0"/>
              </a:rPr>
              <a:t>(b)</a:t>
            </a:r>
            <a:endParaRPr lang="ko-K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그림 55" descr="스크린샷, 화이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63F892-70BC-7124-5305-4F0B01DF8F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9395" y="19870496"/>
            <a:ext cx="2587064" cy="3971224"/>
          </a:xfrm>
          <a:prstGeom prst="rect">
            <a:avLst/>
          </a:prstGeom>
        </p:spPr>
      </p:pic>
      <p:pic>
        <p:nvPicPr>
          <p:cNvPr id="57" name="그림 56" descr="디자인, 직사각형, 스크린샷, 라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01B157D-F796-F0AF-FF79-5BE6DC2DFC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19268" y="19817568"/>
            <a:ext cx="2708710" cy="40886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DFE38F1-CF5F-8D8F-6CD5-0E3A2FC07E64}"/>
              </a:ext>
            </a:extLst>
          </p:cNvPr>
          <p:cNvSpPr txBox="1"/>
          <p:nvPr/>
        </p:nvSpPr>
        <p:spPr>
          <a:xfrm>
            <a:off x="10459750" y="19406364"/>
            <a:ext cx="18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Type Ⅰ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A40B4C-3D54-31F3-CDCF-A712AE9FA3B9}"/>
              </a:ext>
            </a:extLst>
          </p:cNvPr>
          <p:cNvSpPr txBox="1"/>
          <p:nvPr/>
        </p:nvSpPr>
        <p:spPr>
          <a:xfrm>
            <a:off x="13202749" y="19368264"/>
            <a:ext cx="187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" panose="020B0604020202020204" pitchFamily="34" charset="0"/>
                <a:cs typeface="Arial" panose="020B0604020202020204" pitchFamily="34" charset="0"/>
              </a:rPr>
              <a:t>Type </a:t>
            </a:r>
            <a:r>
              <a:rPr lang="en-US" altLang="ko-K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endParaRPr lang="ko-KR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그림 59" descr="텍스트, 도표, 라인, 그래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3BF2419-CF95-4200-3459-5AD5190923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03291" y="19561436"/>
            <a:ext cx="6069666" cy="501248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C116AAC9-5361-BE86-EDF1-65192EF1D7E7}"/>
              </a:ext>
            </a:extLst>
          </p:cNvPr>
          <p:cNvSpPr txBox="1"/>
          <p:nvPr/>
        </p:nvSpPr>
        <p:spPr>
          <a:xfrm>
            <a:off x="15671436" y="24715267"/>
            <a:ext cx="146418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The spacing between parallel grating couplers reduces the coupling efficiency and shifts the peak wavelength to 1560 nm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Introducing a metal reflector improves the coupling efficiency to </a:t>
            </a:r>
          </a:p>
          <a:p>
            <a:pPr lvl="0"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     −1.28 dB/facet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endParaRPr lang="en-US" altLang="ko-K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A8BE4E-F492-E017-1144-B2589AD80F01}"/>
              </a:ext>
            </a:extLst>
          </p:cNvPr>
          <p:cNvSpPr txBox="1"/>
          <p:nvPr/>
        </p:nvSpPr>
        <p:spPr>
          <a:xfrm>
            <a:off x="461092" y="28709482"/>
            <a:ext cx="14820836" cy="707886"/>
          </a:xfrm>
          <a:prstGeom prst="rect">
            <a:avLst/>
          </a:prstGeom>
          <a:gradFill flip="none" rotWithShape="1">
            <a:gsLst>
              <a:gs pos="3000">
                <a:schemeClr val="accent5">
                  <a:lumMod val="40000"/>
                  <a:lumOff val="60000"/>
                </a:schemeClr>
              </a:gs>
              <a:gs pos="45000">
                <a:srgbClr val="0070C0"/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 Post-processing</a:t>
            </a:r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A28A42E8-35F2-878C-FA52-BD56621EE049}"/>
              </a:ext>
            </a:extLst>
          </p:cNvPr>
          <p:cNvGrpSpPr/>
          <p:nvPr/>
        </p:nvGrpSpPr>
        <p:grpSpPr>
          <a:xfrm>
            <a:off x="253260" y="29482644"/>
            <a:ext cx="12662640" cy="5296654"/>
            <a:chOff x="16358518" y="20641224"/>
            <a:chExt cx="13109725" cy="564777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C7152A4-260A-142F-6F69-A20A4292018D}"/>
                </a:ext>
              </a:extLst>
            </p:cNvPr>
            <p:cNvSpPr txBox="1"/>
            <p:nvPr/>
          </p:nvSpPr>
          <p:spPr>
            <a:xfrm>
              <a:off x="16358518" y="20641224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(a)</a:t>
              </a:r>
              <a:endParaRPr lang="ko-KR" alt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5E8128-C91B-B0CE-D9DD-3BD493D0B0FA}"/>
                </a:ext>
              </a:extLst>
            </p:cNvPr>
            <p:cNvSpPr txBox="1"/>
            <p:nvPr/>
          </p:nvSpPr>
          <p:spPr>
            <a:xfrm>
              <a:off x="23414943" y="20641224"/>
              <a:ext cx="7745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(b)</a:t>
              </a:r>
              <a:endParaRPr lang="ko-KR" alt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그림 65" descr="스크린샷, 지도이(가) 표시된 사진&#10;&#10;자동 생성된 설명">
              <a:extLst>
                <a:ext uri="{FF2B5EF4-FFF2-40B4-BE49-F238E27FC236}">
                  <a16:creationId xmlns:a16="http://schemas.microsoft.com/office/drawing/2014/main" id="{E8E1929C-A109-A506-DF67-39224022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7" b="2707"/>
            <a:stretch/>
          </p:blipFill>
          <p:spPr>
            <a:xfrm>
              <a:off x="17070233" y="20859056"/>
              <a:ext cx="6380105" cy="5429944"/>
            </a:xfrm>
            <a:prstGeom prst="rect">
              <a:avLst/>
            </a:prstGeom>
          </p:spPr>
        </p:pic>
        <p:pic>
          <p:nvPicPr>
            <p:cNvPr id="67" name="그림 66" descr="스크린샷이(가) 표시된 사진&#10;&#10;자동 생성된 설명">
              <a:extLst>
                <a:ext uri="{FF2B5EF4-FFF2-40B4-BE49-F238E27FC236}">
                  <a16:creationId xmlns:a16="http://schemas.microsoft.com/office/drawing/2014/main" id="{9611C853-C550-DD2E-3C5F-64AC42E1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7" b="2893"/>
            <a:stretch/>
          </p:blipFill>
          <p:spPr>
            <a:xfrm>
              <a:off x="24113445" y="20886475"/>
              <a:ext cx="5354798" cy="5402525"/>
            </a:xfrm>
            <a:prstGeom prst="rect">
              <a:avLst/>
            </a:prstGeom>
          </p:spPr>
        </p:pic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3029420-6B7C-D3AA-B53A-A54958CA1233}"/>
              </a:ext>
            </a:extLst>
          </p:cNvPr>
          <p:cNvSpPr txBox="1"/>
          <p:nvPr/>
        </p:nvSpPr>
        <p:spPr>
          <a:xfrm>
            <a:off x="245857" y="35073332"/>
            <a:ext cx="153670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The silicon substrate was removed using a strong alkaline solution,  </a:t>
            </a:r>
          </a:p>
          <a:p>
            <a:pPr lvl="0"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     with the BOX acting as an etch-stop layer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A 1 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₂ layer was deposited on the BOX to form a symmetric cladding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805DD864-EB1C-5323-EEFD-2000273109FF}"/>
              </a:ext>
            </a:extLst>
          </p:cNvPr>
          <p:cNvCxnSpPr>
            <a:cxnSpLocks/>
          </p:cNvCxnSpPr>
          <p:nvPr/>
        </p:nvCxnSpPr>
        <p:spPr>
          <a:xfrm flipH="1">
            <a:off x="15422404" y="28640582"/>
            <a:ext cx="38586" cy="800241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6AD5C88-A006-D38F-A7F1-DA56FEF90187}"/>
              </a:ext>
            </a:extLst>
          </p:cNvPr>
          <p:cNvSpPr txBox="1"/>
          <p:nvPr/>
        </p:nvSpPr>
        <p:spPr>
          <a:xfrm>
            <a:off x="15845741" y="28644182"/>
            <a:ext cx="13473078" cy="70788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5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softEdge rad="635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  Measurement result</a:t>
            </a:r>
          </a:p>
        </p:txBody>
      </p: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9CFEDADB-32F9-DD43-4D51-FADD18412A75}"/>
              </a:ext>
            </a:extLst>
          </p:cNvPr>
          <p:cNvGrpSpPr/>
          <p:nvPr/>
        </p:nvGrpSpPr>
        <p:grpSpPr>
          <a:xfrm>
            <a:off x="15845741" y="29414844"/>
            <a:ext cx="13190029" cy="5294116"/>
            <a:chOff x="16396618" y="30053304"/>
            <a:chExt cx="13190029" cy="5294116"/>
          </a:xfrm>
        </p:grpSpPr>
        <p:grpSp>
          <p:nvGrpSpPr>
            <p:cNvPr id="72" name="그룹 71">
              <a:extLst>
                <a:ext uri="{FF2B5EF4-FFF2-40B4-BE49-F238E27FC236}">
                  <a16:creationId xmlns:a16="http://schemas.microsoft.com/office/drawing/2014/main" id="{43B1BF22-D956-E2A2-4E50-16418022B88A}"/>
                </a:ext>
              </a:extLst>
            </p:cNvPr>
            <p:cNvGrpSpPr/>
            <p:nvPr/>
          </p:nvGrpSpPr>
          <p:grpSpPr>
            <a:xfrm>
              <a:off x="16396618" y="30056872"/>
              <a:ext cx="6943522" cy="5290548"/>
              <a:chOff x="16396618" y="30056872"/>
              <a:chExt cx="6943522" cy="5290548"/>
            </a:xfrm>
          </p:grpSpPr>
          <p:pic>
            <p:nvPicPr>
              <p:cNvPr id="76" name="그림 75" descr="스크린샷, 블랙, 폰트이(가) 표시된 사진&#10;&#10;자동 생성된 설명">
                <a:extLst>
                  <a:ext uri="{FF2B5EF4-FFF2-40B4-BE49-F238E27FC236}">
                    <a16:creationId xmlns:a16="http://schemas.microsoft.com/office/drawing/2014/main" id="{6713F39F-7600-777D-15BB-8C61747F3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995431" y="30217572"/>
                <a:ext cx="6344709" cy="5129848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3517D52-BDFD-0382-7126-B0EBCF10203C}"/>
                  </a:ext>
                </a:extLst>
              </p:cNvPr>
              <p:cNvSpPr txBox="1"/>
              <p:nvPr/>
            </p:nvSpPr>
            <p:spPr>
              <a:xfrm>
                <a:off x="16396618" y="30056872"/>
                <a:ext cx="748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(a)</a:t>
                </a:r>
                <a:endParaRPr lang="ko-KR" alt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721A28CF-ABFB-99A2-202C-3007470962D1}"/>
                </a:ext>
              </a:extLst>
            </p:cNvPr>
            <p:cNvGrpSpPr/>
            <p:nvPr/>
          </p:nvGrpSpPr>
          <p:grpSpPr>
            <a:xfrm>
              <a:off x="23069808" y="30053304"/>
              <a:ext cx="6516839" cy="4680894"/>
              <a:chOff x="23069808" y="30053304"/>
              <a:chExt cx="6516839" cy="4680894"/>
            </a:xfrm>
          </p:grpSpPr>
          <p:pic>
            <p:nvPicPr>
              <p:cNvPr id="74" name="그림 73" descr="스크린샷, 블랙, 흑백이(가) 표시된 사진&#10;&#10;자동 생성된 설명">
                <a:extLst>
                  <a:ext uri="{FF2B5EF4-FFF2-40B4-BE49-F238E27FC236}">
                    <a16:creationId xmlns:a16="http://schemas.microsoft.com/office/drawing/2014/main" id="{EBB72416-6F32-E188-1C71-DDD5B0059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0" r="7601"/>
              <a:stretch/>
            </p:blipFill>
            <p:spPr>
              <a:xfrm>
                <a:off x="23824269" y="30217572"/>
                <a:ext cx="5762378" cy="4516626"/>
              </a:xfrm>
              <a:prstGeom prst="rect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47A1829-939D-FB65-0604-2307F7FD1B69}"/>
                  </a:ext>
                </a:extLst>
              </p:cNvPr>
              <p:cNvSpPr txBox="1"/>
              <p:nvPr/>
            </p:nvSpPr>
            <p:spPr>
              <a:xfrm>
                <a:off x="23069808" y="30053304"/>
                <a:ext cx="7745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(b)</a:t>
                </a:r>
                <a:endParaRPr lang="ko-KR" alt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43FE9B92-941C-2B34-05E5-9CE68E2F3721}"/>
              </a:ext>
            </a:extLst>
          </p:cNvPr>
          <p:cNvSpPr txBox="1"/>
          <p:nvPr/>
        </p:nvSpPr>
        <p:spPr>
          <a:xfrm>
            <a:off x="15631252" y="34938285"/>
            <a:ext cx="14320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The measured coupling efficiency of the grating coupler is approximately −32 dB/facet, mainly attributed to silicide-induced optical loss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To address this issue, a silicide blocking layer (SBLK) is introduced to prevent silicide formation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BF48E01-E58C-3776-9262-C4EC2707FC55}"/>
              </a:ext>
            </a:extLst>
          </p:cNvPr>
          <p:cNvSpPr txBox="1"/>
          <p:nvPr/>
        </p:nvSpPr>
        <p:spPr>
          <a:xfrm>
            <a:off x="259472" y="38498659"/>
            <a:ext cx="288131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This study presents a grating  coupler design methodology on the FD-SOI platform that avoids design rule violations.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altLang="ko-KR" sz="3200" dirty="0">
                <a:latin typeface="Arial" panose="020B0604020202020204" pitchFamily="34" charset="0"/>
                <a:cs typeface="Arial" panose="020B0604020202020204" pitchFamily="34" charset="0"/>
              </a:rPr>
              <a:t>The coupling efficiency was predicted to be −1.28 dB per facet in simulation, while the measured value was −32 dB per facet, attributed to silicide-induced optical loss in the polysilicon waveguide. A silicide blocking layer was introduced to mitigate this loss.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3258E7-9C22-9FF6-6B8D-AD31D165B258}"/>
              </a:ext>
            </a:extLst>
          </p:cNvPr>
          <p:cNvSpPr txBox="1"/>
          <p:nvPr/>
        </p:nvSpPr>
        <p:spPr>
          <a:xfrm>
            <a:off x="12823011" y="40435262"/>
            <a:ext cx="213099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000" b="0" i="0" dirty="0">
                <a:solidFill>
                  <a:srgbClr val="3232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The chip fabrication and EDA tool were supported by the IC Design Education Center(IDEC), Korea.</a:t>
            </a:r>
            <a:endParaRPr lang="ko-KR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76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</TotalTime>
  <Words>452</Words>
  <Application>Microsoft Office PowerPoint</Application>
  <PresentationFormat>사용자 지정</PresentationFormat>
  <Paragraphs>47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8" baseType="lpstr">
      <vt:lpstr>맑은 고딕</vt:lpstr>
      <vt:lpstr>Arial</vt:lpstr>
      <vt:lpstr>Calibri</vt:lpstr>
      <vt:lpstr>Calibri Light</vt:lpstr>
      <vt:lpstr>Times New Roman</vt:lpstr>
      <vt:lpstr>Wingdings</vt:lpstr>
      <vt:lpstr>Office 테마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Jacey Jeon</cp:lastModifiedBy>
  <cp:revision>16</cp:revision>
  <dcterms:created xsi:type="dcterms:W3CDTF">2018-03-08T06:02:33Z</dcterms:created>
  <dcterms:modified xsi:type="dcterms:W3CDTF">2026-04-29T07:04:36Z</dcterms:modified>
</cp:coreProperties>
</file>