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0A68-AB16-4475-AD20-48F52644D0F9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D1C9-92BA-455D-A623-D350265934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5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FA6E480-90DC-448A-B642-311BA5A7BA30}"/>
              </a:ext>
            </a:extLst>
          </p:cNvPr>
          <p:cNvGrpSpPr/>
          <p:nvPr userDrawn="1"/>
        </p:nvGrpSpPr>
        <p:grpSpPr>
          <a:xfrm>
            <a:off x="0" y="1699"/>
            <a:ext cx="30276413" cy="42802064"/>
            <a:chOff x="0" y="1699"/>
            <a:chExt cx="30276413" cy="42802064"/>
          </a:xfrm>
        </p:grpSpPr>
        <p:pic>
          <p:nvPicPr>
            <p:cNvPr id="7" name="그림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6"/>
            <a:stretch/>
          </p:blipFill>
          <p:spPr>
            <a:xfrm>
              <a:off x="0" y="1699"/>
              <a:ext cx="30276413" cy="4098493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A267DDB-94F3-4E78-8D7C-06BF81870669}"/>
                </a:ext>
              </a:extLst>
            </p:cNvPr>
            <p:cNvSpPr/>
            <p:nvPr userDrawn="1"/>
          </p:nvSpPr>
          <p:spPr>
            <a:xfrm>
              <a:off x="0" y="40986635"/>
              <a:ext cx="30275213" cy="1817128"/>
            </a:xfrm>
            <a:prstGeom prst="rect">
              <a:avLst/>
            </a:prstGeom>
            <a:solidFill>
              <a:srgbClr val="AED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127500"/>
            <a:ext cx="24841200" cy="2743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12bits 280MS/s Pipelined-SAR ADC with residue amplifier assisted by reduced </a:t>
            </a:r>
            <a:r>
              <a:rPr lang="en-US" altLang="ko-KR" sz="4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altLang="ko-KR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 NC</a:t>
            </a:r>
          </a:p>
          <a:p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Jongyoon Won, Youngcheol Chae</a:t>
            </a:r>
            <a:endParaRPr lang="en-US" altLang="ko-KR" sz="45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Yonsei University, Seoul, Korea</a:t>
            </a:r>
            <a:endParaRPr lang="ko-KR" altLang="ko-K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946400" y="7396162"/>
            <a:ext cx="24841200" cy="475650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– This paper presents a 280MS/s Pipelined-SAR ADC assisted by reduced </a:t>
            </a:r>
            <a:r>
              <a:rPr lang="en-US" altLang="ko-KR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 NC, which achieve SNDR of 64.6dB and </a:t>
            </a:r>
            <a:r>
              <a:rPr lang="en-US" altLang="ko-KR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171.7dB. The proposed NC reduces </a:t>
            </a:r>
            <a:r>
              <a:rPr lang="en-US" altLang="ko-KR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en-US" altLang="ko-KR" sz="45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 by continuously flowing current during reset phase, therefore </a:t>
            </a:r>
            <a:r>
              <a:rPr lang="en-US" altLang="ko-KR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</a:t>
            </a:r>
            <a:r>
              <a:rPr lang="en-US" altLang="ko-KR" sz="45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 and offset voltage of NC which is induced by TR mismatch is largely reduced. Also, additional compensation resistor is implemented to reduce the requirement of </a:t>
            </a:r>
            <a:r>
              <a:rPr lang="en-US" altLang="ko-KR" sz="4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ko-KR" sz="45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m,NC</a:t>
            </a:r>
            <a:r>
              <a:rPr lang="en-US" altLang="ko-KR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ko-KR" altLang="ko-KR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ko-KR" sz="4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46400" y="12565626"/>
            <a:ext cx="24841200" cy="21267174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946400" y="4127500"/>
            <a:ext cx="24841200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46400" y="34108342"/>
            <a:ext cx="24841200" cy="168621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dirty="0">
                <a:solidFill>
                  <a:schemeClr val="tx1"/>
                </a:solidFill>
              </a:rPr>
              <a:t>This work is simulated and fabricated in 28nm FDSOI process. Fig.3  shows the simulated PSD for low and high frequency signals with sampling speed of 280MS/s. The simulated SNDR is 64.6dB. </a:t>
            </a:r>
            <a:endParaRPr lang="ko-KR" altLang="ko-KR" sz="3000" dirty="0">
              <a:solidFill>
                <a:schemeClr val="tx1"/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0CAFA43B-E5FB-9452-8AE7-E516F379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411" y="22875013"/>
            <a:ext cx="4287442" cy="325254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670510B-C577-9DFD-7DE8-7AF3117D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226" y="22762202"/>
            <a:ext cx="4287441" cy="34781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587314-50B7-D56B-6531-7A509981268B}"/>
              </a:ext>
            </a:extLst>
          </p:cNvPr>
          <p:cNvSpPr txBox="1"/>
          <p:nvPr/>
        </p:nvSpPr>
        <p:spPr>
          <a:xfrm>
            <a:off x="7543800" y="2222863"/>
            <a:ext cx="3059524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ea typeface="Calibri" panose="020F0502020204030204" pitchFamily="34" charset="0"/>
                <a:cs typeface="Calibri" panose="020F0502020204030204" pitchFamily="34" charset="0"/>
              </a:rPr>
              <a:t>Fs=280MS/S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ea typeface="Calibri" panose="020F0502020204030204" pitchFamily="34" charset="0"/>
                <a:cs typeface="Calibri" panose="020F0502020204030204" pitchFamily="34" charset="0"/>
              </a:rPr>
              <a:t>Fin : low frequency</a:t>
            </a:r>
            <a:br>
              <a:rPr lang="en-US" altLang="ko-KR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36E9C-D894-3457-5E8D-495F365AA1D6}"/>
              </a:ext>
            </a:extLst>
          </p:cNvPr>
          <p:cNvSpPr txBox="1"/>
          <p:nvPr/>
        </p:nvSpPr>
        <p:spPr>
          <a:xfrm>
            <a:off x="3688094" y="21931205"/>
            <a:ext cx="11041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Figure1. Comparison between prev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ious negative-C (NC) implemented ADC, MDAC bode plot with each NC </a:t>
            </a:r>
            <a:endParaRPr lang="ko-KR" altLang="ko-K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A088F-0B4D-FBF3-FE8E-043DB8A69E6D}"/>
              </a:ext>
            </a:extLst>
          </p:cNvPr>
          <p:cNvSpPr txBox="1"/>
          <p:nvPr/>
        </p:nvSpPr>
        <p:spPr>
          <a:xfrm>
            <a:off x="3688093" y="32172561"/>
            <a:ext cx="11516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Figure3. MDAC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schematic, Impedance analysis of proposed NC, simulated required Gm without RC with RC and effective Gm, offset cancellation histogram, MDAC output noise PSD. </a:t>
            </a:r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ko-K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1A954-03DD-A984-921F-6182FB35CF36}"/>
              </a:ext>
            </a:extLst>
          </p:cNvPr>
          <p:cNvSpPr txBox="1"/>
          <p:nvPr/>
        </p:nvSpPr>
        <p:spPr>
          <a:xfrm>
            <a:off x="15941789" y="21931205"/>
            <a:ext cx="11041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Figure2. Transient response with NC and operation principle of the proposed NC compared to previous NC [1]</a:t>
            </a:r>
            <a:endParaRPr lang="ko-KR" altLang="ko-K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45C85-729E-53BD-FCF7-01D3FF7602B0}"/>
              </a:ext>
            </a:extLst>
          </p:cNvPr>
          <p:cNvSpPr txBox="1"/>
          <p:nvPr/>
        </p:nvSpPr>
        <p:spPr>
          <a:xfrm>
            <a:off x="15941789" y="32172560"/>
            <a:ext cx="11041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Figure4. Layout of proposed ADC, SNDR PSD with LF input frequency, and Comparison table with other Pipelined SAR ADCs.  </a:t>
            </a:r>
            <a:endParaRPr lang="ko-KR" altLang="ko-K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모서리가 둥근 직사각형 10">
            <a:extLst>
              <a:ext uri="{FF2B5EF4-FFF2-40B4-BE49-F238E27FC236}">
                <a16:creationId xmlns:a16="http://schemas.microsoft.com/office/drawing/2014/main" id="{760CB4D6-7220-B7B6-62F9-6A67C7740CAC}"/>
              </a:ext>
            </a:extLst>
          </p:cNvPr>
          <p:cNvSpPr/>
          <p:nvPr/>
        </p:nvSpPr>
        <p:spPr>
          <a:xfrm>
            <a:off x="2946400" y="35853545"/>
            <a:ext cx="24841200" cy="498941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Reference</a:t>
            </a: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[1] Y. Kwon, S. Lee, C. Lee, H. Yoon, B. Min, and Y. Chae, “An 11bit 360MS/s pipelined SAR ADC with dynamic negative-C assisted residue amplifier,” in Proc. IEEE Asian Solid-State Circuits Conf. (A-SSCC), Nov. 2023, pp. 1–3.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[2] W. Jang, G.-G. Kang, Y. Lim, and H.-S. Kim, “A pipeline ADC with </a:t>
            </a:r>
            <a:r>
              <a:rPr lang="en-US" altLang="ko-K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negativeC</a:t>
            </a:r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-assisted SC amplifier canceling gain error and nonlinearity,” in Proc. IEEE 48th Eur. Solid State Circuits Conf. (ESSCIRC), Sep. 2022, pp. 317–320.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[3] S. Song, T. Kang, S. Lee, and M. P. Flynn, “A 150-MS/s fully dynamic SAR-assisted pipeline ADC using a floating ring amplifier and </a:t>
            </a:r>
            <a:r>
              <a:rPr lang="en-US" altLang="ko-K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gainenhancing</a:t>
            </a:r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Miller negative-C,” in Proc. IEEE Symp. VLSI Technol. Circuits, Jun. 2023, pp. 1–2.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[4] H. H. Boo, D. S. Boning and H. -S. Lee, "15.6 12b 250MS/S pipelined ADC with virtual ground reference buffers," 2015 IEEE International Solid-State Circuits Conference - (ISSCC) Digest of Technical Papers, San Francisco, CA, USA, 2015, pp. 1-3.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[5] S. -E. Hsieh, T. -C. Wu and C. -C. Hou, "A 1.8GHz 12b Pre-Sampling Pipelined ADC with Reference Buffer and OP Power Relaxations," 2023 IEEE International Solid-State Circuits Conference (ISSCC), San Francisco, CA, USA, 2023, pp. 166-168.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[6] Y. Lim et al., “9.2 A 2.08 </a:t>
            </a:r>
            <a:r>
              <a:rPr lang="en-US" altLang="ko-KR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mW</a:t>
            </a:r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64.4dB SNDR 400MS/s 12b pipelined-SAR ADC using mismatch and PVT variation tolerant dynamically biased ring amplifier in 8nm,” in Proc. IEEE Int. Solid-State Circuits Conf. (ISSCC), Feb. 2024, pp. 170–172.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[7] S. Ye et al., "9.1 A 2mW 70.7dB SNDR 200MS/s Pipelined-SAR ADC with Continuous-Time SAR-Assisted Detect-and-Skip and Open-then-Close Correlated Level Shifting," 2024 IEEE International Solid-State Circuits Conference (ISSCC), San Francisco, CA, USA, 2024, pp. 168-170.</a:t>
            </a:r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endParaRPr lang="ko-KR" altLang="ko-KR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내용 개체 틀 3">
            <a:extLst>
              <a:ext uri="{FF2B5EF4-FFF2-40B4-BE49-F238E27FC236}">
                <a16:creationId xmlns:a16="http://schemas.microsoft.com/office/drawing/2014/main" id="{1700E5C4-C13C-935B-31FD-36F9E513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14259"/>
              </p:ext>
            </p:extLst>
          </p:nvPr>
        </p:nvGraphicFramePr>
        <p:xfrm>
          <a:off x="16119644" y="26572096"/>
          <a:ext cx="10467475" cy="5370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4732">
                  <a:extLst>
                    <a:ext uri="{9D8B030D-6E8A-4147-A177-3AD203B41FA5}">
                      <a16:colId xmlns:a16="http://schemas.microsoft.com/office/drawing/2014/main" val="3334574460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1565810614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209759074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1028953838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1228717023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3264655842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1970064651"/>
                    </a:ext>
                  </a:extLst>
                </a:gridCol>
                <a:gridCol w="1253249">
                  <a:extLst>
                    <a:ext uri="{9D8B030D-6E8A-4147-A177-3AD203B41FA5}">
                      <a16:colId xmlns:a16="http://schemas.microsoft.com/office/drawing/2014/main" val="2998266340"/>
                    </a:ext>
                  </a:extLst>
                </a:gridCol>
              </a:tblGrid>
              <a:tr h="541374"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This work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VLSI’23,</a:t>
                      </a:r>
                    </a:p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Song [4]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ISSCC’23</a:t>
                      </a:r>
                    </a:p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Hsieh [5]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T-CAS1’25,</a:t>
                      </a:r>
                    </a:p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Kwon [1]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T-CAS2’25</a:t>
                      </a:r>
                    </a:p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Kwon[6]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ESSCIRC’22 Jang [3]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ISSCC’24,</a:t>
                      </a:r>
                    </a:p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Lim [7]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73325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Technology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28nm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7nm FinFET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28nm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6nm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FinFET</a:t>
                      </a:r>
                      <a:endParaRPr lang="en-US" altLang="ko-KR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28nm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8nm 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FinFET</a:t>
                      </a:r>
                      <a:endParaRPr lang="en-US" altLang="ko-KR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992992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Supply Voltage (V)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1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0.85 / 1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0.95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0.78 / 0.9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1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0.9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736239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Architecture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2-stage PSAR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2-stage PSAR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TI 2X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Pipeline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2-stage PSAR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2-stage PSAR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Pipeline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2-stage PSAR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811658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Sampling rate </a:t>
                      </a:r>
                    </a:p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(1-channel)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280MS/s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150MS/s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900MS/s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360MS/s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500MS/s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320M/s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latin typeface="Arial Narrow" panose="020B0606020202030204" pitchFamily="34" charset="0"/>
                        </a:rPr>
                        <a:t>400MS/s</a:t>
                      </a:r>
                      <a:endParaRPr lang="ko-KR" altLang="en-US" sz="15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892011"/>
                  </a:ext>
                </a:extLst>
              </a:tr>
              <a:tr h="599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Feedback factor compensation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Gain &amp; BW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Gain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Gain &amp; BW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Gain &amp; BW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Gain &amp; BW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Gain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 comp.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253996"/>
                  </a:ext>
                </a:extLst>
              </a:tr>
              <a:tr h="317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baseline="0" dirty="0" err="1">
                          <a:latin typeface="Arial Narrow" panose="020B0606020202030204" pitchFamily="34" charset="0"/>
                        </a:rPr>
                        <a:t>kT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/C</a:t>
                      </a:r>
                      <a:r>
                        <a:rPr lang="en-US" altLang="ko-KR" sz="1500" b="1" baseline="-25000" dirty="0">
                          <a:latin typeface="Arial Narrow" panose="020B0606020202030204" pitchFamily="34" charset="0"/>
                        </a:rPr>
                        <a:t>NC 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noise free</a:t>
                      </a:r>
                      <a:endParaRPr lang="ko-KR" altLang="en-US" sz="1500" b="1" baseline="-25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O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O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733153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SNDR @ </a:t>
                      </a:r>
                      <a:r>
                        <a:rPr lang="en-US" altLang="ko-KR" sz="1500" b="1" baseline="0" dirty="0" err="1">
                          <a:latin typeface="Arial Narrow" panose="020B0606020202030204" pitchFamily="34" charset="0"/>
                        </a:rPr>
                        <a:t>Nyq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 (dB)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67.9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60.2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54.5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54.7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62.8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971851"/>
                  </a:ext>
                </a:extLst>
              </a:tr>
              <a:tr h="541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SFDR @ </a:t>
                      </a:r>
                      <a:r>
                        <a:rPr lang="en-US" altLang="ko-KR" sz="1500" b="1" baseline="0" dirty="0" err="1">
                          <a:latin typeface="Arial Narrow" panose="020B0606020202030204" pitchFamily="34" charset="0"/>
                        </a:rPr>
                        <a:t>Nyq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 (dB)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84.3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69.2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77.9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68.3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71.8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68.6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926165"/>
                  </a:ext>
                </a:extLst>
              </a:tr>
              <a:tr h="309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Power (</a:t>
                      </a:r>
                      <a:r>
                        <a:rPr lang="en-US" altLang="ko-KR" sz="1500" b="1" baseline="0" dirty="0" err="1">
                          <a:latin typeface="Arial Narrow" panose="020B0606020202030204" pitchFamily="34" charset="0"/>
                        </a:rPr>
                        <a:t>mW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)</a:t>
                      </a:r>
                      <a:endParaRPr lang="ko-KR" altLang="en-US" sz="1500" b="1" baseline="-250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3.2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1.72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7.55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3.9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2.1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11.3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2.08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4576088"/>
                  </a:ext>
                </a:extLst>
              </a:tr>
              <a:tr h="309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baseline="0" dirty="0" err="1">
                          <a:latin typeface="Arial Narrow" panose="020B0606020202030204" pitchFamily="34" charset="0"/>
                        </a:rPr>
                        <a:t>FoM</a:t>
                      </a:r>
                      <a:r>
                        <a:rPr lang="en-US" altLang="ko-KR" sz="1500" b="1" baseline="-25000" dirty="0" err="1">
                          <a:latin typeface="Arial Narrow" panose="020B0606020202030204" pitchFamily="34" charset="0"/>
                        </a:rPr>
                        <a:t>SH</a:t>
                      </a:r>
                      <a:r>
                        <a:rPr lang="en-US" altLang="ko-KR" sz="1500" b="1" baseline="-250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ko-KR" sz="1500" b="1" baseline="0" dirty="0">
                          <a:latin typeface="Arial Narrow" panose="020B0606020202030204" pitchFamily="34" charset="0"/>
                        </a:rPr>
                        <a:t>(dB)</a:t>
                      </a:r>
                      <a:endParaRPr lang="ko-KR" altLang="en-US" sz="1500" b="1" baseline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170.7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173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170.9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164.6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165.3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156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172.6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47041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5192DFD-D76C-2923-7E92-B481CB5B8FE5}"/>
              </a:ext>
            </a:extLst>
          </p:cNvPr>
          <p:cNvSpPr txBox="1"/>
          <p:nvPr/>
        </p:nvSpPr>
        <p:spPr>
          <a:xfrm>
            <a:off x="22619409" y="23651485"/>
            <a:ext cx="37728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lang="en-US" altLang="ko-KR" sz="3000" b="1" dirty="0">
                <a:latin typeface="Arial Narrow" panose="020B0606020202030204" pitchFamily="34" charset="0"/>
              </a:rPr>
              <a:t>SNDR : 64dB</a:t>
            </a:r>
          </a:p>
          <a:p>
            <a:pPr algn="ctr" latinLnBrk="1"/>
            <a:r>
              <a:rPr lang="en-US" altLang="ko-KR" sz="3000" b="1" dirty="0">
                <a:latin typeface="Arial Narrow" panose="020B0606020202030204" pitchFamily="34" charset="0"/>
              </a:rPr>
              <a:t>LF input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FF7051-9F89-3BF8-3420-C6DED6459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48" y="13234800"/>
            <a:ext cx="11068666" cy="864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940EB57-2A00-21D6-2D84-F4D674249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1" y="23147381"/>
            <a:ext cx="11516734" cy="864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5782BA7-964B-B6A4-CBBD-3431E1B5D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1" y="13291205"/>
            <a:ext cx="11516734" cy="8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857</Words>
  <Application>Microsoft Office PowerPoint</Application>
  <PresentationFormat>사용자 지정</PresentationFormat>
  <Paragraphs>115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Arial Narrow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종윤 원</cp:lastModifiedBy>
  <cp:revision>64</cp:revision>
  <dcterms:created xsi:type="dcterms:W3CDTF">2018-03-08T06:02:33Z</dcterms:created>
  <dcterms:modified xsi:type="dcterms:W3CDTF">2026-04-29T08:19:23Z</dcterms:modified>
</cp:coreProperties>
</file>