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932C9-51FF-49BA-BADC-EC4121A07084}" v="4" dt="2026-06-10T04:12:40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2" autoAdjust="0"/>
    <p:restoredTop sz="94660"/>
  </p:normalViewPr>
  <p:slideViewPr>
    <p:cSldViewPr snapToGrid="0">
      <p:cViewPr varScale="1">
        <p:scale>
          <a:sx n="26" d="100"/>
          <a:sy n="26" d="100"/>
        </p:scale>
        <p:origin x="3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호 유" userId="f7497befc1dcd9cb" providerId="LiveId" clId="{92E5BFC9-1858-48F5-BC12-FEF473D8EDEE}"/>
    <pc:docChg chg="undo redo custSel modSld">
      <pc:chgData name="지호 유" userId="f7497befc1dcd9cb" providerId="LiveId" clId="{92E5BFC9-1858-48F5-BC12-FEF473D8EDEE}" dt="2026-06-10T04:12:40.658" v="1754" actId="1076"/>
      <pc:docMkLst>
        <pc:docMk/>
      </pc:docMkLst>
      <pc:sldChg chg="addSp delSp modSp mod">
        <pc:chgData name="지호 유" userId="f7497befc1dcd9cb" providerId="LiveId" clId="{92E5BFC9-1858-48F5-BC12-FEF473D8EDEE}" dt="2026-06-10T04:12:40.658" v="1754" actId="1076"/>
        <pc:sldMkLst>
          <pc:docMk/>
          <pc:sldMk cId="612776008" sldId="256"/>
        </pc:sldMkLst>
        <pc:picChg chg="add mod">
          <ac:chgData name="지호 유" userId="f7497befc1dcd9cb" providerId="LiveId" clId="{92E5BFC9-1858-48F5-BC12-FEF473D8EDEE}" dt="2026-06-10T04:12:40.658" v="1754" actId="1076"/>
          <ac:picMkLst>
            <pc:docMk/>
            <pc:sldMk cId="612776008" sldId="256"/>
            <ac:picMk id="1026" creationId="{56601777-1B6A-F97C-9C9E-D6E91C0C8F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932159" y="3252873"/>
            <a:ext cx="24841200" cy="3276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7200" b="1" dirty="0">
                <a:solidFill>
                  <a:schemeClr val="tx1"/>
                </a:solidFill>
              </a:rPr>
              <a:t>K-band CMOS Voltage-Controlled Oscillator for Millimeter-Wave Signal Generation</a:t>
            </a:r>
            <a:endParaRPr lang="en-US" altLang="ko-KR" sz="7000" b="1" kern="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24443" y="6156161"/>
            <a:ext cx="30275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Ji-Ho</a:t>
            </a:r>
            <a:r>
              <a:rPr lang="ko-KR" altLang="en-US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Yoo</a:t>
            </a:r>
            <a:r>
              <a:rPr lang="en-US" altLang="ko-KR" sz="4000" kern="0" baseline="3000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1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°,</a:t>
            </a:r>
            <a:r>
              <a:rPr lang="en-US" altLang="ko-KR" sz="4000" dirty="0"/>
              <a:t> Hyeon-Jin Son</a:t>
            </a:r>
            <a:r>
              <a:rPr lang="en-US" altLang="ko-KR" sz="4000" baseline="30000" dirty="0"/>
              <a:t>2</a:t>
            </a:r>
            <a:r>
              <a:rPr lang="en-US" altLang="ko-KR" sz="4000" dirty="0"/>
              <a:t>,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Jong-Ryul</a:t>
            </a:r>
            <a:r>
              <a:rPr lang="ko-KR" altLang="en-US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Yang</a:t>
            </a:r>
            <a:r>
              <a:rPr lang="en-US" altLang="ko-KR" sz="4000" kern="0" baseline="3000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1,2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*</a:t>
            </a:r>
          </a:p>
          <a:p>
            <a:pPr lvl="0" algn="ctr">
              <a:defRPr/>
            </a:pP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Electrical and electronics engineering, </a:t>
            </a:r>
            <a:r>
              <a:rPr lang="en-US" altLang="ko-KR" sz="4000" kern="0" dirty="0" err="1">
                <a:ln w="28575">
                  <a:noFill/>
                  <a:prstDash val="dash"/>
                </a:ln>
                <a:solidFill>
                  <a:prstClr val="black"/>
                </a:solidFill>
              </a:rPr>
              <a:t>Konkuk</a:t>
            </a:r>
            <a:r>
              <a:rPr lang="ko-KR" altLang="en-US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University</a:t>
            </a:r>
          </a:p>
          <a:p>
            <a:pPr lvl="0" algn="ctr">
              <a:defRPr/>
            </a:pP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E-mail: °jhy0502@konkuk.ac.kr , *jryang@konkuk.ac.kr </a:t>
            </a:r>
            <a:endParaRPr lang="ko-KR" altLang="en-US" sz="4000" kern="0" dirty="0">
              <a:ln w="28575">
                <a:noFill/>
                <a:prstDash val="dash"/>
              </a:ln>
              <a:solidFill>
                <a:prstClr val="black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9C41208-5158-45FF-8E39-9A737C5952EE}"/>
              </a:ext>
            </a:extLst>
          </p:cNvPr>
          <p:cNvSpPr/>
          <p:nvPr/>
        </p:nvSpPr>
        <p:spPr>
          <a:xfrm>
            <a:off x="15328505" y="39149727"/>
            <a:ext cx="14314394" cy="16269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641CB68-C13F-4B48-B6A7-6C55AE21FCCA}"/>
              </a:ext>
            </a:extLst>
          </p:cNvPr>
          <p:cNvSpPr/>
          <p:nvPr/>
        </p:nvSpPr>
        <p:spPr>
          <a:xfrm>
            <a:off x="15328504" y="38597265"/>
            <a:ext cx="14314395" cy="714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8FFE903-6721-4B2B-ADB4-236E5E239213}"/>
              </a:ext>
            </a:extLst>
          </p:cNvPr>
          <p:cNvGrpSpPr/>
          <p:nvPr/>
        </p:nvGrpSpPr>
        <p:grpSpPr>
          <a:xfrm>
            <a:off x="608056" y="8280848"/>
            <a:ext cx="29059096" cy="4545876"/>
            <a:chOff x="914398" y="6669408"/>
            <a:chExt cx="29059096" cy="4545876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DFEB94A-0E87-42C8-8B1B-8005F84DEB53}"/>
                </a:ext>
              </a:extLst>
            </p:cNvPr>
            <p:cNvSpPr/>
            <p:nvPr/>
          </p:nvSpPr>
          <p:spPr>
            <a:xfrm>
              <a:off x="963845" y="6669408"/>
              <a:ext cx="29009649" cy="454587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C8B726DD-72CD-4805-B9DD-09209A97902D}"/>
                </a:ext>
              </a:extLst>
            </p:cNvPr>
            <p:cNvGrpSpPr/>
            <p:nvPr/>
          </p:nvGrpSpPr>
          <p:grpSpPr>
            <a:xfrm>
              <a:off x="914398" y="6669410"/>
              <a:ext cx="29059096" cy="1143245"/>
              <a:chOff x="914398" y="7228210"/>
              <a:chExt cx="29059096" cy="1143245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DBEF2ADF-AA31-4B64-B20E-61A3CBB000C2}"/>
                  </a:ext>
                </a:extLst>
              </p:cNvPr>
              <p:cNvSpPr/>
              <p:nvPr/>
            </p:nvSpPr>
            <p:spPr>
              <a:xfrm>
                <a:off x="914399" y="7228210"/>
                <a:ext cx="29059095" cy="1143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AF2C301F-5C06-4DB4-A840-12DE94807BC9}"/>
                  </a:ext>
                </a:extLst>
              </p:cNvPr>
              <p:cNvSpPr/>
              <p:nvPr/>
            </p:nvSpPr>
            <p:spPr>
              <a:xfrm>
                <a:off x="914398" y="7228210"/>
                <a:ext cx="471949" cy="1143245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1E98348-C80C-43A0-B578-EA2C37726DD3}"/>
              </a:ext>
            </a:extLst>
          </p:cNvPr>
          <p:cNvSpPr txBox="1"/>
          <p:nvPr/>
        </p:nvSpPr>
        <p:spPr>
          <a:xfrm>
            <a:off x="1241077" y="8436973"/>
            <a:ext cx="1100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Background</a:t>
            </a:r>
            <a:endParaRPr lang="ko-KR" altLang="en-US" sz="4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40" name="Group 77"/>
          <p:cNvGrpSpPr/>
          <p:nvPr/>
        </p:nvGrpSpPr>
        <p:grpSpPr>
          <a:xfrm>
            <a:off x="15352762" y="27478621"/>
            <a:ext cx="14314396" cy="10968452"/>
            <a:chOff x="15352762" y="37165592"/>
            <a:chExt cx="14314396" cy="10968452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07DD9A3-1C77-4394-A088-842079DA993C}"/>
                </a:ext>
              </a:extLst>
            </p:cNvPr>
            <p:cNvSpPr/>
            <p:nvPr/>
          </p:nvSpPr>
          <p:spPr>
            <a:xfrm>
              <a:off x="15352764" y="37203289"/>
              <a:ext cx="14314394" cy="109307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15505688-0431-4A4C-8A44-5B38FBA82604}"/>
                </a:ext>
              </a:extLst>
            </p:cNvPr>
            <p:cNvGrpSpPr/>
            <p:nvPr/>
          </p:nvGrpSpPr>
          <p:grpSpPr>
            <a:xfrm>
              <a:off x="15352762" y="37165592"/>
              <a:ext cx="14314396" cy="1143245"/>
              <a:chOff x="914398" y="9406180"/>
              <a:chExt cx="14314396" cy="1143245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A05852F8-E21C-4C4B-B3BB-BB107E1ABEB3}"/>
                  </a:ext>
                </a:extLst>
              </p:cNvPr>
              <p:cNvSpPr/>
              <p:nvPr/>
            </p:nvSpPr>
            <p:spPr>
              <a:xfrm>
                <a:off x="914399" y="9406180"/>
                <a:ext cx="14314395" cy="1143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F0DD1A8-81EB-4FA8-93CD-895D73236B83}"/>
                  </a:ext>
                </a:extLst>
              </p:cNvPr>
              <p:cNvSpPr/>
              <p:nvPr/>
            </p:nvSpPr>
            <p:spPr>
              <a:xfrm>
                <a:off x="914398" y="9406180"/>
                <a:ext cx="471949" cy="1128057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3E8D27-8226-4FE9-8634-4838F476AF3D}"/>
                </a:ext>
              </a:extLst>
            </p:cNvPr>
            <p:cNvSpPr txBox="1"/>
            <p:nvPr/>
          </p:nvSpPr>
          <p:spPr>
            <a:xfrm>
              <a:off x="16125389" y="37332788"/>
              <a:ext cx="135175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Conclusion</a:t>
              </a:r>
              <a:endParaRPr lang="ko-KR" altLang="en-US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2DF2C4F-3F85-48F1-895C-187A901802BD}"/>
              </a:ext>
            </a:extLst>
          </p:cNvPr>
          <p:cNvGrpSpPr/>
          <p:nvPr/>
        </p:nvGrpSpPr>
        <p:grpSpPr>
          <a:xfrm>
            <a:off x="657503" y="12982847"/>
            <a:ext cx="14314396" cy="27749994"/>
            <a:chOff x="914398" y="6669408"/>
            <a:chExt cx="14314396" cy="28336894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AD1AE30-F93F-4EC9-B7C6-ACF038473FEA}"/>
                </a:ext>
              </a:extLst>
            </p:cNvPr>
            <p:cNvSpPr/>
            <p:nvPr/>
          </p:nvSpPr>
          <p:spPr>
            <a:xfrm>
              <a:off x="914400" y="6669408"/>
              <a:ext cx="14314394" cy="2833689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FAF9113-30B1-4996-8BD7-E8BF03DB0B03}"/>
                </a:ext>
              </a:extLst>
            </p:cNvPr>
            <p:cNvGrpSpPr/>
            <p:nvPr/>
          </p:nvGrpSpPr>
          <p:grpSpPr>
            <a:xfrm>
              <a:off x="914398" y="6669410"/>
              <a:ext cx="14314396" cy="1143245"/>
              <a:chOff x="914398" y="7228210"/>
              <a:chExt cx="14314396" cy="1143245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F522A267-CC7C-46C7-9FE7-6138A4B68239}"/>
                  </a:ext>
                </a:extLst>
              </p:cNvPr>
              <p:cNvSpPr/>
              <p:nvPr/>
            </p:nvSpPr>
            <p:spPr>
              <a:xfrm>
                <a:off x="914399" y="7228210"/>
                <a:ext cx="14314395" cy="1143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A682DA2D-E115-4DC5-8BD4-F96CB1C2DBA7}"/>
                  </a:ext>
                </a:extLst>
              </p:cNvPr>
              <p:cNvSpPr/>
              <p:nvPr/>
            </p:nvSpPr>
            <p:spPr>
              <a:xfrm>
                <a:off x="914398" y="7228210"/>
                <a:ext cx="471949" cy="1143245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4D88921-689B-4722-B702-3D50289FA376}"/>
              </a:ext>
            </a:extLst>
          </p:cNvPr>
          <p:cNvGrpSpPr/>
          <p:nvPr/>
        </p:nvGrpSpPr>
        <p:grpSpPr>
          <a:xfrm>
            <a:off x="15352759" y="13053405"/>
            <a:ext cx="14314396" cy="14162695"/>
            <a:chOff x="914398" y="6669409"/>
            <a:chExt cx="14314396" cy="17514185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566B4063-8F86-4636-AA8B-428D1BE94809}"/>
                </a:ext>
              </a:extLst>
            </p:cNvPr>
            <p:cNvSpPr/>
            <p:nvPr/>
          </p:nvSpPr>
          <p:spPr>
            <a:xfrm>
              <a:off x="914400" y="6669409"/>
              <a:ext cx="14314394" cy="1751418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65602531-2558-4DB2-B514-BF4D7CBA1162}"/>
                </a:ext>
              </a:extLst>
            </p:cNvPr>
            <p:cNvGrpSpPr/>
            <p:nvPr/>
          </p:nvGrpSpPr>
          <p:grpSpPr>
            <a:xfrm>
              <a:off x="914398" y="6669410"/>
              <a:ext cx="14314396" cy="1351436"/>
              <a:chOff x="914398" y="7228210"/>
              <a:chExt cx="14314396" cy="1351436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B6A902B5-F1F1-4E18-9FFF-64AE37240A84}"/>
                  </a:ext>
                </a:extLst>
              </p:cNvPr>
              <p:cNvSpPr/>
              <p:nvPr/>
            </p:nvSpPr>
            <p:spPr>
              <a:xfrm>
                <a:off x="914399" y="7228210"/>
                <a:ext cx="14314395" cy="13514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4D369791-6F83-4B0C-A346-A11DCD558FD9}"/>
                  </a:ext>
                </a:extLst>
              </p:cNvPr>
              <p:cNvSpPr/>
              <p:nvPr/>
            </p:nvSpPr>
            <p:spPr>
              <a:xfrm>
                <a:off x="914398" y="7228210"/>
                <a:ext cx="471949" cy="1351436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B5CBB10-FBD5-4448-AE9C-85A3A9FDE7DC}"/>
              </a:ext>
            </a:extLst>
          </p:cNvPr>
          <p:cNvSpPr txBox="1"/>
          <p:nvPr/>
        </p:nvSpPr>
        <p:spPr>
          <a:xfrm>
            <a:off x="1241077" y="13132606"/>
            <a:ext cx="1368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Methods</a:t>
            </a:r>
            <a:endParaRPr lang="ko-KR" altLang="en-US" sz="4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23AE9B-DE08-41D1-BD74-ADE0E3DE6234}"/>
              </a:ext>
            </a:extLst>
          </p:cNvPr>
          <p:cNvSpPr txBox="1"/>
          <p:nvPr/>
        </p:nvSpPr>
        <p:spPr>
          <a:xfrm>
            <a:off x="15985781" y="13188390"/>
            <a:ext cx="1368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Results</a:t>
            </a:r>
            <a:endParaRPr lang="ko-KR" altLang="en-US" sz="4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C17602-81CE-496A-9742-3349352F1096}"/>
              </a:ext>
            </a:extLst>
          </p:cNvPr>
          <p:cNvSpPr txBox="1"/>
          <p:nvPr/>
        </p:nvSpPr>
        <p:spPr>
          <a:xfrm>
            <a:off x="15588733" y="14231697"/>
            <a:ext cx="1364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/>
              <a:t>Chip micrograph &amp; Measurement setup</a:t>
            </a:r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FF382112-8FDD-43EB-87CC-773BB7D9EDC6}"/>
              </a:ext>
            </a:extLst>
          </p:cNvPr>
          <p:cNvSpPr/>
          <p:nvPr/>
        </p:nvSpPr>
        <p:spPr>
          <a:xfrm>
            <a:off x="991766" y="9437499"/>
            <a:ext cx="28426075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600" dirty="0"/>
              <a:t>Millimeter-wave signal sources typically rely on frequency multipliers, making the driving VCO's performance critical for overall system stability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600" dirty="0"/>
              <a:t>To ensure stable multiplier operation, the VCO must deliver both high output power and low phase noise.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600" dirty="0"/>
              <a:t>This work proposes a K-band CMOS VCO utilizing switched-biasing and high-Q MOM capacitors to achieve superior phase noise and a wide tuning range.</a:t>
            </a:r>
            <a:endParaRPr lang="en-US" altLang="ko-KR" sz="3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973A6E-4FD7-49F1-9E45-9F39F6EB40EF}"/>
              </a:ext>
            </a:extLst>
          </p:cNvPr>
          <p:cNvSpPr txBox="1"/>
          <p:nvPr/>
        </p:nvSpPr>
        <p:spPr>
          <a:xfrm>
            <a:off x="15472423" y="39254910"/>
            <a:ext cx="14023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/>
              <a:t>This work was supported by the National Research Foundation (NRF) grand funded by the Korea government (MSIT)(NO.RS-2023-00219725).</a:t>
            </a:r>
            <a:endParaRPr lang="en-US" altLang="ko-KR" sz="3200" dirty="0"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indent="-457200">
              <a:buFontTx/>
              <a:buChar char="-"/>
            </a:pPr>
            <a:r>
              <a:rPr lang="en-US" altLang="ko-KR" sz="3200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The chip fabrication and EDA tool were partially supported by IDEC, Korea.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520714-9C4A-4816-9DC0-68CAF51CF50F}"/>
              </a:ext>
            </a:extLst>
          </p:cNvPr>
          <p:cNvSpPr txBox="1"/>
          <p:nvPr/>
        </p:nvSpPr>
        <p:spPr>
          <a:xfrm>
            <a:off x="15466712" y="38660114"/>
            <a:ext cx="1368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 Acknowledge &gt;</a:t>
            </a:r>
            <a:endParaRPr lang="ko-KR" altLang="en-US" sz="32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63A0BEC-32DC-73A4-CB8F-EA94E4012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693" y="15413209"/>
            <a:ext cx="9571984" cy="9498212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AB9EDF-D3BA-A61B-BE69-8F49D51AFA0C}"/>
              </a:ext>
            </a:extLst>
          </p:cNvPr>
          <p:cNvGrpSpPr/>
          <p:nvPr/>
        </p:nvGrpSpPr>
        <p:grpSpPr>
          <a:xfrm>
            <a:off x="7584578" y="30449589"/>
            <a:ext cx="7402178" cy="5661149"/>
            <a:chOff x="7584578" y="34169659"/>
            <a:chExt cx="7402178" cy="5661149"/>
          </a:xfrm>
        </p:grpSpPr>
        <p:pic>
          <p:nvPicPr>
            <p:cNvPr id="19" name="그림 18" descr="텍스트, 라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61DD6B8-0119-6B01-09ED-24669123B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578" y="34169659"/>
              <a:ext cx="7402178" cy="5661149"/>
            </a:xfrm>
            <a:prstGeom prst="rect">
              <a:avLst/>
            </a:prstGeom>
          </p:spPr>
        </p:pic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65B36A63-54BD-6D06-4741-24FB2D67D5AF}"/>
                </a:ext>
              </a:extLst>
            </p:cNvPr>
            <p:cNvGrpSpPr/>
            <p:nvPr/>
          </p:nvGrpSpPr>
          <p:grpSpPr>
            <a:xfrm>
              <a:off x="9376380" y="36177753"/>
              <a:ext cx="932418" cy="905391"/>
              <a:chOff x="9048269" y="35869299"/>
              <a:chExt cx="932418" cy="90539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1F7A8FCE-B123-9809-90E8-4DD632129039}"/>
                  </a:ext>
                </a:extLst>
              </p:cNvPr>
              <p:cNvSpPr/>
              <p:nvPr/>
            </p:nvSpPr>
            <p:spPr>
              <a:xfrm>
                <a:off x="9561775" y="35869299"/>
                <a:ext cx="418912" cy="90539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4B719328-7DDB-1CA2-2D7F-A5F8CDD434FE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9048269" y="36321995"/>
                <a:ext cx="51350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4D028F1-5F78-06E5-1297-54DF21405267}"/>
                </a:ext>
              </a:extLst>
            </p:cNvPr>
            <p:cNvGrpSpPr/>
            <p:nvPr/>
          </p:nvGrpSpPr>
          <p:grpSpPr>
            <a:xfrm rot="10800000">
              <a:off x="9961292" y="37684524"/>
              <a:ext cx="873861" cy="905391"/>
              <a:chOff x="6760403" y="2579491"/>
              <a:chExt cx="873861" cy="90539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1CA66AFD-475F-3667-EDE4-4D6D0E4CA809}"/>
                  </a:ext>
                </a:extLst>
              </p:cNvPr>
              <p:cNvSpPr/>
              <p:nvPr/>
            </p:nvSpPr>
            <p:spPr>
              <a:xfrm>
                <a:off x="7215352" y="2579491"/>
                <a:ext cx="418912" cy="905391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id="{E3ADC47F-B3ED-5B7D-E0F5-920751F5E4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0403" y="2721381"/>
                <a:ext cx="513506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5A5E9C47-3EFA-1035-3AD9-391108BF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423" y="21079501"/>
            <a:ext cx="14435722" cy="594720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96CED17-345C-4DE3-835F-A69B11B8DDFA}"/>
              </a:ext>
            </a:extLst>
          </p:cNvPr>
          <p:cNvSpPr txBox="1"/>
          <p:nvPr/>
        </p:nvSpPr>
        <p:spPr>
          <a:xfrm>
            <a:off x="15697878" y="20935085"/>
            <a:ext cx="915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/>
              <a:t>Measurement Results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D5FBB8-2A09-0C16-72B8-6A24CB0C84A0}"/>
              </a:ext>
            </a:extLst>
          </p:cNvPr>
          <p:cNvSpPr txBox="1"/>
          <p:nvPr/>
        </p:nvSpPr>
        <p:spPr>
          <a:xfrm>
            <a:off x="1250567" y="36088946"/>
            <a:ext cx="605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altLang="ko-KR" sz="2800" dirty="0"/>
              <a:t>&lt;High Q MOM Customized </a:t>
            </a:r>
            <a:r>
              <a:rPr lang="en-US" altLang="ko-KR" sz="2800" dirty="0" err="1"/>
              <a:t>Capaictor</a:t>
            </a:r>
            <a:r>
              <a:rPr lang="en-US" altLang="ko-KR" sz="2800" dirty="0"/>
              <a:t> cross-section view&gt;</a:t>
            </a:r>
            <a:endParaRPr lang="ko-KR" altLang="en-US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DBD921-4E09-BF1E-677B-4C87EDE19C95}"/>
              </a:ext>
            </a:extLst>
          </p:cNvPr>
          <p:cNvSpPr txBox="1"/>
          <p:nvPr/>
        </p:nvSpPr>
        <p:spPr>
          <a:xfrm>
            <a:off x="8081764" y="36111483"/>
            <a:ext cx="6385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altLang="ko-KR" sz="2800" dirty="0"/>
              <a:t>&lt;Comparison of Quality factor &amp; Capacitance with PDK, custom capacitor &gt;</a:t>
            </a:r>
            <a:endParaRPr lang="ko-KR" alt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40CF1C-30FD-A100-1E59-48434E157298}"/>
              </a:ext>
            </a:extLst>
          </p:cNvPr>
          <p:cNvSpPr txBox="1"/>
          <p:nvPr/>
        </p:nvSpPr>
        <p:spPr>
          <a:xfrm>
            <a:off x="738667" y="29948151"/>
            <a:ext cx="1300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/>
              <a:t>A proposed High Q Metal-Oxide-Metal(MOM) capacitor</a:t>
            </a: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1FFF23FE-7046-1342-38D6-5C356BDFD336}"/>
              </a:ext>
            </a:extLst>
          </p:cNvPr>
          <p:cNvGrpSpPr/>
          <p:nvPr/>
        </p:nvGrpSpPr>
        <p:grpSpPr>
          <a:xfrm>
            <a:off x="2122159" y="30847349"/>
            <a:ext cx="5712526" cy="4677470"/>
            <a:chOff x="1401822" y="1964886"/>
            <a:chExt cx="4162546" cy="3408330"/>
          </a:xfrm>
        </p:grpSpPr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55A5DCB7-2A8E-1D60-64C4-F253E000A0FA}"/>
                </a:ext>
              </a:extLst>
            </p:cNvPr>
            <p:cNvGrpSpPr/>
            <p:nvPr/>
          </p:nvGrpSpPr>
          <p:grpSpPr>
            <a:xfrm>
              <a:off x="1401822" y="2348880"/>
              <a:ext cx="3170178" cy="3024336"/>
              <a:chOff x="2049894" y="2276872"/>
              <a:chExt cx="3170178" cy="3024336"/>
            </a:xfrm>
          </p:grpSpPr>
          <p:grpSp>
            <p:nvGrpSpPr>
              <p:cNvPr id="112" name="그룹 111">
                <a:extLst>
                  <a:ext uri="{FF2B5EF4-FFF2-40B4-BE49-F238E27FC236}">
                    <a16:creationId xmlns:a16="http://schemas.microsoft.com/office/drawing/2014/main" id="{4EAF7B32-A7B0-90F0-133D-F6C88F415FAC}"/>
                  </a:ext>
                </a:extLst>
              </p:cNvPr>
              <p:cNvGrpSpPr/>
              <p:nvPr/>
            </p:nvGrpSpPr>
            <p:grpSpPr>
              <a:xfrm>
                <a:off x="2049894" y="2276872"/>
                <a:ext cx="3170178" cy="3021597"/>
                <a:chOff x="1691680" y="2348880"/>
                <a:chExt cx="3170178" cy="3021597"/>
              </a:xfrm>
            </p:grpSpPr>
            <p:grpSp>
              <p:nvGrpSpPr>
                <p:cNvPr id="119" name="그룹 118">
                  <a:extLst>
                    <a:ext uri="{FF2B5EF4-FFF2-40B4-BE49-F238E27FC236}">
                      <a16:creationId xmlns:a16="http://schemas.microsoft.com/office/drawing/2014/main" id="{42BDD2FB-0C17-A53E-3E1B-2742DF9CED2C}"/>
                    </a:ext>
                  </a:extLst>
                </p:cNvPr>
                <p:cNvGrpSpPr/>
                <p:nvPr/>
              </p:nvGrpSpPr>
              <p:grpSpPr>
                <a:xfrm>
                  <a:off x="1693506" y="4434373"/>
                  <a:ext cx="3168352" cy="936104"/>
                  <a:chOff x="1763688" y="3570278"/>
                  <a:chExt cx="3168352" cy="936104"/>
                </a:xfrm>
              </p:grpSpPr>
              <p:grpSp>
                <p:nvGrpSpPr>
                  <p:cNvPr id="125" name="그룹 124">
                    <a:extLst>
                      <a:ext uri="{FF2B5EF4-FFF2-40B4-BE49-F238E27FC236}">
                        <a16:creationId xmlns:a16="http://schemas.microsoft.com/office/drawing/2014/main" id="{E41002E8-A74A-18FB-E5F5-646EB88B2D91}"/>
                      </a:ext>
                    </a:extLst>
                  </p:cNvPr>
                  <p:cNvGrpSpPr/>
                  <p:nvPr/>
                </p:nvGrpSpPr>
                <p:grpSpPr>
                  <a:xfrm>
                    <a:off x="1763688" y="4293096"/>
                    <a:ext cx="3168352" cy="213286"/>
                    <a:chOff x="1763688" y="4293096"/>
                    <a:chExt cx="3168352" cy="213286"/>
                  </a:xfrm>
                </p:grpSpPr>
                <p:sp>
                  <p:nvSpPr>
                    <p:cNvPr id="140" name="직사각형 139">
                      <a:extLst>
                        <a:ext uri="{FF2B5EF4-FFF2-40B4-BE49-F238E27FC236}">
                          <a16:creationId xmlns:a16="http://schemas.microsoft.com/office/drawing/2014/main" id="{1FADEC52-F849-ECA4-D760-1F48959DB7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63688" y="4437112"/>
                      <a:ext cx="432048" cy="6927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1" name="직사각형 140">
                      <a:extLst>
                        <a:ext uri="{FF2B5EF4-FFF2-40B4-BE49-F238E27FC236}">
                          <a16:creationId xmlns:a16="http://schemas.microsoft.com/office/drawing/2014/main" id="{51EC5D70-4158-A20F-A94D-C6068DFD3D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9752" y="4434374"/>
                      <a:ext cx="2592288" cy="72008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142" name="그룹 141">
                      <a:extLst>
                        <a:ext uri="{FF2B5EF4-FFF2-40B4-BE49-F238E27FC236}">
                          <a16:creationId xmlns:a16="http://schemas.microsoft.com/office/drawing/2014/main" id="{E1B286F6-A82F-A1F6-9236-E58A4CDF272F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763688" y="4293096"/>
                      <a:ext cx="3168352" cy="72008"/>
                      <a:chOff x="1916088" y="4586774"/>
                      <a:chExt cx="3168352" cy="72008"/>
                    </a:xfrm>
                    <a:solidFill>
                      <a:schemeClr val="accent4"/>
                    </a:solidFill>
                  </p:grpSpPr>
                  <p:sp>
                    <p:nvSpPr>
                      <p:cNvPr id="143" name="직사각형 142">
                        <a:extLst>
                          <a:ext uri="{FF2B5EF4-FFF2-40B4-BE49-F238E27FC236}">
                            <a16:creationId xmlns:a16="http://schemas.microsoft.com/office/drawing/2014/main" id="{70C296A3-03C5-B145-9A77-5D5AC78FBEF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flipH="1">
                        <a:off x="1916088" y="4589512"/>
                        <a:ext cx="432048" cy="69270"/>
                      </a:xfrm>
                      <a:prstGeom prst="rect">
                        <a:avLst/>
                      </a:prstGeom>
                      <a:grpFill/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44" name="직사각형 143">
                        <a:extLst>
                          <a:ext uri="{FF2B5EF4-FFF2-40B4-BE49-F238E27FC236}">
                            <a16:creationId xmlns:a16="http://schemas.microsoft.com/office/drawing/2014/main" id="{583F3E1E-3E55-A352-BDD1-3058A30777E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flipH="1">
                        <a:off x="2492152" y="4586774"/>
                        <a:ext cx="2592288" cy="72008"/>
                      </a:xfrm>
                      <a:prstGeom prst="rect">
                        <a:avLst/>
                      </a:prstGeom>
                      <a:grpFill/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26" name="그룹 125">
                    <a:extLst>
                      <a:ext uri="{FF2B5EF4-FFF2-40B4-BE49-F238E27FC236}">
                        <a16:creationId xmlns:a16="http://schemas.microsoft.com/office/drawing/2014/main" id="{912BA48B-911C-CF47-D08B-5C106DCBF22D}"/>
                      </a:ext>
                    </a:extLst>
                  </p:cNvPr>
                  <p:cNvGrpSpPr/>
                  <p:nvPr/>
                </p:nvGrpSpPr>
                <p:grpSpPr>
                  <a:xfrm>
                    <a:off x="1763688" y="3994584"/>
                    <a:ext cx="3168352" cy="213286"/>
                    <a:chOff x="1763688" y="4293096"/>
                    <a:chExt cx="3168352" cy="213286"/>
                  </a:xfrm>
                </p:grpSpPr>
                <p:sp>
                  <p:nvSpPr>
                    <p:cNvPr id="135" name="직사각형 134">
                      <a:extLst>
                        <a:ext uri="{FF2B5EF4-FFF2-40B4-BE49-F238E27FC236}">
                          <a16:creationId xmlns:a16="http://schemas.microsoft.com/office/drawing/2014/main" id="{4B474CC2-1980-FE96-5C27-D2A65446333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63688" y="4437112"/>
                      <a:ext cx="432048" cy="69270"/>
                    </a:xfrm>
                    <a:prstGeom prst="rect">
                      <a:avLst/>
                    </a:prstGeom>
                    <a:solidFill>
                      <a:srgbClr val="448C66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6" name="직사각형 135">
                      <a:extLst>
                        <a:ext uri="{FF2B5EF4-FFF2-40B4-BE49-F238E27FC236}">
                          <a16:creationId xmlns:a16="http://schemas.microsoft.com/office/drawing/2014/main" id="{AAE67B87-4AF7-310B-92E6-32E1DCD085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9752" y="4434374"/>
                      <a:ext cx="2592288" cy="72008"/>
                    </a:xfrm>
                    <a:prstGeom prst="rect">
                      <a:avLst/>
                    </a:prstGeom>
                    <a:solidFill>
                      <a:srgbClr val="448C66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137" name="그룹 136">
                      <a:extLst>
                        <a:ext uri="{FF2B5EF4-FFF2-40B4-BE49-F238E27FC236}">
                          <a16:creationId xmlns:a16="http://schemas.microsoft.com/office/drawing/2014/main" id="{DD5F3CF5-92BA-A374-0262-05E71467B357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763688" y="4293096"/>
                      <a:ext cx="3168352" cy="72008"/>
                      <a:chOff x="1916088" y="4586774"/>
                      <a:chExt cx="3168352" cy="72008"/>
                    </a:xfrm>
                    <a:solidFill>
                      <a:schemeClr val="accent4"/>
                    </a:solidFill>
                  </p:grpSpPr>
                  <p:sp>
                    <p:nvSpPr>
                      <p:cNvPr id="138" name="직사각형 137">
                        <a:extLst>
                          <a:ext uri="{FF2B5EF4-FFF2-40B4-BE49-F238E27FC236}">
                            <a16:creationId xmlns:a16="http://schemas.microsoft.com/office/drawing/2014/main" id="{114CADC9-1019-621A-6370-989FA2514D7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flipH="1">
                        <a:off x="1916088" y="4589512"/>
                        <a:ext cx="432048" cy="6927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39" name="직사각형 138">
                        <a:extLst>
                          <a:ext uri="{FF2B5EF4-FFF2-40B4-BE49-F238E27FC236}">
                            <a16:creationId xmlns:a16="http://schemas.microsoft.com/office/drawing/2014/main" id="{0758BA5E-9CB3-22E2-7514-B2C59EDEB74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flipH="1">
                        <a:off x="2492152" y="4586774"/>
                        <a:ext cx="2592288" cy="72008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27" name="그룹 126">
                    <a:extLst>
                      <a:ext uri="{FF2B5EF4-FFF2-40B4-BE49-F238E27FC236}">
                        <a16:creationId xmlns:a16="http://schemas.microsoft.com/office/drawing/2014/main" id="{949ECC73-AEAE-0BAA-E526-CD49C6AAA744}"/>
                      </a:ext>
                    </a:extLst>
                  </p:cNvPr>
                  <p:cNvGrpSpPr/>
                  <p:nvPr/>
                </p:nvGrpSpPr>
                <p:grpSpPr>
                  <a:xfrm>
                    <a:off x="1763688" y="3702681"/>
                    <a:ext cx="3168352" cy="213286"/>
                    <a:chOff x="1763688" y="4293096"/>
                    <a:chExt cx="3168352" cy="213286"/>
                  </a:xfrm>
                </p:grpSpPr>
                <p:sp>
                  <p:nvSpPr>
                    <p:cNvPr id="130" name="직사각형 129">
                      <a:extLst>
                        <a:ext uri="{FF2B5EF4-FFF2-40B4-BE49-F238E27FC236}">
                          <a16:creationId xmlns:a16="http://schemas.microsoft.com/office/drawing/2014/main" id="{037F1507-7EFB-BD01-969F-71857C4C54C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63688" y="4437112"/>
                      <a:ext cx="432048" cy="6927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1" name="직사각형 130">
                      <a:extLst>
                        <a:ext uri="{FF2B5EF4-FFF2-40B4-BE49-F238E27FC236}">
                          <a16:creationId xmlns:a16="http://schemas.microsoft.com/office/drawing/2014/main" id="{461FCFDF-4257-3E48-DA52-310FCB1FFE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9752" y="4434374"/>
                      <a:ext cx="2592288" cy="72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132" name="그룹 131">
                      <a:extLst>
                        <a:ext uri="{FF2B5EF4-FFF2-40B4-BE49-F238E27FC236}">
                          <a16:creationId xmlns:a16="http://schemas.microsoft.com/office/drawing/2014/main" id="{20E07CAD-888A-9C93-CA51-5EB34305F99D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763688" y="4293096"/>
                      <a:ext cx="3168352" cy="72008"/>
                      <a:chOff x="1916088" y="4586774"/>
                      <a:chExt cx="3168352" cy="72008"/>
                    </a:xfrm>
                    <a:solidFill>
                      <a:schemeClr val="accent4"/>
                    </a:solidFill>
                  </p:grpSpPr>
                  <p:sp>
                    <p:nvSpPr>
                      <p:cNvPr id="133" name="직사각형 132">
                        <a:extLst>
                          <a:ext uri="{FF2B5EF4-FFF2-40B4-BE49-F238E27FC236}">
                            <a16:creationId xmlns:a16="http://schemas.microsoft.com/office/drawing/2014/main" id="{45146744-90C5-4AD7-D666-F1408C954B6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flipH="1">
                        <a:off x="1916088" y="4589512"/>
                        <a:ext cx="432048" cy="6927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34" name="직사각형 133">
                        <a:extLst>
                          <a:ext uri="{FF2B5EF4-FFF2-40B4-BE49-F238E27FC236}">
                            <a16:creationId xmlns:a16="http://schemas.microsoft.com/office/drawing/2014/main" id="{0C24E023-8863-6F9A-819D-D167691FAB8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flipH="1">
                        <a:off x="2492152" y="4586774"/>
                        <a:ext cx="2592288" cy="720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28" name="직사각형 127">
                    <a:extLst>
                      <a:ext uri="{FF2B5EF4-FFF2-40B4-BE49-F238E27FC236}">
                        <a16:creationId xmlns:a16="http://schemas.microsoft.com/office/drawing/2014/main" id="{35421CAF-454A-B715-A93F-DC29840E01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63688" y="3573016"/>
                    <a:ext cx="432048" cy="6927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29" name="직사각형 128">
                    <a:extLst>
                      <a:ext uri="{FF2B5EF4-FFF2-40B4-BE49-F238E27FC236}">
                        <a16:creationId xmlns:a16="http://schemas.microsoft.com/office/drawing/2014/main" id="{8529C51F-DD9B-61B4-4071-578D4B3531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39752" y="3570278"/>
                    <a:ext cx="2592288" cy="72008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20" name="그룹 119">
                  <a:extLst>
                    <a:ext uri="{FF2B5EF4-FFF2-40B4-BE49-F238E27FC236}">
                      <a16:creationId xmlns:a16="http://schemas.microsoft.com/office/drawing/2014/main" id="{D9BFB68F-E8B1-D361-40AC-D8E573994316}"/>
                    </a:ext>
                  </a:extLst>
                </p:cNvPr>
                <p:cNvGrpSpPr/>
                <p:nvPr/>
              </p:nvGrpSpPr>
              <p:grpSpPr>
                <a:xfrm flipH="1">
                  <a:off x="1693506" y="3806951"/>
                  <a:ext cx="3168351" cy="342134"/>
                  <a:chOff x="1763689" y="3207625"/>
                  <a:chExt cx="3168351" cy="77358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123" name="직사각형 122">
                    <a:extLst>
                      <a:ext uri="{FF2B5EF4-FFF2-40B4-BE49-F238E27FC236}">
                        <a16:creationId xmlns:a16="http://schemas.microsoft.com/office/drawing/2014/main" id="{9373C2BE-B6F5-D985-9B7D-DBD5D1023B1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63689" y="3207625"/>
                    <a:ext cx="720079" cy="76741"/>
                  </a:xfrm>
                  <a:prstGeom prst="rect">
                    <a:avLst/>
                  </a:prstGeom>
                  <a:solidFill>
                    <a:srgbClr val="FAD2DA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24" name="직사각형 123">
                    <a:extLst>
                      <a:ext uri="{FF2B5EF4-FFF2-40B4-BE49-F238E27FC236}">
                        <a16:creationId xmlns:a16="http://schemas.microsoft.com/office/drawing/2014/main" id="{D00CF43C-14AE-3587-FFB3-45609335AB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99792" y="3208242"/>
                    <a:ext cx="2232248" cy="76741"/>
                  </a:xfrm>
                  <a:prstGeom prst="rect">
                    <a:avLst/>
                  </a:prstGeom>
                  <a:solidFill>
                    <a:srgbClr val="FAD2DA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21" name="직사각형 120">
                  <a:extLst>
                    <a:ext uri="{FF2B5EF4-FFF2-40B4-BE49-F238E27FC236}">
                      <a16:creationId xmlns:a16="http://schemas.microsoft.com/office/drawing/2014/main" id="{89F92FF2-1325-D030-54B8-6E13EC141A91}"/>
                    </a:ext>
                  </a:extLst>
                </p:cNvPr>
                <p:cNvSpPr/>
                <p:nvPr/>
              </p:nvSpPr>
              <p:spPr bwMode="auto">
                <a:xfrm flipH="1">
                  <a:off x="1691680" y="2348880"/>
                  <a:ext cx="793914" cy="122369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22" name="직사각형 121">
                  <a:extLst>
                    <a:ext uri="{FF2B5EF4-FFF2-40B4-BE49-F238E27FC236}">
                      <a16:creationId xmlns:a16="http://schemas.microsoft.com/office/drawing/2014/main" id="{F338AC53-5771-0E8A-FF86-C5F2F91EA0BD}"/>
                    </a:ext>
                  </a:extLst>
                </p:cNvPr>
                <p:cNvSpPr/>
                <p:nvPr/>
              </p:nvSpPr>
              <p:spPr bwMode="auto">
                <a:xfrm flipH="1">
                  <a:off x="3183360" y="2348880"/>
                  <a:ext cx="1678497" cy="122369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13" name="사각형: 둥근 모서리 112">
                <a:extLst>
                  <a:ext uri="{FF2B5EF4-FFF2-40B4-BE49-F238E27FC236}">
                    <a16:creationId xmlns:a16="http://schemas.microsoft.com/office/drawing/2014/main" id="{8561ABE2-DE91-EE84-ECA7-9DC4594551D0}"/>
                  </a:ext>
                </a:extLst>
              </p:cNvPr>
              <p:cNvSpPr/>
              <p:nvPr/>
            </p:nvSpPr>
            <p:spPr bwMode="auto">
              <a:xfrm>
                <a:off x="2145331" y="4362365"/>
                <a:ext cx="273630" cy="936104"/>
              </a:xfrm>
              <a:prstGeom prst="roundRect">
                <a:avLst/>
              </a:prstGeom>
              <a:solidFill>
                <a:srgbClr val="FFFF00">
                  <a:alpha val="4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사각형: 둥근 모서리 113">
                <a:extLst>
                  <a:ext uri="{FF2B5EF4-FFF2-40B4-BE49-F238E27FC236}">
                    <a16:creationId xmlns:a16="http://schemas.microsoft.com/office/drawing/2014/main" id="{DF777C62-7EAC-2BC3-1386-E5EF54752539}"/>
                  </a:ext>
                </a:extLst>
              </p:cNvPr>
              <p:cNvSpPr/>
              <p:nvPr/>
            </p:nvSpPr>
            <p:spPr bwMode="auto">
              <a:xfrm>
                <a:off x="4867233" y="4362279"/>
                <a:ext cx="273630" cy="938929"/>
              </a:xfrm>
              <a:prstGeom prst="roundRect">
                <a:avLst/>
              </a:prstGeom>
              <a:solidFill>
                <a:srgbClr val="FFFF00">
                  <a:alpha val="4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5" name="사각형: 둥근 모서리 114">
                <a:extLst>
                  <a:ext uri="{FF2B5EF4-FFF2-40B4-BE49-F238E27FC236}">
                    <a16:creationId xmlns:a16="http://schemas.microsoft.com/office/drawing/2014/main" id="{87514554-5C7D-00E3-75C3-181F7B1FC6F4}"/>
                  </a:ext>
                </a:extLst>
              </p:cNvPr>
              <p:cNvSpPr/>
              <p:nvPr/>
            </p:nvSpPr>
            <p:spPr bwMode="auto">
              <a:xfrm>
                <a:off x="2217900" y="3736498"/>
                <a:ext cx="157561" cy="624614"/>
              </a:xfrm>
              <a:prstGeom prst="roundRect">
                <a:avLst/>
              </a:prstGeom>
              <a:solidFill>
                <a:srgbClr val="FFFF00">
                  <a:alpha val="4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사각형: 둥근 모서리 115">
                <a:extLst>
                  <a:ext uri="{FF2B5EF4-FFF2-40B4-BE49-F238E27FC236}">
                    <a16:creationId xmlns:a16="http://schemas.microsoft.com/office/drawing/2014/main" id="{57745321-0FF7-7D07-D9B9-AD23C281F61E}"/>
                  </a:ext>
                </a:extLst>
              </p:cNvPr>
              <p:cNvSpPr/>
              <p:nvPr/>
            </p:nvSpPr>
            <p:spPr bwMode="auto">
              <a:xfrm>
                <a:off x="4925267" y="3734926"/>
                <a:ext cx="157561" cy="630178"/>
              </a:xfrm>
              <a:prstGeom prst="roundRect">
                <a:avLst/>
              </a:prstGeom>
              <a:solidFill>
                <a:srgbClr val="FFFF00">
                  <a:alpha val="4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7" name="사각형: 둥근 모서리 116">
                <a:extLst>
                  <a:ext uri="{FF2B5EF4-FFF2-40B4-BE49-F238E27FC236}">
                    <a16:creationId xmlns:a16="http://schemas.microsoft.com/office/drawing/2014/main" id="{200CB2DC-C02D-A303-4CB2-C4F09BB1A02E}"/>
                  </a:ext>
                </a:extLst>
              </p:cNvPr>
              <p:cNvSpPr/>
              <p:nvPr/>
            </p:nvSpPr>
            <p:spPr bwMode="auto">
              <a:xfrm>
                <a:off x="2370782" y="2276872"/>
                <a:ext cx="157561" cy="1800205"/>
              </a:xfrm>
              <a:prstGeom prst="roundRect">
                <a:avLst/>
              </a:prstGeom>
              <a:solidFill>
                <a:srgbClr val="FF0000">
                  <a:alpha val="4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8" name="사각형: 둥근 모서리 117">
                <a:extLst>
                  <a:ext uri="{FF2B5EF4-FFF2-40B4-BE49-F238E27FC236}">
                    <a16:creationId xmlns:a16="http://schemas.microsoft.com/office/drawing/2014/main" id="{C62D8219-E7BD-E699-D468-BDAB73864E61}"/>
                  </a:ext>
                </a:extLst>
              </p:cNvPr>
              <p:cNvSpPr/>
              <p:nvPr/>
            </p:nvSpPr>
            <p:spPr bwMode="auto">
              <a:xfrm>
                <a:off x="4767706" y="2276872"/>
                <a:ext cx="157561" cy="1800205"/>
              </a:xfrm>
              <a:prstGeom prst="roundRect">
                <a:avLst/>
              </a:prstGeom>
              <a:solidFill>
                <a:srgbClr val="FF0000">
                  <a:alpha val="4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95" name="화살표: 왼쪽/오른쪽 94">
              <a:extLst>
                <a:ext uri="{FF2B5EF4-FFF2-40B4-BE49-F238E27FC236}">
                  <a16:creationId xmlns:a16="http://schemas.microsoft.com/office/drawing/2014/main" id="{5231FB23-C137-C204-FDAC-78708F4AD6CE}"/>
                </a:ext>
              </a:extLst>
            </p:cNvPr>
            <p:cNvSpPr/>
            <p:nvPr/>
          </p:nvSpPr>
          <p:spPr bwMode="auto">
            <a:xfrm>
              <a:off x="2206892" y="2302930"/>
              <a:ext cx="675454" cy="254928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7ED87F0-2032-0F2C-9F16-3F591A16C643}"/>
                </a:ext>
              </a:extLst>
            </p:cNvPr>
            <p:cNvSpPr txBox="1"/>
            <p:nvPr/>
          </p:nvSpPr>
          <p:spPr>
            <a:xfrm>
              <a:off x="2193824" y="1964886"/>
              <a:ext cx="1008497" cy="38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rgbClr val="FF0000"/>
                  </a:solidFill>
                  <a:latin typeface="Calibri" pitchFamily="34" charset="0"/>
                </a:rPr>
                <a:t>Edge</a:t>
              </a:r>
              <a:endParaRPr lang="ko-KR" altLang="en-US" sz="28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01" name="화살표: 왼쪽/오른쪽 100">
              <a:extLst>
                <a:ext uri="{FF2B5EF4-FFF2-40B4-BE49-F238E27FC236}">
                  <a16:creationId xmlns:a16="http://schemas.microsoft.com/office/drawing/2014/main" id="{8C8614AF-FA2D-DAF7-907F-E85A53D3AF45}"/>
                </a:ext>
              </a:extLst>
            </p:cNvPr>
            <p:cNvSpPr/>
            <p:nvPr/>
          </p:nvSpPr>
          <p:spPr bwMode="auto">
            <a:xfrm rot="16200000">
              <a:off x="4516784" y="3596811"/>
              <a:ext cx="267991" cy="157563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739FA5D-3049-3352-4647-B426EB2374E4}"/>
                </a:ext>
              </a:extLst>
            </p:cNvPr>
            <p:cNvSpPr txBox="1"/>
            <p:nvPr/>
          </p:nvSpPr>
          <p:spPr>
            <a:xfrm>
              <a:off x="4301519" y="3153699"/>
              <a:ext cx="1262849" cy="38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rgbClr val="FF0000"/>
                  </a:solidFill>
                  <a:latin typeface="Calibri" pitchFamily="34" charset="0"/>
                </a:rPr>
                <a:t>Broadside</a:t>
              </a:r>
              <a:endParaRPr lang="ko-KR" altLang="en-US" sz="28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E619F9CD-74CA-B171-3E4B-7925865A18A5}"/>
              </a:ext>
            </a:extLst>
          </p:cNvPr>
          <p:cNvSpPr txBox="1"/>
          <p:nvPr/>
        </p:nvSpPr>
        <p:spPr>
          <a:xfrm>
            <a:off x="738667" y="14438419"/>
            <a:ext cx="1300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/>
              <a:t>A proposed VCO Structure</a:t>
            </a:r>
          </a:p>
        </p:txBody>
      </p:sp>
      <p:pic>
        <p:nvPicPr>
          <p:cNvPr id="196" name="그림 195">
            <a:extLst>
              <a:ext uri="{FF2B5EF4-FFF2-40B4-BE49-F238E27FC236}">
                <a16:creationId xmlns:a16="http://schemas.microsoft.com/office/drawing/2014/main" id="{4F12D95C-76AD-4A50-2DCF-7691BB5AA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0967" y="14888584"/>
            <a:ext cx="13641460" cy="6004995"/>
          </a:xfrm>
          <a:prstGeom prst="rect">
            <a:avLst/>
          </a:prstGeom>
        </p:spPr>
      </p:pic>
      <p:graphicFrame>
        <p:nvGraphicFramePr>
          <p:cNvPr id="198" name="표 14">
            <a:extLst>
              <a:ext uri="{FF2B5EF4-FFF2-40B4-BE49-F238E27FC236}">
                <a16:creationId xmlns:a16="http://schemas.microsoft.com/office/drawing/2014/main" id="{831C036E-B657-E682-39D9-1F9AD6EBC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35876"/>
              </p:ext>
            </p:extLst>
          </p:nvPr>
        </p:nvGraphicFramePr>
        <p:xfrm>
          <a:off x="15915796" y="33294525"/>
          <a:ext cx="13136303" cy="499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73566">
                  <a:extLst>
                    <a:ext uri="{9D8B030D-6E8A-4147-A177-3AD203B41FA5}">
                      <a16:colId xmlns:a16="http://schemas.microsoft.com/office/drawing/2014/main" val="4233196535"/>
                    </a:ext>
                  </a:extLst>
                </a:gridCol>
                <a:gridCol w="2420362">
                  <a:extLst>
                    <a:ext uri="{9D8B030D-6E8A-4147-A177-3AD203B41FA5}">
                      <a16:colId xmlns:a16="http://schemas.microsoft.com/office/drawing/2014/main" val="3330895843"/>
                    </a:ext>
                  </a:extLst>
                </a:gridCol>
                <a:gridCol w="2514125">
                  <a:extLst>
                    <a:ext uri="{9D8B030D-6E8A-4147-A177-3AD203B41FA5}">
                      <a16:colId xmlns:a16="http://schemas.microsoft.com/office/drawing/2014/main" val="614945017"/>
                    </a:ext>
                  </a:extLst>
                </a:gridCol>
                <a:gridCol w="2514125">
                  <a:extLst>
                    <a:ext uri="{9D8B030D-6E8A-4147-A177-3AD203B41FA5}">
                      <a16:colId xmlns:a16="http://schemas.microsoft.com/office/drawing/2014/main" val="2271260738"/>
                    </a:ext>
                  </a:extLst>
                </a:gridCol>
                <a:gridCol w="2514125">
                  <a:extLst>
                    <a:ext uri="{9D8B030D-6E8A-4147-A177-3AD203B41FA5}">
                      <a16:colId xmlns:a16="http://schemas.microsoft.com/office/drawing/2014/main" val="196265022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Reference</a:t>
                      </a:r>
                      <a:endParaRPr lang="ko-Kore-KR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AEUE ‘24</a:t>
                      </a:r>
                      <a:endParaRPr lang="ko-Kore-KR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VLSI ’19</a:t>
                      </a:r>
                      <a:endParaRPr lang="ko-Kore-KR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SSC-L’22</a:t>
                      </a:r>
                      <a:endParaRPr lang="ko-Kore-KR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2800" dirty="0">
                          <a:solidFill>
                            <a:srgbClr val="0432FF"/>
                          </a:solidFill>
                        </a:rPr>
                        <a:t>This work</a:t>
                      </a:r>
                      <a:endParaRPr lang="ko-Kore-KR" altLang="en-US" sz="2800" dirty="0">
                        <a:solidFill>
                          <a:srgbClr val="0432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7053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2000" dirty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65-nm CMOS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65-nm CMOS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65-nm CMOS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rgbClr val="0432FF"/>
                          </a:solidFill>
                        </a:rPr>
                        <a:t>65-nm CMOS</a:t>
                      </a:r>
                      <a:endParaRPr lang="ko-Kore-KR" altLang="en-US" sz="2400" b="0">
                        <a:solidFill>
                          <a:srgbClr val="0432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4196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2000" dirty="0">
                          <a:solidFill>
                            <a:schemeClr val="tx1"/>
                          </a:solidFill>
                        </a:rPr>
                        <a:t>Tuning range [GHz]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22 ⎯ 24.61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(11.2%)</a:t>
                      </a:r>
                      <a:endParaRPr kumimoji="0" lang="ko-Kore-KR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25.7 ⎯ 29.7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(14.44%)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/>
                        <a:t>16.8 to 21.6</a:t>
                      </a:r>
                    </a:p>
                    <a:p>
                      <a:pPr algn="ctr" latinLnBrk="1"/>
                      <a:r>
                        <a:rPr lang="en-US" altLang="ko-KR" sz="2400" b="0" dirty="0"/>
                        <a:t>(25%)</a:t>
                      </a:r>
                      <a:endParaRPr lang="ko-KR" alt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</a:rPr>
                        <a:t>20.97 ⎯ 24.93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</a:rPr>
                        <a:t>(17.25%)</a:t>
                      </a:r>
                      <a:endParaRPr kumimoji="0" lang="ko-Kore-KR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025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en-US" sz="2000" baseline="-25000" dirty="0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</a:rPr>
                        <a:t> [V]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rgbClr val="0432FF"/>
                          </a:solidFill>
                        </a:rPr>
                        <a:t>1.2</a:t>
                      </a:r>
                      <a:endParaRPr lang="ko-Kore-KR" altLang="en-US" sz="2400" b="0">
                        <a:solidFill>
                          <a:srgbClr val="0432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3086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en-US" sz="2000" baseline="-25000" dirty="0">
                          <a:solidFill>
                            <a:schemeClr val="tx1"/>
                          </a:solidFill>
                        </a:rPr>
                        <a:t>DC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7.48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10.8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10.6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5480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Peak P</a:t>
                      </a:r>
                      <a:r>
                        <a:rPr lang="en-US" altLang="en-US" sz="2000" baseline="-25000" dirty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[dBm]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0.95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-1</a:t>
                      </a:r>
                      <a:endParaRPr kumimoji="0" lang="ko-Kore-KR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1" dirty="0">
                          <a:solidFill>
                            <a:srgbClr val="FF0000"/>
                          </a:solidFill>
                        </a:rPr>
                        <a:t>4.48</a:t>
                      </a:r>
                      <a:endParaRPr lang="ko-Kore-KR" altLang="en-US" sz="2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4988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Conversion efficiency [%]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16.65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12.95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11.35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11.1</a:t>
                      </a:r>
                      <a:endParaRPr lang="ko-Kore-KR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929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PN @ 1 MHz (</a:t>
                      </a:r>
                      <a:r>
                        <a:rPr lang="en-US" altLang="en-US" sz="2000" dirty="0" err="1">
                          <a:solidFill>
                            <a:schemeClr val="tx1"/>
                          </a:solidFill>
                        </a:rPr>
                        <a:t>dBc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/Hz)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⎯109.1</a:t>
                      </a:r>
                      <a:endParaRPr kumimoji="0" lang="ko-Kore-KR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>
                          <a:solidFill>
                            <a:schemeClr val="tx1"/>
                          </a:solidFill>
                        </a:rPr>
                        <a:t>⎯105.8</a:t>
                      </a:r>
                      <a:endParaRPr lang="ko-Kore-KR" altLang="en-US" sz="2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-105.8</a:t>
                      </a:r>
                      <a:endParaRPr kumimoji="0" lang="ko-Kore-KR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⎯107.72</a:t>
                      </a:r>
                      <a:endParaRPr kumimoji="0" lang="ko-Kore-KR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968346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dirty="0" err="1">
                          <a:solidFill>
                            <a:schemeClr val="tx1"/>
                          </a:solidFill>
                        </a:rPr>
                        <a:t>FoM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@ 1 MHz (</a:t>
                      </a:r>
                      <a:r>
                        <a:rPr lang="en-US" altLang="en-US" sz="2000" dirty="0" err="1">
                          <a:solidFill>
                            <a:schemeClr val="tx1"/>
                          </a:solidFill>
                        </a:rPr>
                        <a:t>dBc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/Hz)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⎯187.4</a:t>
                      </a:r>
                      <a:endParaRPr kumimoji="0" lang="ko-Kore-KR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-184.12</a:t>
                      </a:r>
                      <a:endParaRPr kumimoji="0" lang="ko-Kore-KR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-181.86</a:t>
                      </a:r>
                      <a:endParaRPr kumimoji="0" lang="ko-Kore-KR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</a:rPr>
                        <a:t>⎯183.11</a:t>
                      </a:r>
                      <a:endParaRPr kumimoji="0" lang="ko-Kore-KR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6809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>
                          <a:solidFill>
                            <a:schemeClr val="tx1"/>
                          </a:solidFill>
                        </a:rPr>
                        <a:t>FoM</a:t>
                      </a:r>
                      <a:r>
                        <a:rPr lang="en-US" altLang="en-US" sz="2000" baseline="-25000" dirty="0" err="1">
                          <a:solidFill>
                            <a:schemeClr val="tx1"/>
                          </a:solidFill>
                        </a:rPr>
                        <a:t>TP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@ 1 MHz (</a:t>
                      </a:r>
                      <a:r>
                        <a:rPr lang="en-US" altLang="en-US" sz="2000" dirty="0" err="1">
                          <a:solidFill>
                            <a:schemeClr val="tx1"/>
                          </a:solidFill>
                        </a:rPr>
                        <a:t>dBc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/Hz)</a:t>
                      </a:r>
                      <a:endParaRPr lang="ko-Kore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⎯188.4</a:t>
                      </a:r>
                      <a:endParaRPr kumimoji="0" lang="ko-Kore-KR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</a:rPr>
                        <a:t>-188.31</a:t>
                      </a:r>
                      <a:endParaRPr kumimoji="0" lang="ko-Kore-KR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-188.81</a:t>
                      </a: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-192.33</a:t>
                      </a:r>
                      <a:endParaRPr kumimoji="0" lang="ko-Kore-KR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576139"/>
                  </a:ext>
                </a:extLst>
              </a:tr>
            </a:tbl>
          </a:graphicData>
        </a:graphic>
      </p:graphicFrame>
      <p:sp>
        <p:nvSpPr>
          <p:cNvPr id="205" name="Rectangle 342">
            <a:extLst>
              <a:ext uri="{FF2B5EF4-FFF2-40B4-BE49-F238E27FC236}">
                <a16:creationId xmlns:a16="http://schemas.microsoft.com/office/drawing/2014/main" id="{FF5C085A-8991-0F3B-C29C-C8AAA7BC4C5D}"/>
              </a:ext>
            </a:extLst>
          </p:cNvPr>
          <p:cNvSpPr/>
          <p:nvPr/>
        </p:nvSpPr>
        <p:spPr>
          <a:xfrm>
            <a:off x="15593508" y="28659563"/>
            <a:ext cx="13824333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dirty="0">
                <a:cs typeface="Calibri" panose="020F0502020204030204" pitchFamily="34" charset="0"/>
              </a:rPr>
              <a:t>The</a:t>
            </a:r>
            <a:r>
              <a:rPr lang="ko-KR" altLang="en-US" sz="3200" dirty="0">
                <a:cs typeface="Calibri" panose="020F0502020204030204" pitchFamily="34" charset="0"/>
              </a:rPr>
              <a:t> </a:t>
            </a:r>
            <a:r>
              <a:rPr lang="en-US" altLang="ko-KR" sz="3200" dirty="0">
                <a:cs typeface="Calibri" panose="020F0502020204030204" pitchFamily="34" charset="0"/>
              </a:rPr>
              <a:t>proposed CMOS K-band VCO </a:t>
            </a:r>
            <a:r>
              <a:rPr lang="en-US" altLang="ko-KR" sz="3200" b="1" dirty="0">
                <a:solidFill>
                  <a:srgbClr val="FF0000"/>
                </a:solidFill>
                <a:cs typeface="Calibri" panose="020F0502020204030204" pitchFamily="34" charset="0"/>
              </a:rPr>
              <a:t>modulates the current source</a:t>
            </a:r>
            <a:r>
              <a:rPr lang="en-US" altLang="ko-KR" sz="3200" dirty="0">
                <a:cs typeface="Calibri" panose="020F0502020204030204" pitchFamily="34" charset="0"/>
              </a:rPr>
              <a:t> to reduce </a:t>
            </a:r>
            <a:r>
              <a:rPr lang="en-US" altLang="ko-KR" sz="3200" dirty="0" err="1">
                <a:cs typeface="Calibri" panose="020F0502020204030204" pitchFamily="34" charset="0"/>
              </a:rPr>
              <a:t>fliker</a:t>
            </a:r>
            <a:r>
              <a:rPr lang="en-US" altLang="ko-KR" sz="3200" dirty="0">
                <a:cs typeface="Calibri" panose="020F0502020204030204" pitchFamily="34" charset="0"/>
              </a:rPr>
              <a:t> noise in the phase noise.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b="1" dirty="0">
                <a:solidFill>
                  <a:srgbClr val="0000FF"/>
                </a:solidFill>
              </a:rPr>
              <a:t>A high-Q LC resonator</a:t>
            </a:r>
            <a:r>
              <a:rPr lang="en-US" altLang="ko-KR" sz="3200" dirty="0"/>
              <a:t> incorporating a MOM capacitor array provides a wide and linear tuning range while maintaining efficiency across the band.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dirty="0">
                <a:cs typeface="Calibri" panose="020F0502020204030204" pitchFamily="34" charset="0"/>
              </a:rPr>
              <a:t>A VCO with high output power and low phase noise is advantageous for </a:t>
            </a:r>
            <a:r>
              <a:rPr lang="en-US" altLang="ko-KR" sz="3200" b="1" dirty="0">
                <a:solidFill>
                  <a:srgbClr val="FF0000"/>
                </a:solidFill>
                <a:cs typeface="Calibri" panose="020F0502020204030204" pitchFamily="34" charset="0"/>
              </a:rPr>
              <a:t>configuring transmitter chain above 100 GHz.</a:t>
            </a:r>
          </a:p>
        </p:txBody>
      </p:sp>
      <p:sp>
        <p:nvSpPr>
          <p:cNvPr id="211" name="Rectangle 342">
            <a:extLst>
              <a:ext uri="{FF2B5EF4-FFF2-40B4-BE49-F238E27FC236}">
                <a16:creationId xmlns:a16="http://schemas.microsoft.com/office/drawing/2014/main" id="{C8C8E254-F762-F113-5085-8C789365FC9D}"/>
              </a:ext>
            </a:extLst>
          </p:cNvPr>
          <p:cNvSpPr/>
          <p:nvPr/>
        </p:nvSpPr>
        <p:spPr>
          <a:xfrm>
            <a:off x="857372" y="24961788"/>
            <a:ext cx="13824333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dirty="0">
                <a:cs typeface="Calibri" panose="020F0502020204030204" pitchFamily="34" charset="0"/>
              </a:rPr>
              <a:t>The switched biasing technique is a method that </a:t>
            </a:r>
            <a:r>
              <a:rPr lang="en-US" altLang="ko-KR" sz="3200" b="1" dirty="0">
                <a:solidFill>
                  <a:srgbClr val="FF0000"/>
                </a:solidFill>
                <a:cs typeface="Calibri" panose="020F0502020204030204" pitchFamily="34" charset="0"/>
              </a:rPr>
              <a:t>reduces flicker noise </a:t>
            </a:r>
            <a:r>
              <a:rPr lang="en-US" altLang="ko-KR" sz="3200" dirty="0">
                <a:cs typeface="Calibri" panose="020F0502020204030204" pitchFamily="34" charset="0"/>
              </a:rPr>
              <a:t>by modulating the current source.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dirty="0">
                <a:cs typeface="Calibri" panose="020F0502020204030204" pitchFamily="34" charset="0"/>
              </a:rPr>
              <a:t>Coarse tuning was implemented using a </a:t>
            </a:r>
            <a:r>
              <a:rPr lang="en-US" altLang="ko-KR" sz="3200" b="1" dirty="0">
                <a:solidFill>
                  <a:srgbClr val="0000FF"/>
                </a:solidFill>
                <a:cs typeface="Calibri" panose="020F0502020204030204" pitchFamily="34" charset="0"/>
              </a:rPr>
              <a:t>3-bit capacitor bank</a:t>
            </a:r>
            <a:r>
              <a:rPr lang="en-US" altLang="ko-KR" sz="3200" dirty="0">
                <a:cs typeface="Calibri" panose="020F0502020204030204" pitchFamily="34" charset="0"/>
              </a:rPr>
              <a:t>, while fine tuning was achieved using a differential varactor pair.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dirty="0"/>
              <a:t>Integrates an output buffer and on-chip balun for single-ended measurement and impedance matching.</a:t>
            </a:r>
            <a:endParaRPr lang="en-US" altLang="ko-KR" sz="3200" dirty="0">
              <a:cs typeface="Calibri" panose="020F0502020204030204" pitchFamily="34" charset="0"/>
            </a:endParaRPr>
          </a:p>
        </p:txBody>
      </p:sp>
      <p:sp>
        <p:nvSpPr>
          <p:cNvPr id="212" name="Rectangle 342">
            <a:extLst>
              <a:ext uri="{FF2B5EF4-FFF2-40B4-BE49-F238E27FC236}">
                <a16:creationId xmlns:a16="http://schemas.microsoft.com/office/drawing/2014/main" id="{D3F8C478-96EA-746B-4FC5-0B148BE2EE57}"/>
              </a:ext>
            </a:extLst>
          </p:cNvPr>
          <p:cNvSpPr/>
          <p:nvPr/>
        </p:nvSpPr>
        <p:spPr>
          <a:xfrm>
            <a:off x="857372" y="37329241"/>
            <a:ext cx="13824333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dirty="0"/>
              <a:t>The proposed customized MOM capacitor achieves a </a:t>
            </a:r>
            <a:r>
              <a:rPr lang="en-US" altLang="ko-KR" sz="3200" b="1" dirty="0">
                <a:solidFill>
                  <a:srgbClr val="0000FF"/>
                </a:solidFill>
              </a:rPr>
              <a:t>higher Q-factor than standard PDKs</a:t>
            </a:r>
            <a:r>
              <a:rPr lang="en-US" altLang="ko-KR" sz="3200" dirty="0"/>
              <a:t>, ensuring stable and robust oscillation.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3200" dirty="0"/>
              <a:t>Consequently, this high-Q design enables a wide and linear frequency tuning range while </a:t>
            </a:r>
            <a:r>
              <a:rPr lang="en-US" altLang="ko-KR" sz="3200" b="1" dirty="0">
                <a:solidFill>
                  <a:srgbClr val="FF0000"/>
                </a:solidFill>
              </a:rPr>
              <a:t>maintaining high efficiency</a:t>
            </a:r>
            <a:r>
              <a:rPr lang="en-US" altLang="ko-KR" sz="3200" dirty="0"/>
              <a:t>.</a:t>
            </a:r>
            <a:endParaRPr lang="en-US" altLang="ko-KR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601777-1B6A-F97C-9C9E-D6E91C0C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876" y="140660"/>
            <a:ext cx="1886445" cy="18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2161</TotalTime>
  <Words>477</Words>
  <Application>Microsoft Office PowerPoint</Application>
  <PresentationFormat>사용자 지정</PresentationFormat>
  <Paragraphs>84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함초롬돋움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지호 유</cp:lastModifiedBy>
  <cp:revision>45</cp:revision>
  <dcterms:created xsi:type="dcterms:W3CDTF">2018-03-08T06:02:33Z</dcterms:created>
  <dcterms:modified xsi:type="dcterms:W3CDTF">2026-06-10T04:12:41Z</dcterms:modified>
</cp:coreProperties>
</file>