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7" autoAdjust="0"/>
    <p:restoredTop sz="94660"/>
  </p:normalViewPr>
  <p:slideViewPr>
    <p:cSldViewPr snapToGrid="0">
      <p:cViewPr>
        <p:scale>
          <a:sx n="33" d="100"/>
          <a:sy n="33" d="100"/>
        </p:scale>
        <p:origin x="2034" y="-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" y="0"/>
            <a:ext cx="30275211" cy="4279861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2998747" y="3392136"/>
            <a:ext cx="24841200" cy="3276600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905" i="0" u="none" strike="noStrike" kern="0" cap="none" spc="0" normalizeH="0" baseline="0" noProof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Arial" panose="020B0604020202020204" pitchFamily="34" charset="0"/>
              </a:rPr>
              <a:t>A 10Gbps High-Speed Data-Buffer Interface Using a low-power Equalization for Future LR-DIMM DDR5 Applications </a:t>
            </a:r>
            <a:endParaRPr kumimoji="0" lang="ko-KR" altLang="en-US" sz="6905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946400" y="6637590"/>
            <a:ext cx="24841200" cy="204147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 defTabSz="3507730" latinLnBrk="1">
              <a:defRPr/>
            </a:pPr>
            <a:r>
              <a:rPr lang="en-US" altLang="ko-KR" sz="6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Young</a:t>
            </a:r>
            <a:r>
              <a:rPr lang="ko-KR" altLang="en-US" sz="6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6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 Byun, Saransh Rajjarwal, and Gyungsu Byun</a:t>
            </a:r>
          </a:p>
          <a:p>
            <a:pPr lvl="0" algn="ctr" defTabSz="3507730" latinLnBrk="1">
              <a:defRPr/>
            </a:pPr>
            <a:r>
              <a:rPr kumimoji="0" lang="en-US" altLang="ko-KR" sz="6000" b="0" i="1" u="none" strike="noStrike" kern="0" cap="none" spc="0" normalizeH="0" baseline="0" noProof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Department of Electrical and computer Engineering, Inha University</a:t>
            </a:r>
            <a:endParaRPr kumimoji="0" lang="ko-KR" altLang="en-US" sz="6000" b="0" i="1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946400" y="9064649"/>
            <a:ext cx="24841200" cy="4800887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905" b="0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946400" y="14251121"/>
            <a:ext cx="24841200" cy="21915052"/>
          </a:xfrm>
          <a:prstGeom prst="roundRect">
            <a:avLst>
              <a:gd name="adj" fmla="val 6284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905" b="0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946400" y="36465963"/>
            <a:ext cx="24841200" cy="41783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r>
              <a:rPr lang="en-US" sz="6910" b="1"/>
              <a:t>Conclusion</a:t>
            </a:r>
          </a:p>
          <a:p>
            <a:r>
              <a:rPr lang="en-US" sz="3600"/>
              <a:t>This paper presented a 10 Gbps DDR5 LR-DIMM data buffer interface chip featuring a PI-based retiming clock path and low-power equalization. Silicon measurement results at 1.3 V supply confirm a supply current of 177 mA, an eye height of approximately 100 mV at 10 Gbps, and error-free operation under a 2</a:t>
            </a:r>
            <a:r>
              <a:rPr lang="en-US" sz="3600" baseline="30000"/>
              <a:t>7</a:t>
            </a:r>
            <a:r>
              <a:rPr lang="en-US" sz="3600"/>
              <a:t>−1 PRBS BERT test. These results demonstrate that the proposed architecture meets the signal integrity requirements of DDR5 LR-DIMM applications, establishing it as a viable solution for next-generation high-capacity memory systems.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3AB44A-AF1C-64B4-AD4F-531AB8711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7296" y="15837784"/>
            <a:ext cx="6513714" cy="48852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8A8B461-B556-65BD-9EDA-A7343D074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2011" y="15837785"/>
            <a:ext cx="6513713" cy="488528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AD58675-A571-D301-9EDA-9F5AB0B668AE}"/>
              </a:ext>
            </a:extLst>
          </p:cNvPr>
          <p:cNvGrpSpPr/>
          <p:nvPr/>
        </p:nvGrpSpPr>
        <p:grpSpPr>
          <a:xfrm>
            <a:off x="15217242" y="23139218"/>
            <a:ext cx="12191208" cy="4587930"/>
            <a:chOff x="15161397" y="25932020"/>
            <a:chExt cx="12191208" cy="458793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4F3A4AB-0EF1-8F83-7023-B1E8DBA1F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5365" y="25932020"/>
              <a:ext cx="6117240" cy="458793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3F801FC5-C4CC-4F0F-A625-710F2467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1397" y="25932021"/>
              <a:ext cx="6104235" cy="4578176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1B1296FF-2320-C7A0-C929-A7E35669AC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74" y="14640316"/>
            <a:ext cx="9211058" cy="67157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A48F133-57C2-B149-2313-CDED8D8EF7E3}"/>
              </a:ext>
            </a:extLst>
          </p:cNvPr>
          <p:cNvSpPr txBox="1"/>
          <p:nvPr/>
        </p:nvSpPr>
        <p:spPr>
          <a:xfrm>
            <a:off x="3259210" y="9296528"/>
            <a:ext cx="24320274" cy="447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10" b="1"/>
              <a:t>Abstract</a:t>
            </a:r>
          </a:p>
          <a:p>
            <a:r>
              <a:rPr lang="en-US" sz="3600">
                <a:ea typeface="Calibri" panose="020F0502020204030204" pitchFamily="34" charset="0"/>
                <a:cs typeface="Calibri" panose="020F0502020204030204" pitchFamily="34" charset="0"/>
              </a:rPr>
              <a:t>This paper presents a 10 Gbps data buffer (DB) interface chip for DDR5 Load-Reduced DIMM (LR-DIMM) applications. The proposed chip integrates an 8-bit bidirectional data path with a PI-based retiming clock distribution network and low-power equalization to mitigate ISI at the receiver. Key parameters including receiver Vref, input termination, ODT, and PI control are digitally programmable via a control word interface. Fabricated and measured at 1.3 V, the chip achieves a supply current of 177 mA, an eye height of approximately 100 mV at 10 Gbps, and error-free operation verified by a 2</a:t>
            </a:r>
            <a:r>
              <a:rPr lang="en-US" sz="3600" baseline="30000"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>
                <a:ea typeface="Calibri" panose="020F0502020204030204" pitchFamily="34" charset="0"/>
                <a:cs typeface="Calibri" panose="020F0502020204030204" pitchFamily="34" charset="0"/>
              </a:rPr>
              <a:t>−1 PRBS BERT test, confirming its suitability for next-generation DDR5 LR-DIMM applications</a:t>
            </a:r>
            <a:r>
              <a:rPr lang="en-US" sz="36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FAFCA-87F5-E526-AB42-D2A268F5FAF6}"/>
              </a:ext>
            </a:extLst>
          </p:cNvPr>
          <p:cNvSpPr txBox="1"/>
          <p:nvPr/>
        </p:nvSpPr>
        <p:spPr>
          <a:xfrm>
            <a:off x="3810366" y="21521514"/>
            <a:ext cx="10301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/>
              <a:t>Fig 1. Block Diagram of the proposed DDRX LR-DIMM DB chip, illustrating the host-side and DRAM side data/clock interfaces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0AAE9-B4AC-448E-9B7F-C5BFAB685291}"/>
              </a:ext>
            </a:extLst>
          </p:cNvPr>
          <p:cNvSpPr txBox="1"/>
          <p:nvPr/>
        </p:nvSpPr>
        <p:spPr>
          <a:xfrm>
            <a:off x="15497929" y="21634847"/>
            <a:ext cx="11407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/>
              <a:t>Fig 3. Photograph of the fabricated chip mounted on the test board and the measurement setup, including high-speed signal probing equipment used for 10 Gbps characterization.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7A2B3A-051C-9E1B-BE9E-52C057BA03C9}"/>
              </a:ext>
            </a:extLst>
          </p:cNvPr>
          <p:cNvSpPr txBox="1"/>
          <p:nvPr/>
        </p:nvSpPr>
        <p:spPr>
          <a:xfrm>
            <a:off x="15497929" y="28026938"/>
            <a:ext cx="11337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/>
              <a:t>Fig 4. Data measurement results. Eye Diagram at 10 Gbps, showing an eye height of approximately 100mV(left), BERT measurement result using a 2</a:t>
            </a:r>
            <a:r>
              <a:rPr lang="en-US" sz="2400" b="1" baseline="30000"/>
              <a:t>7</a:t>
            </a:r>
            <a:r>
              <a:rPr lang="en-US" sz="2400" b="1"/>
              <a:t>-1 PRBS pattern, demonstrating zero bit errors(right).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6C53D0-42B0-A9F1-3880-86279E32C473}"/>
              </a:ext>
            </a:extLst>
          </p:cNvPr>
          <p:cNvSpPr txBox="1"/>
          <p:nvPr/>
        </p:nvSpPr>
        <p:spPr>
          <a:xfrm>
            <a:off x="3720215" y="29082542"/>
            <a:ext cx="11449735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	</a:t>
            </a:r>
            <a:r>
              <a:rPr lang="en-US" sz="2800" b="1"/>
              <a:t>Fig 1. </a:t>
            </a:r>
            <a:r>
              <a:rPr lang="en-US" sz="2800"/>
              <a:t>shows the overall architecture of the proposed DDR5 LR-DIMM DB chip. The chip receives 8-bit data from the host-side (DQ[7:0]/DQS) through the DATA RX block and retransmits it to the DRAM side (MDQ[7:0]/MDQS) via the DATA TX block. Read and Write FIFOs manage bidirectional data flow, and a CLK RX followed by a PI drives the D-FFs for precise data retiming.</a:t>
            </a:r>
          </a:p>
          <a:p>
            <a:endParaRPr lang="en-US" sz="1200"/>
          </a:p>
          <a:p>
            <a:r>
              <a:rPr lang="en-US" sz="2800" b="1"/>
              <a:t>	Fig 2. </a:t>
            </a:r>
            <a:r>
              <a:rPr lang="en-US" sz="2800"/>
              <a:t>shows the CTLE schematic, employing a source-degenerated differential pair with a bias circuit to compensate for high-frequency channel loss.</a:t>
            </a:r>
          </a:p>
          <a:p>
            <a:r>
              <a:rPr lang="en-US" sz="1200" b="1"/>
              <a:t>	</a:t>
            </a:r>
          </a:p>
          <a:p>
            <a:r>
              <a:rPr lang="en-US" sz="2800" b="1"/>
              <a:t>	Fig 3.</a:t>
            </a:r>
            <a:r>
              <a:rPr lang="en-US" sz="2800"/>
              <a:t> shows the fabricated chip wire-bonded onto an FR4 PCB, with SMA connectors enabling characterization at 10 Gbps under a 1.3 V supply.</a:t>
            </a:r>
            <a:endParaRPr lang="en-US" sz="2800" b="1"/>
          </a:p>
          <a:p>
            <a:r>
              <a:rPr lang="en-US" sz="1200" b="1"/>
              <a:t>	</a:t>
            </a:r>
          </a:p>
          <a:p>
            <a:r>
              <a:rPr lang="en-US" sz="2800" b="1"/>
              <a:t>	Fig 4.</a:t>
            </a:r>
            <a:r>
              <a:rPr lang="en-US" sz="2800"/>
              <a:t> presents the measured results at 10 Gbps. The eye diagram shows an opening of 100 mV, confirming sufficient signal margin, and the BERT result using a 2⁷−1 PRBS pattern shows zero errors, verifying error-free operation.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81A7FC-7D7A-66AC-3B41-2F1B90F6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891" y="3851926"/>
            <a:ext cx="2502960" cy="25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1EEB433-08B1-DB47-D46E-DF16B1BB5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41904"/>
              </p:ext>
            </p:extLst>
          </p:nvPr>
        </p:nvGraphicFramePr>
        <p:xfrm>
          <a:off x="16299706" y="29650789"/>
          <a:ext cx="10358138" cy="41452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5179069">
                  <a:extLst>
                    <a:ext uri="{9D8B030D-6E8A-4147-A177-3AD203B41FA5}">
                      <a16:colId xmlns:a16="http://schemas.microsoft.com/office/drawing/2014/main" val="1457637281"/>
                    </a:ext>
                  </a:extLst>
                </a:gridCol>
                <a:gridCol w="5179069">
                  <a:extLst>
                    <a:ext uri="{9D8B030D-6E8A-4147-A177-3AD203B41FA5}">
                      <a16:colId xmlns:a16="http://schemas.microsoft.com/office/drawing/2014/main" val="999913226"/>
                    </a:ext>
                  </a:extLst>
                </a:gridCol>
              </a:tblGrid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Parameter</a:t>
                      </a:r>
                      <a:endParaRPr 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endParaRPr 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42769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Data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 Gb/s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90987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Eye Height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105 mV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89811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Test pattern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PRBS 2</a:t>
                      </a:r>
                      <a:r>
                        <a:rPr lang="en-US" sz="2800" b="1" baseline="30000"/>
                        <a:t>7</a:t>
                      </a:r>
                      <a:r>
                        <a:rPr lang="en-US" sz="2800" b="1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233064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Measurement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60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669765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Total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6.0 x 10</a:t>
                      </a:r>
                      <a:r>
                        <a:rPr lang="en-US" sz="2800" b="1" baseline="30000"/>
                        <a:t>11 </a:t>
                      </a:r>
                      <a:r>
                        <a:rPr lang="en-US" sz="2800" b="1"/>
                        <a:t>(600,002,772,160)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917727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Error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912541"/>
                  </a:ext>
                </a:extLst>
              </a:tr>
              <a:tr h="31402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&lt; 1.67 x 10</a:t>
                      </a:r>
                      <a:r>
                        <a:rPr lang="en-US" sz="2800" b="1" baseline="30000"/>
                        <a:t>-12</a:t>
                      </a:r>
                      <a:r>
                        <a:rPr lang="en-US" sz="2800" b="1"/>
                        <a:t>(error free)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125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86145D-96BD-877B-164C-4236EB644C3F}"/>
              </a:ext>
            </a:extLst>
          </p:cNvPr>
          <p:cNvSpPr txBox="1"/>
          <p:nvPr/>
        </p:nvSpPr>
        <p:spPr>
          <a:xfrm>
            <a:off x="15833629" y="33943395"/>
            <a:ext cx="11337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/>
              <a:t>Table 1. Measurement results of the proposed 10 Gb/s data buffer using PRBS 2</a:t>
            </a:r>
            <a:r>
              <a:rPr lang="en-US" sz="2400" b="1" baseline="30000"/>
              <a:t>7</a:t>
            </a:r>
            <a:r>
              <a:rPr lang="en-US" sz="2400" b="1"/>
              <a:t>-1 pattern.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077B88-BDD7-B63E-F78D-5FF600D16FAF}"/>
              </a:ext>
            </a:extLst>
          </p:cNvPr>
          <p:cNvSpPr txBox="1"/>
          <p:nvPr/>
        </p:nvSpPr>
        <p:spPr>
          <a:xfrm>
            <a:off x="3810366" y="27582423"/>
            <a:ext cx="10301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/>
              <a:t>Fig 2. Schematic of the continuous-time linear equalizer (CTLE), employing a source-degenerated differential pair with a peaking network to compensate for high-frequency loss in the data path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F0555E0B-C185-9953-4C35-E79D242CF9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88" y="22352511"/>
            <a:ext cx="9365865" cy="51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607</Words>
  <Application>Microsoft Office PowerPoint</Application>
  <PresentationFormat>사용자 지정</PresentationFormat>
  <Paragraphs>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변영준</cp:lastModifiedBy>
  <cp:revision>101</cp:revision>
  <dcterms:created xsi:type="dcterms:W3CDTF">2019-05-23T01:50:43Z</dcterms:created>
  <dcterms:modified xsi:type="dcterms:W3CDTF">2026-06-08T02:44:01Z</dcterms:modified>
</cp:coreProperties>
</file>