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8" d="100"/>
          <a:sy n="18" d="100"/>
        </p:scale>
        <p:origin x="5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그림 88">
            <a:extLst>
              <a:ext uri="{FF2B5EF4-FFF2-40B4-BE49-F238E27FC236}">
                <a16:creationId xmlns:a16="http://schemas.microsoft.com/office/drawing/2014/main" id="{2C86828F-8C33-B953-BA68-57B81EAF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50" y="12176679"/>
            <a:ext cx="8770707" cy="4280608"/>
          </a:xfrm>
          <a:prstGeom prst="rect">
            <a:avLst/>
          </a:prstGeom>
        </p:spPr>
      </p:pic>
      <p:pic>
        <p:nvPicPr>
          <p:cNvPr id="1061" name="그림 1060">
            <a:extLst>
              <a:ext uri="{FF2B5EF4-FFF2-40B4-BE49-F238E27FC236}">
                <a16:creationId xmlns:a16="http://schemas.microsoft.com/office/drawing/2014/main" id="{1D7D08DE-CFDD-F859-4582-80A4E11C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11" y="9722686"/>
            <a:ext cx="8809955" cy="249417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474946" y="3489834"/>
            <a:ext cx="27325320" cy="3196864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43.8-to-662.0µW 27.5-to-878.9fps Frame-Rate-Scalable</a:t>
            </a:r>
          </a:p>
          <a:p>
            <a:pPr algn="ctr"/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Duty-Cycled Electrical Impedance Tomography System </a:t>
            </a:r>
          </a:p>
          <a:p>
            <a:pPr algn="ctr"/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Haidam Choi</a:t>
            </a:r>
            <a:r>
              <a:rPr lang="en-US" altLang="ko-KR" sz="48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†1</a:t>
            </a:r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Gichan Yun</a:t>
            </a:r>
            <a:r>
              <a:rPr lang="en-US" altLang="ko-KR" sz="48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†1</a:t>
            </a:r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48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Sohmyung</a:t>
            </a:r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  <a:r>
              <a:rPr lang="en-US" altLang="ko-KR" sz="48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4800" dirty="0" err="1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Minkyu</a:t>
            </a:r>
            <a:r>
              <a:rPr lang="en-US" altLang="ko-KR" sz="48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en-US" altLang="ko-KR" sz="48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altLang="ko-KR" sz="40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KAIST, Daejeon, South Korea, </a:t>
            </a:r>
            <a:r>
              <a:rPr lang="en-US" altLang="ko-KR" sz="40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University Abu Dhabi, Abu Dhabi, UAE, </a:t>
            </a:r>
            <a:r>
              <a:rPr lang="en-US" altLang="ko-KR" sz="40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 Credited Authors</a:t>
            </a:r>
            <a:endParaRPr lang="ko-KR" altLang="en-US" sz="4000" dirty="0">
              <a:ln w="28575">
                <a:noFill/>
                <a:prstDash val="dash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36702" y="6698127"/>
            <a:ext cx="28801808" cy="2402963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Abstract: </a:t>
            </a:r>
            <a:r>
              <a:rPr lang="en-US" altLang="ko-KR" sz="4400" kern="0" dirty="0">
                <a:solidFill>
                  <a:srgbClr val="000000"/>
                </a:solidFill>
                <a:latin typeface="Arial Narrow" panose="020B0606020202030204" pitchFamily="34" charset="0"/>
                <a:cs typeface="맑은 고딕" panose="020B0503020000020004" pitchFamily="50" charset="-127"/>
              </a:rPr>
              <a:t>The proposed duty-cycled EIT system reduces 62.2% and 97.5% of power consumption when operating at 878.9fps and 27.5fps, respectively, from the total average power consumption of 1753.6μW. A MIMO current-balancing IA halves power, area, and input </a:t>
            </a:r>
            <a:r>
              <a:rPr lang="en-US" altLang="ko-KR" sz="4400" kern="0" dirty="0" err="1">
                <a:solidFill>
                  <a:srgbClr val="000000"/>
                </a:solidFill>
                <a:latin typeface="Arial Narrow" panose="020B0606020202030204" pitchFamily="34" charset="0"/>
                <a:cs typeface="맑은 고딕" panose="020B0503020000020004" pitchFamily="50" charset="-127"/>
              </a:rPr>
              <a:t>parasitics</a:t>
            </a:r>
            <a:r>
              <a:rPr lang="en-US" altLang="ko-KR" sz="4400" kern="0" dirty="0">
                <a:solidFill>
                  <a:srgbClr val="000000"/>
                </a:solidFill>
                <a:latin typeface="Arial Narrow" panose="020B0606020202030204" pitchFamily="34" charset="0"/>
                <a:cs typeface="맑은 고딕" panose="020B0503020000020004" pitchFamily="50" charset="-127"/>
              </a:rPr>
              <a:t>, while the FIR filter and digital matched filter suppress unwanted harmonics and reduce settling time.</a:t>
            </a:r>
            <a:endParaRPr lang="ko-KR" altLang="ko-KR" sz="3200" kern="1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4400" dirty="0">
              <a:ln w="28575">
                <a:noFill/>
                <a:prstDash val="dash"/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727B6D-F6A4-46EC-8D04-F5746B4573DA}"/>
              </a:ext>
            </a:extLst>
          </p:cNvPr>
          <p:cNvSpPr/>
          <p:nvPr/>
        </p:nvSpPr>
        <p:spPr>
          <a:xfrm>
            <a:off x="1129553" y="9424168"/>
            <a:ext cx="19148612" cy="70933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286">
            <a:extLst>
              <a:ext uri="{FF2B5EF4-FFF2-40B4-BE49-F238E27FC236}">
                <a16:creationId xmlns:a16="http://schemas.microsoft.com/office/drawing/2014/main" id="{8B844081-CCD5-404A-B25C-D8E73341B992}"/>
              </a:ext>
            </a:extLst>
          </p:cNvPr>
          <p:cNvSpPr/>
          <p:nvPr/>
        </p:nvSpPr>
        <p:spPr>
          <a:xfrm>
            <a:off x="5516590" y="8929640"/>
            <a:ext cx="10626724" cy="871023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Introduction</a:t>
            </a:r>
            <a:endParaRPr lang="ko-KR" altLang="en-US" sz="46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3CC6C64-B84F-4C75-B03F-5C7B7F540A78}"/>
              </a:ext>
            </a:extLst>
          </p:cNvPr>
          <p:cNvSpPr/>
          <p:nvPr/>
        </p:nvSpPr>
        <p:spPr>
          <a:xfrm>
            <a:off x="15316201" y="27765071"/>
            <a:ext cx="13890812" cy="103568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CFFEF91-DBD5-4356-B9FF-25B1DB8E1D04}"/>
              </a:ext>
            </a:extLst>
          </p:cNvPr>
          <p:cNvSpPr/>
          <p:nvPr/>
        </p:nvSpPr>
        <p:spPr>
          <a:xfrm>
            <a:off x="15316201" y="17073476"/>
            <a:ext cx="13890812" cy="10037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86">
            <a:extLst>
              <a:ext uri="{FF2B5EF4-FFF2-40B4-BE49-F238E27FC236}">
                <a16:creationId xmlns:a16="http://schemas.microsoft.com/office/drawing/2014/main" id="{7E82E87F-919A-4674-B280-9EBE2E0ABDF6}"/>
              </a:ext>
            </a:extLst>
          </p:cNvPr>
          <p:cNvSpPr/>
          <p:nvPr/>
        </p:nvSpPr>
        <p:spPr>
          <a:xfrm>
            <a:off x="17160874" y="16682182"/>
            <a:ext cx="10626724" cy="829491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Measurement Results – Operation</a:t>
            </a:r>
            <a:endParaRPr lang="ko-KR" altLang="en-US" sz="46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DD29820B-9404-4A2D-AB9F-AD316B284696}"/>
              </a:ext>
            </a:extLst>
          </p:cNvPr>
          <p:cNvSpPr/>
          <p:nvPr/>
        </p:nvSpPr>
        <p:spPr>
          <a:xfrm>
            <a:off x="20751053" y="9417226"/>
            <a:ext cx="8455959" cy="70933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모서리가 둥근 직사각형 286">
            <a:extLst>
              <a:ext uri="{FF2B5EF4-FFF2-40B4-BE49-F238E27FC236}">
                <a16:creationId xmlns:a16="http://schemas.microsoft.com/office/drawing/2014/main" id="{621855CD-5B43-4310-8BD2-34D38FC3ED41}"/>
              </a:ext>
            </a:extLst>
          </p:cNvPr>
          <p:cNvSpPr/>
          <p:nvPr/>
        </p:nvSpPr>
        <p:spPr>
          <a:xfrm>
            <a:off x="21582849" y="8929640"/>
            <a:ext cx="6862226" cy="871023"/>
          </a:xfrm>
          <a:prstGeom prst="roundRect">
            <a:avLst>
              <a:gd name="adj" fmla="val 10052"/>
            </a:avLst>
          </a:prstGeom>
          <a:solidFill>
            <a:schemeClr val="bg1">
              <a:lumMod val="5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Fabricated Chip</a:t>
            </a:r>
            <a:endParaRPr lang="ko-KR" altLang="en-US" sz="46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B825F78-C9A1-440E-8343-8619782DB93E}"/>
              </a:ext>
            </a:extLst>
          </p:cNvPr>
          <p:cNvSpPr txBox="1"/>
          <p:nvPr/>
        </p:nvSpPr>
        <p:spPr>
          <a:xfrm>
            <a:off x="1168383" y="27864502"/>
            <a:ext cx="13865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Overall Frame-rate-scalable Duty-cycled EIT System: </a:t>
            </a:r>
            <a:br>
              <a:rPr lang="en-US" altLang="ko-KR" sz="36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The frame rate can be controlled by adjusting the duration of the sleep phase, allowing the frame rate and </a:t>
            </a:r>
            <a:r>
              <a:rPr lang="en-US" altLang="ko-KR" sz="3200" dirty="0" err="1"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en-US" altLang="ko-KR" sz="3200" baseline="-25000" dirty="0" err="1">
                <a:latin typeface="Arial Narrow" panose="020B0606020202030204" pitchFamily="34" charset="0"/>
                <a:cs typeface="Arial" panose="020B0604020202020204" pitchFamily="34" charset="0"/>
              </a:rPr>
              <a:t>avg</a:t>
            </a:r>
            <a:r>
              <a:rPr lang="en-US" altLang="ko-KR" sz="3200" dirty="0">
                <a:latin typeface="Arial Narrow" panose="020B0606020202030204" pitchFamily="34" charset="0"/>
                <a:cs typeface="Arial" panose="020B0604020202020204" pitchFamily="34" charset="0"/>
              </a:rPr>
              <a:t> to be flexibly adjusted according to the required performance.</a:t>
            </a:r>
            <a:endParaRPr lang="ko-KR" alt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그림 136">
            <a:extLst>
              <a:ext uri="{FF2B5EF4-FFF2-40B4-BE49-F238E27FC236}">
                <a16:creationId xmlns:a16="http://schemas.microsoft.com/office/drawing/2014/main" id="{C142C692-1545-4666-A606-120AB4768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8" y="3837384"/>
            <a:ext cx="2819234" cy="78312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4EDEF046-4ECD-4CBA-877D-9E660B73B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02" y="4878308"/>
            <a:ext cx="3579226" cy="990369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EEC9099-B448-4637-86D0-3C46855E8CDB}"/>
              </a:ext>
            </a:extLst>
          </p:cNvPr>
          <p:cNvCxnSpPr>
            <a:cxnSpLocks/>
          </p:cNvCxnSpPr>
          <p:nvPr/>
        </p:nvCxnSpPr>
        <p:spPr>
          <a:xfrm>
            <a:off x="15826002" y="31400591"/>
            <a:ext cx="1287121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A71FC9-5F91-465B-B4EC-1E5D91E9856B}"/>
              </a:ext>
            </a:extLst>
          </p:cNvPr>
          <p:cNvSpPr/>
          <p:nvPr/>
        </p:nvSpPr>
        <p:spPr>
          <a:xfrm>
            <a:off x="1129553" y="17073476"/>
            <a:ext cx="13943299" cy="123394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286">
            <a:extLst>
              <a:ext uri="{FF2B5EF4-FFF2-40B4-BE49-F238E27FC236}">
                <a16:creationId xmlns:a16="http://schemas.microsoft.com/office/drawing/2014/main" id="{10B8FCEC-8D37-4402-B125-0DF3F85309BB}"/>
              </a:ext>
            </a:extLst>
          </p:cNvPr>
          <p:cNvSpPr/>
          <p:nvPr/>
        </p:nvSpPr>
        <p:spPr>
          <a:xfrm>
            <a:off x="2187932" y="16682182"/>
            <a:ext cx="11591922" cy="829491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Proposed Circuits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10FB5A6-994B-40E7-ACAF-38EB0B32DF2E}"/>
              </a:ext>
            </a:extLst>
          </p:cNvPr>
          <p:cNvSpPr/>
          <p:nvPr/>
        </p:nvSpPr>
        <p:spPr>
          <a:xfrm>
            <a:off x="1129553" y="29971249"/>
            <a:ext cx="13943299" cy="81574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286">
            <a:extLst>
              <a:ext uri="{FF2B5EF4-FFF2-40B4-BE49-F238E27FC236}">
                <a16:creationId xmlns:a16="http://schemas.microsoft.com/office/drawing/2014/main" id="{7B25593D-BDAE-453F-AB40-7AEDEB9F5CAA}"/>
              </a:ext>
            </a:extLst>
          </p:cNvPr>
          <p:cNvSpPr/>
          <p:nvPr/>
        </p:nvSpPr>
        <p:spPr>
          <a:xfrm>
            <a:off x="2187932" y="29608669"/>
            <a:ext cx="11591922" cy="834407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Comparison and Performance Summary</a:t>
            </a:r>
          </a:p>
        </p:txBody>
      </p:sp>
      <p:sp>
        <p:nvSpPr>
          <p:cNvPr id="20" name="모서리가 둥근 직사각형 286">
            <a:extLst>
              <a:ext uri="{FF2B5EF4-FFF2-40B4-BE49-F238E27FC236}">
                <a16:creationId xmlns:a16="http://schemas.microsoft.com/office/drawing/2014/main" id="{06DC897C-3653-44C5-AB92-7BC1B9B5B2C5}"/>
              </a:ext>
            </a:extLst>
          </p:cNvPr>
          <p:cNvSpPr/>
          <p:nvPr/>
        </p:nvSpPr>
        <p:spPr>
          <a:xfrm>
            <a:off x="17116209" y="27319615"/>
            <a:ext cx="10626724" cy="958125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Measurement Results – EIT Imaging</a:t>
            </a:r>
            <a:endParaRPr lang="ko-KR" altLang="en-US" sz="46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05259829-6E41-BCDF-7C5E-84EC9B6FC0C6}"/>
              </a:ext>
            </a:extLst>
          </p:cNvPr>
          <p:cNvGrpSpPr/>
          <p:nvPr/>
        </p:nvGrpSpPr>
        <p:grpSpPr>
          <a:xfrm>
            <a:off x="14646657" y="14495214"/>
            <a:ext cx="5131359" cy="1582715"/>
            <a:chOff x="9434531" y="13930901"/>
            <a:chExt cx="6829839" cy="158271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389E2C0-9CD6-89A2-6A4E-98429370A05D}"/>
                </a:ext>
              </a:extLst>
            </p:cNvPr>
            <p:cNvSpPr txBox="1"/>
            <p:nvPr/>
          </p:nvSpPr>
          <p:spPr>
            <a:xfrm>
              <a:off x="9434531" y="13979728"/>
              <a:ext cx="6768359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0000FF"/>
                  </a:solidFill>
                  <a:latin typeface=" Arial Narrow"/>
                  <a:cs typeface="Arial" panose="020B0604020202020204" pitchFamily="34" charset="0"/>
                  <a:sym typeface="Wingdings" panose="05000000000000000000" pitchFamily="2" charset="2"/>
                </a:rPr>
                <a:t> </a:t>
              </a:r>
              <a:r>
                <a:rPr lang="en-US" altLang="ko-KR" sz="3200" b="1" dirty="0">
                  <a:solidFill>
                    <a:srgbClr val="0000FF"/>
                  </a:solidFill>
                  <a:latin typeface=" Arial Narrow"/>
                  <a:cs typeface="Arial" panose="020B0604020202020204" pitchFamily="34" charset="0"/>
                </a:rPr>
                <a:t>Deep-muscle Information</a:t>
              </a:r>
            </a:p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  <a:latin typeface=" Arial Narrow"/>
                  <a:cs typeface="Arial" panose="020B0604020202020204" pitchFamily="34" charset="0"/>
                  <a:sym typeface="Wingdings" panose="05000000000000000000" pitchFamily="2" charset="2"/>
                </a:rPr>
                <a:t> </a:t>
              </a:r>
              <a:r>
                <a:rPr lang="en-US" altLang="ko-KR" sz="3200" b="1" dirty="0">
                  <a:solidFill>
                    <a:srgbClr val="FF0000"/>
                  </a:solidFill>
                  <a:latin typeface=" Arial Narrow"/>
                  <a:cs typeface="Arial" panose="020B0604020202020204" pitchFamily="34" charset="0"/>
                </a:rPr>
                <a:t>Power Consumption</a:t>
              </a:r>
            </a:p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  <a:latin typeface=" Arial Narrow"/>
                  <a:cs typeface="Arial" panose="020B0604020202020204" pitchFamily="34" charset="0"/>
                  <a:sym typeface="Wingdings" panose="05000000000000000000" pitchFamily="2" charset="2"/>
                </a:rPr>
                <a:t> </a:t>
              </a:r>
              <a:r>
                <a:rPr lang="en-US" altLang="ko-KR" sz="3200" b="1" dirty="0">
                  <a:solidFill>
                    <a:srgbClr val="FF0000"/>
                  </a:solidFill>
                  <a:latin typeface=" Arial Narrow"/>
                  <a:cs typeface="Arial" panose="020B0604020202020204" pitchFamily="34" charset="0"/>
                </a:rPr>
                <a:t>Measurement Time</a:t>
              </a:r>
            </a:p>
          </p:txBody>
        </p:sp>
        <p:sp>
          <p:nvSpPr>
            <p:cNvPr id="300" name="직사각형 299">
              <a:extLst>
                <a:ext uri="{FF2B5EF4-FFF2-40B4-BE49-F238E27FC236}">
                  <a16:creationId xmlns:a16="http://schemas.microsoft.com/office/drawing/2014/main" id="{ED873370-85DA-D494-F4E1-01143534E452}"/>
                </a:ext>
              </a:extLst>
            </p:cNvPr>
            <p:cNvSpPr/>
            <p:nvPr/>
          </p:nvSpPr>
          <p:spPr>
            <a:xfrm>
              <a:off x="9524125" y="13930901"/>
              <a:ext cx="6740245" cy="1582715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C027D725-4C7C-76DE-6DBA-33AC406E6235}"/>
              </a:ext>
            </a:extLst>
          </p:cNvPr>
          <p:cNvCxnSpPr>
            <a:cxnSpLocks/>
            <a:endCxn id="300" idx="0"/>
          </p:cNvCxnSpPr>
          <p:nvPr/>
        </p:nvCxnSpPr>
        <p:spPr>
          <a:xfrm>
            <a:off x="16573242" y="13392173"/>
            <a:ext cx="672751" cy="1103041"/>
          </a:xfrm>
          <a:prstGeom prst="lin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03" name="그림 302">
            <a:extLst>
              <a:ext uri="{FF2B5EF4-FFF2-40B4-BE49-F238E27FC236}">
                <a16:creationId xmlns:a16="http://schemas.microsoft.com/office/drawing/2014/main" id="{C7148FC3-DB6D-8C1C-F530-338CBC934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749" y="17426261"/>
            <a:ext cx="13352197" cy="5338697"/>
          </a:xfrm>
          <a:prstGeom prst="rect">
            <a:avLst/>
          </a:prstGeom>
        </p:spPr>
      </p:pic>
      <p:pic>
        <p:nvPicPr>
          <p:cNvPr id="416" name="그림 415">
            <a:extLst>
              <a:ext uri="{FF2B5EF4-FFF2-40B4-BE49-F238E27FC236}">
                <a16:creationId xmlns:a16="http://schemas.microsoft.com/office/drawing/2014/main" id="{60A1E890-89A2-1F09-FB1D-E33AB0770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550" y="22935812"/>
            <a:ext cx="13896770" cy="5100374"/>
          </a:xfrm>
          <a:prstGeom prst="rect">
            <a:avLst/>
          </a:prstGeom>
        </p:spPr>
      </p:pic>
      <p:pic>
        <p:nvPicPr>
          <p:cNvPr id="417" name="그림 416">
            <a:extLst>
              <a:ext uri="{FF2B5EF4-FFF2-40B4-BE49-F238E27FC236}">
                <a16:creationId xmlns:a16="http://schemas.microsoft.com/office/drawing/2014/main" id="{E7053E67-C790-B120-A3E2-D3C4D3CBC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59" y="31400591"/>
            <a:ext cx="13011426" cy="6639670"/>
          </a:xfrm>
          <a:prstGeom prst="rect">
            <a:avLst/>
          </a:prstGeom>
        </p:spPr>
      </p:pic>
      <p:pic>
        <p:nvPicPr>
          <p:cNvPr id="418" name="그림 417">
            <a:extLst>
              <a:ext uri="{FF2B5EF4-FFF2-40B4-BE49-F238E27FC236}">
                <a16:creationId xmlns:a16="http://schemas.microsoft.com/office/drawing/2014/main" id="{910570FF-885D-15EC-7D7C-D796991A2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4336" y="28310167"/>
            <a:ext cx="13425636" cy="2884334"/>
          </a:xfrm>
          <a:prstGeom prst="rect">
            <a:avLst/>
          </a:prstGeom>
        </p:spPr>
      </p:pic>
      <p:pic>
        <p:nvPicPr>
          <p:cNvPr id="616" name="그림 615">
            <a:extLst>
              <a:ext uri="{FF2B5EF4-FFF2-40B4-BE49-F238E27FC236}">
                <a16:creationId xmlns:a16="http://schemas.microsoft.com/office/drawing/2014/main" id="{8B78E1B7-2CA9-1824-9B98-27CD0A9F80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841" y="31943167"/>
            <a:ext cx="13308721" cy="6053853"/>
          </a:xfrm>
          <a:prstGeom prst="rect">
            <a:avLst/>
          </a:prstGeom>
        </p:spPr>
      </p:pic>
      <p:grpSp>
        <p:nvGrpSpPr>
          <p:cNvPr id="619" name="그룹 618">
            <a:extLst>
              <a:ext uri="{FF2B5EF4-FFF2-40B4-BE49-F238E27FC236}">
                <a16:creationId xmlns:a16="http://schemas.microsoft.com/office/drawing/2014/main" id="{AD77C01A-D18F-E507-AC87-8BA32F536600}"/>
              </a:ext>
            </a:extLst>
          </p:cNvPr>
          <p:cNvGrpSpPr/>
          <p:nvPr/>
        </p:nvGrpSpPr>
        <p:grpSpPr>
          <a:xfrm>
            <a:off x="15355721" y="17592672"/>
            <a:ext cx="13630703" cy="9482036"/>
            <a:chOff x="16079624" y="18535302"/>
            <a:chExt cx="12443844" cy="8656411"/>
          </a:xfrm>
        </p:grpSpPr>
        <p:pic>
          <p:nvPicPr>
            <p:cNvPr id="609" name="그림 608">
              <a:extLst>
                <a:ext uri="{FF2B5EF4-FFF2-40B4-BE49-F238E27FC236}">
                  <a16:creationId xmlns:a16="http://schemas.microsoft.com/office/drawing/2014/main" id="{39653050-C590-9302-B55B-B01C73D2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7048" y="23517626"/>
              <a:ext cx="4440367" cy="3559946"/>
            </a:xfrm>
            <a:prstGeom prst="rect">
              <a:avLst/>
            </a:prstGeom>
          </p:spPr>
        </p:pic>
        <p:pic>
          <p:nvPicPr>
            <p:cNvPr id="617" name="그림 616">
              <a:extLst>
                <a:ext uri="{FF2B5EF4-FFF2-40B4-BE49-F238E27FC236}">
                  <a16:creationId xmlns:a16="http://schemas.microsoft.com/office/drawing/2014/main" id="{01A42C9F-A562-25AF-1A08-5227D5D18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2840" y="23369928"/>
              <a:ext cx="7120479" cy="3821785"/>
            </a:xfrm>
            <a:prstGeom prst="rect">
              <a:avLst/>
            </a:prstGeom>
          </p:spPr>
        </p:pic>
        <p:pic>
          <p:nvPicPr>
            <p:cNvPr id="618" name="그림 617">
              <a:extLst>
                <a:ext uri="{FF2B5EF4-FFF2-40B4-BE49-F238E27FC236}">
                  <a16:creationId xmlns:a16="http://schemas.microsoft.com/office/drawing/2014/main" id="{184346B4-983B-0E96-9F29-CC6093C8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079624" y="18535302"/>
              <a:ext cx="12443844" cy="4890831"/>
            </a:xfrm>
            <a:prstGeom prst="rect">
              <a:avLst/>
            </a:prstGeom>
          </p:spPr>
        </p:pic>
      </p:grpSp>
      <p:sp>
        <p:nvSpPr>
          <p:cNvPr id="629" name="직사각형 628">
            <a:extLst>
              <a:ext uri="{FF2B5EF4-FFF2-40B4-BE49-F238E27FC236}">
                <a16:creationId xmlns:a16="http://schemas.microsoft.com/office/drawing/2014/main" id="{678E06BA-43FE-1A8E-CCDE-FE040CCB4780}"/>
              </a:ext>
            </a:extLst>
          </p:cNvPr>
          <p:cNvSpPr/>
          <p:nvPr/>
        </p:nvSpPr>
        <p:spPr>
          <a:xfrm>
            <a:off x="1129550" y="38861774"/>
            <a:ext cx="28077461" cy="1959014"/>
          </a:xfrm>
          <a:prstGeom prst="rect">
            <a:avLst/>
          </a:prstGeom>
          <a:noFill/>
          <a:ln w="76200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1" name="직사각형 630">
            <a:extLst>
              <a:ext uri="{FF2B5EF4-FFF2-40B4-BE49-F238E27FC236}">
                <a16:creationId xmlns:a16="http://schemas.microsoft.com/office/drawing/2014/main" id="{711D7EB5-71DF-B692-EA6F-027A69299B89}"/>
              </a:ext>
            </a:extLst>
          </p:cNvPr>
          <p:cNvSpPr/>
          <p:nvPr/>
        </p:nvSpPr>
        <p:spPr>
          <a:xfrm>
            <a:off x="1446840" y="39313929"/>
            <a:ext cx="27760171" cy="132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[1] H. Wang </a:t>
            </a:r>
            <a:r>
              <a:rPr lang="en-US" altLang="ko-KR" sz="2400" i="1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et al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., “Wearable super-resolution muscle–machine interfacing,” </a:t>
            </a:r>
            <a:r>
              <a:rPr lang="en-US" altLang="ko-KR" sz="2400" i="1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Front. </a:t>
            </a:r>
            <a:r>
              <a:rPr lang="en-US" altLang="ko-KR" sz="2400" i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Neurosci</a:t>
            </a:r>
            <a:r>
              <a:rPr lang="en-US" altLang="ko-KR" sz="2400" i="1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.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, vol. 16, Art. no. 1020546, Nov. 2022.</a:t>
            </a:r>
          </a:p>
          <a:p>
            <a:pPr algn="just" fontAlgn="base">
              <a:lnSpc>
                <a:spcPct val="115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[2] A. Kyu, H. Mao, J. Zhu, M. Goel, and K. Ahuja, “</a:t>
            </a:r>
            <a:r>
              <a:rPr lang="en-US" altLang="ko-KR" sz="2400" kern="0" dirty="0" err="1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EITPose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: Wearable and Practical Electrical Impedance Tomography for Continuous Hand Pose Estimation,” </a:t>
            </a:r>
            <a:r>
              <a:rPr lang="en-US" altLang="ko-KR" sz="2400" i="1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CHI Conference on Human Factors in Computing Systems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, pp. 1–10, May 2024.</a:t>
            </a:r>
          </a:p>
          <a:p>
            <a:pPr algn="just" fontAlgn="base">
              <a:lnSpc>
                <a:spcPct val="115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[3] A. Adler and W. R. B. Lionheart, “Uses and abuses of EIDORS: an extensible </a:t>
            </a:r>
            <a:r>
              <a:rPr lang="en-US" altLang="ko-KR" sz="2400" kern="0" dirty="0" err="1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softw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 A. Adler and W. R. B. Lionheart, “Uses and abuses of EIDORS: an extensible software base for EIT,” </a:t>
            </a:r>
            <a:r>
              <a:rPr lang="en-US" altLang="ko-KR" sz="2400" i="1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Physiol. Meas</a:t>
            </a:r>
            <a:r>
              <a:rPr lang="en-US" altLang="ko-KR" sz="24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., vol. 27, no. 5, p. S25-S42, Apr. 2006.</a:t>
            </a:r>
            <a:endParaRPr lang="ko-KR" altLang="en-US" sz="2400" kern="0" dirty="0">
              <a:solidFill>
                <a:srgbClr val="000000"/>
              </a:solidFill>
              <a:latin typeface="Arial Narrow" panose="020B0606020202030204" pitchFamily="34" charset="0"/>
              <a:ea typeface="바탕체" panose="02030609000101010101" pitchFamily="17" charset="-127"/>
              <a:cs typeface="Arial" panose="020B0604020202020204" pitchFamily="34" charset="0"/>
            </a:endParaRPr>
          </a:p>
        </p:txBody>
      </p:sp>
      <p:sp>
        <p:nvSpPr>
          <p:cNvPr id="632" name="모서리가 둥근 직사각형 286">
            <a:extLst>
              <a:ext uri="{FF2B5EF4-FFF2-40B4-BE49-F238E27FC236}">
                <a16:creationId xmlns:a16="http://schemas.microsoft.com/office/drawing/2014/main" id="{6A0716B7-FB63-138E-4555-014D3629B999}"/>
              </a:ext>
            </a:extLst>
          </p:cNvPr>
          <p:cNvSpPr/>
          <p:nvPr/>
        </p:nvSpPr>
        <p:spPr>
          <a:xfrm>
            <a:off x="9372319" y="38353588"/>
            <a:ext cx="11591922" cy="834407"/>
          </a:xfrm>
          <a:prstGeom prst="roundRect">
            <a:avLst>
              <a:gd name="adj" fmla="val 10052"/>
            </a:avLst>
          </a:prstGeom>
          <a:solidFill>
            <a:schemeClr val="accent6">
              <a:lumMod val="60000"/>
              <a:lumOff val="40000"/>
            </a:schemeClr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46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References</a:t>
            </a:r>
            <a:endParaRPr lang="ko-KR" altLang="en-US" sz="4600" b="1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33" name="직사각형 632">
            <a:extLst>
              <a:ext uri="{FF2B5EF4-FFF2-40B4-BE49-F238E27FC236}">
                <a16:creationId xmlns:a16="http://schemas.microsoft.com/office/drawing/2014/main" id="{3A02829F-F0FB-C62B-609C-0FE9CBD13E71}"/>
              </a:ext>
            </a:extLst>
          </p:cNvPr>
          <p:cNvSpPr/>
          <p:nvPr/>
        </p:nvSpPr>
        <p:spPr>
          <a:xfrm>
            <a:off x="1504717" y="30510588"/>
            <a:ext cx="135098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en-US" altLang="ko-Kore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The proposed EIT system reduce </a:t>
            </a:r>
            <a:r>
              <a:rPr kumimoji="1" lang="en-US" altLang="ko-Kore-KR" sz="2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ko-Kore-KR" sz="2800" b="1" baseline="-25000" dirty="0" err="1">
                <a:latin typeface="Arial Narrow" panose="020B0606020202030204" pitchFamily="34" charset="0"/>
                <a:cs typeface="Arial" panose="020B0604020202020204" pitchFamily="34" charset="0"/>
              </a:rPr>
              <a:t>avg</a:t>
            </a:r>
            <a:r>
              <a:rPr kumimoji="1" lang="en-US" altLang="ko-Kore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 up to 662.0μW at 878.9fps and 43.8μW at 27.5fps.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en-US" altLang="ko-Kore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Multi-input Multi-output CBIA halve power and area, supporting multi-channel scalability.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en-US" altLang="ko-Kore-KR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Harmonic-canceling filter  reduce settling time with on-chip digital I/Q demodulation.</a:t>
            </a:r>
          </a:p>
        </p:txBody>
      </p:sp>
      <p:pic>
        <p:nvPicPr>
          <p:cNvPr id="671" name="그림 670">
            <a:extLst>
              <a:ext uri="{FF2B5EF4-FFF2-40B4-BE49-F238E27FC236}">
                <a16:creationId xmlns:a16="http://schemas.microsoft.com/office/drawing/2014/main" id="{19248DE6-CC52-B0E5-09B8-5ED497F0EF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88177" y="9956571"/>
            <a:ext cx="7181710" cy="5998984"/>
          </a:xfrm>
          <a:prstGeom prst="rect">
            <a:avLst/>
          </a:prstGeom>
        </p:spPr>
      </p:pic>
      <p:sp>
        <p:nvSpPr>
          <p:cNvPr id="674" name="TextBox 673">
            <a:extLst>
              <a:ext uri="{FF2B5EF4-FFF2-40B4-BE49-F238E27FC236}">
                <a16:creationId xmlns:a16="http://schemas.microsoft.com/office/drawing/2014/main" id="{EC1A5C7E-B27B-45B1-8771-17E0B9A4449D}"/>
              </a:ext>
            </a:extLst>
          </p:cNvPr>
          <p:cNvSpPr txBox="1"/>
          <p:nvPr/>
        </p:nvSpPr>
        <p:spPr>
          <a:xfrm>
            <a:off x="10754006" y="14507890"/>
            <a:ext cx="328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0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3200" dirty="0"/>
              <a:t>Challenges in portable, real-time interaction</a:t>
            </a:r>
            <a:endParaRPr lang="en-US" altLang="ja-JP" sz="3200" dirty="0"/>
          </a:p>
        </p:txBody>
      </p:sp>
      <p:sp>
        <p:nvSpPr>
          <p:cNvPr id="1063" name="화살표: 아래쪽 1062">
            <a:extLst>
              <a:ext uri="{FF2B5EF4-FFF2-40B4-BE49-F238E27FC236}">
                <a16:creationId xmlns:a16="http://schemas.microsoft.com/office/drawing/2014/main" id="{7D393816-A1F5-2634-97D4-33A256E703E6}"/>
              </a:ext>
            </a:extLst>
          </p:cNvPr>
          <p:cNvSpPr/>
          <p:nvPr/>
        </p:nvSpPr>
        <p:spPr>
          <a:xfrm rot="5400000" flipH="1">
            <a:off x="13999626" y="15037281"/>
            <a:ext cx="484632" cy="4648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35" name="그림 1134">
            <a:extLst>
              <a:ext uri="{FF2B5EF4-FFF2-40B4-BE49-F238E27FC236}">
                <a16:creationId xmlns:a16="http://schemas.microsoft.com/office/drawing/2014/main" id="{ECDD1196-36B2-F31E-9B81-81F26B66FF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24579" y="9857476"/>
            <a:ext cx="9232705" cy="4517983"/>
          </a:xfrm>
          <a:prstGeom prst="rect">
            <a:avLst/>
          </a:prstGeom>
        </p:spPr>
      </p:pic>
      <p:sp>
        <p:nvSpPr>
          <p:cNvPr id="1139" name="TextBox 1138">
            <a:extLst>
              <a:ext uri="{FF2B5EF4-FFF2-40B4-BE49-F238E27FC236}">
                <a16:creationId xmlns:a16="http://schemas.microsoft.com/office/drawing/2014/main" id="{B7EB4D66-4136-8470-18C0-5B5057EBB109}"/>
              </a:ext>
            </a:extLst>
          </p:cNvPr>
          <p:cNvSpPr txBox="1"/>
          <p:nvPr/>
        </p:nvSpPr>
        <p:spPr>
          <a:xfrm>
            <a:off x="19620908" y="9536968"/>
            <a:ext cx="672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kern="0" dirty="0">
                <a:solidFill>
                  <a:srgbClr val="000000"/>
                </a:solidFill>
                <a:latin typeface="Arial Narrow" panose="020B0606020202030204" pitchFamily="34" charset="0"/>
                <a:ea typeface="바탕체" panose="02030609000101010101" pitchFamily="17" charset="-127"/>
                <a:cs typeface="Arial" panose="020B0604020202020204" pitchFamily="34" charset="0"/>
              </a:rPr>
              <a:t>[1]</a:t>
            </a:r>
            <a:endParaRPr lang="ko-KR" altLang="en-US" sz="2800" dirty="0"/>
          </a:p>
        </p:txBody>
      </p:sp>
      <p:pic>
        <p:nvPicPr>
          <p:cNvPr id="1026" name="Picture 2" descr="https://api.qrserver.com/v1/create-qr-code/?size=300x300&amp;data=https%3A%2F%2Fwww.idec.or.kr%2Fmpw%2Fcdc_video%2Fview%2F%3F%26cdc_no%3D50%26no%3D4511">
            <a:extLst>
              <a:ext uri="{FF2B5EF4-FFF2-40B4-BE49-F238E27FC236}">
                <a16:creationId xmlns:a16="http://schemas.microsoft.com/office/drawing/2014/main" id="{0616F994-5725-475D-A0F4-FA4618D9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149" y="3864412"/>
            <a:ext cx="2005852" cy="20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5905</TotalTime>
  <Words>386</Words>
  <Application>Microsoft Office PowerPoint</Application>
  <PresentationFormat>사용자 지정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3" baseType="lpstr">
      <vt:lpstr> Arial Narrow</vt:lpstr>
      <vt:lpstr>ＭＳ Ｐゴシック</vt:lpstr>
      <vt:lpstr>굴림</vt:lpstr>
      <vt:lpstr>맑은 고딕</vt:lpstr>
      <vt:lpstr>바탕체</vt:lpstr>
      <vt:lpstr>Arial</vt:lpstr>
      <vt:lpstr>Arial Narrow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user</cp:lastModifiedBy>
  <cp:revision>86</cp:revision>
  <dcterms:created xsi:type="dcterms:W3CDTF">2018-03-08T06:02:33Z</dcterms:created>
  <dcterms:modified xsi:type="dcterms:W3CDTF">2026-06-04T11:11:12Z</dcterms:modified>
</cp:coreProperties>
</file>